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5"/>
  </p:notesMasterIdLst>
  <p:sldIdLst>
    <p:sldId id="287" r:id="rId5"/>
    <p:sldId id="308" r:id="rId6"/>
    <p:sldId id="324" r:id="rId7"/>
    <p:sldId id="325" r:id="rId8"/>
    <p:sldId id="383" r:id="rId9"/>
    <p:sldId id="384" r:id="rId10"/>
    <p:sldId id="330" r:id="rId11"/>
    <p:sldId id="331" r:id="rId12"/>
    <p:sldId id="332" r:id="rId13"/>
    <p:sldId id="346" r:id="rId14"/>
    <p:sldId id="337" r:id="rId15"/>
    <p:sldId id="372" r:id="rId16"/>
    <p:sldId id="342" r:id="rId17"/>
    <p:sldId id="374" r:id="rId18"/>
    <p:sldId id="378" r:id="rId19"/>
    <p:sldId id="376" r:id="rId20"/>
    <p:sldId id="379" r:id="rId21"/>
    <p:sldId id="388" r:id="rId22"/>
    <p:sldId id="338" r:id="rId23"/>
    <p:sldId id="364" r:id="rId24"/>
    <p:sldId id="387" r:id="rId25"/>
    <p:sldId id="349" r:id="rId26"/>
    <p:sldId id="350" r:id="rId27"/>
    <p:sldId id="391" r:id="rId28"/>
    <p:sldId id="390" r:id="rId29"/>
    <p:sldId id="386" r:id="rId30"/>
    <p:sldId id="367" r:id="rId31"/>
    <p:sldId id="356" r:id="rId32"/>
    <p:sldId id="357" r:id="rId33"/>
    <p:sldId id="365" r:id="rId34"/>
    <p:sldId id="340" r:id="rId35"/>
    <p:sldId id="368" r:id="rId36"/>
    <p:sldId id="363" r:id="rId37"/>
    <p:sldId id="354" r:id="rId38"/>
    <p:sldId id="380" r:id="rId39"/>
    <p:sldId id="381" r:id="rId40"/>
    <p:sldId id="382" r:id="rId41"/>
    <p:sldId id="389" r:id="rId42"/>
    <p:sldId id="369" r:id="rId43"/>
    <p:sldId id="359" r:id="rId44"/>
  </p:sldIdLst>
  <p:sldSz cx="14630400" cy="8229600"/>
  <p:notesSz cx="7315200" cy="9601200"/>
  <p:embeddedFontLst>
    <p:embeddedFont>
      <p:font typeface="Calibri" panose="020F0502020204030204" pitchFamily="34" charset="0"/>
      <p:regular r:id="rId46"/>
      <p:bold r:id="rId47"/>
      <p:italic r:id="rId48"/>
      <p:boldItalic r:id="rId49"/>
    </p:embeddedFont>
    <p:embeddedFont>
      <p:font typeface="Kapra Neue Medium" panose="00000700000000000000" pitchFamily="50" charset="0"/>
      <p:bold r:id="rId50"/>
      <p:boldItalic r:id="rId51"/>
    </p:embeddedFont>
    <p:embeddedFont>
      <p:font typeface="Kapra Neue SemiBold Expanded" panose="00000805000000000000" pitchFamily="50" charset="0"/>
      <p:bold r:id="rId52"/>
      <p:boldItalic r:id="rId53"/>
    </p:embeddedFont>
    <p:embeddedFont>
      <p:font typeface="Karla" pitchFamily="2" charset="0"/>
      <p:regular r:id="rId54"/>
      <p:bold r:id="rId55"/>
      <p:italic r:id="rId56"/>
      <p:boldItalic r:id="rId57"/>
    </p:embeddedFont>
    <p:embeddedFont>
      <p:font typeface="Playbill" panose="040506030A0602020202" pitchFamily="82" charset="0"/>
      <p:regular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F5F5"/>
    <a:srgbClr val="E57B40"/>
    <a:srgbClr val="E3B623"/>
    <a:srgbClr val="434142"/>
    <a:srgbClr val="878789"/>
    <a:srgbClr val="8BBCCE"/>
    <a:srgbClr val="DADADB"/>
    <a:srgbClr val="2F9EB7"/>
    <a:srgbClr val="46BB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EFEF14-B15D-40C4-9CD1-C0385154B0B7}" v="5" dt="2023-07-04T21:58:17.211"/>
    <p1510:client id="{E0BD4E26-5056-4092-96CC-BF750CA19BCE}" v="4" dt="2023-07-05T15:36:21.6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72613" autoAdjust="0"/>
  </p:normalViewPr>
  <p:slideViewPr>
    <p:cSldViewPr snapToGrid="0" showGuides="1">
      <p:cViewPr varScale="1">
        <p:scale>
          <a:sx n="52" d="100"/>
          <a:sy n="52" d="100"/>
        </p:scale>
        <p:origin x="1474" y="48"/>
      </p:cViewPr>
      <p:guideLst>
        <p:guide orient="horz" pos="2592"/>
        <p:guide pos="460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2" d="100"/>
          <a:sy n="62" d="100"/>
        </p:scale>
        <p:origin x="3139" y="53"/>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Powers" userId="981b4c59-aa19-4455-94b5-b0092679d518" providerId="ADAL" clId="{E0BD4E26-5056-4092-96CC-BF750CA19BCE}"/>
    <pc:docChg chg="custSel modSld modNotesMaster">
      <pc:chgData name="Brian Powers" userId="981b4c59-aa19-4455-94b5-b0092679d518" providerId="ADAL" clId="{E0BD4E26-5056-4092-96CC-BF750CA19BCE}" dt="2023-07-05T15:42:52.924" v="512" actId="20577"/>
      <pc:docMkLst>
        <pc:docMk/>
      </pc:docMkLst>
      <pc:sldChg chg="modNotesTx">
        <pc:chgData name="Brian Powers" userId="981b4c59-aa19-4455-94b5-b0092679d518" providerId="ADAL" clId="{E0BD4E26-5056-4092-96CC-BF750CA19BCE}" dt="2023-07-05T15:42:52.924" v="512" actId="20577"/>
        <pc:sldMkLst>
          <pc:docMk/>
          <pc:sldMk cId="181401406" sldId="308"/>
        </pc:sldMkLst>
      </pc:sldChg>
      <pc:sldChg chg="modNotesTx">
        <pc:chgData name="Brian Powers" userId="981b4c59-aa19-4455-94b5-b0092679d518" providerId="ADAL" clId="{E0BD4E26-5056-4092-96CC-BF750CA19BCE}" dt="2023-07-05T15:36:22.670" v="3"/>
        <pc:sldMkLst>
          <pc:docMk/>
          <pc:sldMk cId="2255055854" sldId="3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AD6EBFD-7599-4E32-9D00-D230F7B3413B}" type="datetimeFigureOut">
              <a:rPr lang="en-US" smtClean="0"/>
              <a:t>7/5/2023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51C6DBA-C8C2-46FE-B005-74AF6DE9A2F6}" type="slidenum">
              <a:rPr lang="en-US" smtClean="0"/>
              <a:t>‹#›</a:t>
            </a:fld>
            <a:endParaRPr lang="en-US"/>
          </a:p>
        </p:txBody>
      </p:sp>
    </p:spTree>
    <p:extLst>
      <p:ext uri="{BB962C8B-B14F-4D97-AF65-F5344CB8AC3E}">
        <p14:creationId xmlns:p14="http://schemas.microsoft.com/office/powerpoint/2010/main" val="1710123386"/>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thank Society of American Baseball Research for allowing me to present this year at SABR 51 in Chicago. </a:t>
            </a:r>
          </a:p>
          <a:p>
            <a:r>
              <a:rPr lang="en-US" dirty="0"/>
              <a:t>The title of my presentation is: </a:t>
            </a:r>
          </a:p>
          <a:p>
            <a:r>
              <a:rPr lang="en-US" sz="1700" dirty="0">
                <a:latin typeface="Playbill" panose="040506030A0602020202" pitchFamily="82" charset="0"/>
              </a:rPr>
              <a:t>HARNESSING THE POWER OF BUILDING INFORMATION TECHNOLOGY TO PRESERVE CHICAGO’S </a:t>
            </a:r>
            <a:br>
              <a:rPr lang="en-US" sz="1700" dirty="0">
                <a:latin typeface="Playbill" panose="040506030A0602020202" pitchFamily="82" charset="0"/>
              </a:rPr>
            </a:br>
            <a:r>
              <a:rPr lang="en-US" sz="1700" dirty="0">
                <a:latin typeface="Playbill" panose="040506030A0602020202" pitchFamily="82" charset="0"/>
              </a:rPr>
              <a:t>“BASEBALL PALACE OF THE WORLD”</a:t>
            </a:r>
            <a:endParaRPr lang="en-US" dirty="0"/>
          </a:p>
        </p:txBody>
      </p:sp>
      <p:sp>
        <p:nvSpPr>
          <p:cNvPr id="4" name="Slide Number Placeholder 3"/>
          <p:cNvSpPr>
            <a:spLocks noGrp="1"/>
          </p:cNvSpPr>
          <p:nvPr>
            <p:ph type="sldNum" sz="quarter" idx="10"/>
          </p:nvPr>
        </p:nvSpPr>
        <p:spPr/>
        <p:txBody>
          <a:bodyPr/>
          <a:lstStyle/>
          <a:p>
            <a:fld id="{851C6DBA-C8C2-46FE-B005-74AF6DE9A2F6}" type="slidenum">
              <a:rPr lang="en-US" smtClean="0"/>
              <a:t>1</a:t>
            </a:fld>
            <a:endParaRPr lang="en-US"/>
          </a:p>
        </p:txBody>
      </p:sp>
    </p:spTree>
    <p:extLst>
      <p:ext uri="{BB962C8B-B14F-4D97-AF65-F5344CB8AC3E}">
        <p14:creationId xmlns:p14="http://schemas.microsoft.com/office/powerpoint/2010/main" val="68893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As I acquired these materials, what do I do with this information? </a:t>
            </a:r>
          </a:p>
          <a:p>
            <a:pPr marL="302066" indent="-302066" fontAlgn="ctr">
              <a:buFont typeface="Arial" panose="020B0604020202020204" pitchFamily="34" charset="0"/>
              <a:buChar char="•"/>
            </a:pPr>
            <a:r>
              <a:rPr lang="en-US" sz="1700" dirty="0"/>
              <a:t>Developed comprehensive as-built drawing set in CAD</a:t>
            </a:r>
          </a:p>
          <a:p>
            <a:pPr marL="302066" indent="-302066" fontAlgn="ctr">
              <a:buFont typeface="Arial" panose="020B0604020202020204" pitchFamily="34" charset="0"/>
              <a:buChar char="•"/>
            </a:pPr>
            <a:r>
              <a:rPr lang="en-US" sz="1700" dirty="0"/>
              <a:t>Met Historic American Building Survey (HABS) standards</a:t>
            </a:r>
          </a:p>
          <a:p>
            <a:pPr marL="302066" indent="-302066" fontAlgn="ctr">
              <a:buFont typeface="Arial" panose="020B0604020202020204" pitchFamily="34" charset="0"/>
              <a:buChar char="•"/>
            </a:pPr>
            <a:r>
              <a:rPr lang="en-US" sz="1700" dirty="0"/>
              <a:t>Intend to submit to Library of Congress</a:t>
            </a:r>
          </a:p>
          <a:p>
            <a:pPr marL="302066" indent="-302066" fontAlgn="ctr">
              <a:spcAft>
                <a:spcPts val="846"/>
              </a:spcAft>
              <a:buFont typeface="Arial" panose="020B0604020202020204" pitchFamily="34" charset="0"/>
              <a:buChar char="•"/>
            </a:pPr>
            <a:r>
              <a:rPr lang="en-US" sz="1700" dirty="0"/>
              <a:t>Challenged to advance use of immersive digital technology (AR, VR)</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10</a:t>
            </a:fld>
            <a:endParaRPr lang="en-US"/>
          </a:p>
        </p:txBody>
      </p:sp>
    </p:spTree>
    <p:extLst>
      <p:ext uri="{BB962C8B-B14F-4D97-AF65-F5344CB8AC3E}">
        <p14:creationId xmlns:p14="http://schemas.microsoft.com/office/powerpoint/2010/main" val="1350618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700" dirty="0"/>
              <a:t>A new method emerged in last 15-20 years that changed the way architecture and engineering industry developed their work called “Building Information Modeling” or BIM. </a:t>
            </a:r>
          </a:p>
          <a:p>
            <a:pPr fontAlgn="ctr"/>
            <a:endParaRPr lang="en-US" sz="1700" dirty="0"/>
          </a:p>
          <a:p>
            <a:pPr fontAlgn="ctr"/>
            <a:r>
              <a:rPr lang="en-US" sz="1700" dirty="0"/>
              <a:t>By Definition:</a:t>
            </a:r>
          </a:p>
          <a:p>
            <a:pPr marL="724959"/>
            <a:r>
              <a:rPr lang="en-US" sz="1700" i="1" dirty="0"/>
              <a:t>Building Information Modeling (BIM) is the holistic process of creating and managing information for a built asset. Based on an intelligent model and enabled by a cloud platform, BIM integrates structured, multi-disciplinary data to produce a digital representation of an asset across its lifecycle, from planning and design to construction and operations. -Autodesk</a:t>
            </a:r>
            <a:endParaRPr lang="en-US" sz="1700" dirty="0"/>
          </a:p>
          <a:p>
            <a:pPr fontAlgn="ctr"/>
            <a:endParaRPr lang="en-US" sz="1700" dirty="0"/>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11</a:t>
            </a:fld>
            <a:endParaRPr lang="en-US"/>
          </a:p>
        </p:txBody>
      </p:sp>
    </p:spTree>
    <p:extLst>
      <p:ext uri="{BB962C8B-B14F-4D97-AF65-F5344CB8AC3E}">
        <p14:creationId xmlns:p14="http://schemas.microsoft.com/office/powerpoint/2010/main" val="3332967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700" dirty="0"/>
              <a:t>Digital evolution:</a:t>
            </a:r>
          </a:p>
          <a:p>
            <a:pPr marL="302066" indent="-302066" fontAlgn="ctr">
              <a:buFont typeface="Arial" panose="020B0604020202020204" pitchFamily="34" charset="0"/>
              <a:buChar char="•"/>
            </a:pPr>
            <a:r>
              <a:rPr lang="en-US" sz="1700" dirty="0"/>
              <a:t>Basic CAD and line Drawing -2D Vectors</a:t>
            </a:r>
          </a:p>
          <a:p>
            <a:pPr marL="302066" indent="-302066" fontAlgn="ctr">
              <a:buFont typeface="Arial" panose="020B0604020202020204" pitchFamily="34" charset="0"/>
              <a:buChar char="•"/>
            </a:pPr>
            <a:r>
              <a:rPr lang="en-US" sz="1700" dirty="0"/>
              <a:t>CAD Mass modeling</a:t>
            </a:r>
          </a:p>
          <a:p>
            <a:pPr marL="302066" indent="-302066" fontAlgn="ctr">
              <a:buFont typeface="Arial" panose="020B0604020202020204" pitchFamily="34" charset="0"/>
              <a:buChar char="•"/>
            </a:pPr>
            <a:r>
              <a:rPr lang="en-US" sz="1700" dirty="0"/>
              <a:t>Informational modeling</a:t>
            </a:r>
          </a:p>
          <a:p>
            <a:pPr marL="302066" indent="-302066" fontAlgn="ctr">
              <a:buFont typeface="Arial" panose="020B0604020202020204" pitchFamily="34" charset="0"/>
              <a:buChar char="•"/>
            </a:pPr>
            <a:endParaRPr lang="en-US" sz="1700" dirty="0"/>
          </a:p>
          <a:p>
            <a:pPr fontAlgn="ctr"/>
            <a:r>
              <a:rPr lang="en-US" sz="1700" dirty="0"/>
              <a:t>Differences:</a:t>
            </a:r>
          </a:p>
          <a:p>
            <a:pPr marL="302066" indent="-302066" fontAlgn="ctr">
              <a:buFont typeface="Arial" panose="020B0604020202020204" pitchFamily="34" charset="0"/>
              <a:buChar char="•"/>
            </a:pPr>
            <a:r>
              <a:rPr lang="en-US" sz="1700" dirty="0"/>
              <a:t>Both provide geometric expressions of buildings and architecture</a:t>
            </a:r>
          </a:p>
          <a:p>
            <a:pPr marL="302066" indent="-302066" fontAlgn="ctr">
              <a:buFont typeface="Arial" panose="020B0604020202020204" pitchFamily="34" charset="0"/>
              <a:buChar char="•"/>
            </a:pPr>
            <a:r>
              <a:rPr lang="en-US" sz="1700" dirty="0"/>
              <a:t>BIM goes beyond to capture relationships, metadata and behaviors essential to real world components</a:t>
            </a:r>
          </a:p>
          <a:p>
            <a:pPr marL="302066" indent="-302066" fontAlgn="ctr">
              <a:buFont typeface="Arial" panose="020B0604020202020204" pitchFamily="34" charset="0"/>
              <a:buChar char="•"/>
            </a:pPr>
            <a:r>
              <a:rPr lang="en-US" sz="1700" dirty="0"/>
              <a:t>Data drives project outcomes in a way 3D modeling cannot.</a:t>
            </a:r>
          </a:p>
          <a:p>
            <a:pPr fontAlgn="ctr"/>
            <a:endParaRPr lang="en-US" sz="1700" dirty="0"/>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12</a:t>
            </a:fld>
            <a:endParaRPr lang="en-US"/>
          </a:p>
        </p:txBody>
      </p:sp>
    </p:spTree>
    <p:extLst>
      <p:ext uri="{BB962C8B-B14F-4D97-AF65-F5344CB8AC3E}">
        <p14:creationId xmlns:p14="http://schemas.microsoft.com/office/powerpoint/2010/main" val="2676135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BIM applications to architectural research:</a:t>
            </a:r>
          </a:p>
          <a:p>
            <a:pPr fontAlgn="ctr"/>
            <a:r>
              <a:rPr lang="en-US" sz="1700" dirty="0"/>
              <a:t>Drawing and Preservation (HABS)</a:t>
            </a:r>
          </a:p>
          <a:p>
            <a:pPr marL="302066" indent="-302066" fontAlgn="ctr">
              <a:buFont typeface="Arial" panose="020B0604020202020204" pitchFamily="34" charset="0"/>
              <a:buChar char="•"/>
            </a:pPr>
            <a:r>
              <a:rPr lang="en-US" sz="1700" dirty="0"/>
              <a:t>Augmented and Virtual Reality</a:t>
            </a:r>
          </a:p>
          <a:p>
            <a:pPr marL="302066" indent="-302066" fontAlgn="ctr">
              <a:buFont typeface="Arial" panose="020B0604020202020204" pitchFamily="34" charset="0"/>
              <a:buChar char="•"/>
            </a:pPr>
            <a:r>
              <a:rPr lang="en-US" sz="1700" dirty="0"/>
              <a:t>Database Cataloguing</a:t>
            </a:r>
          </a:p>
          <a:p>
            <a:pPr marL="302066" indent="-302066" fontAlgn="ctr">
              <a:buFont typeface="Arial" panose="020B0604020202020204" pitchFamily="34" charset="0"/>
              <a:buChar char="•"/>
            </a:pPr>
            <a:r>
              <a:rPr lang="en-US" sz="1700" dirty="0"/>
              <a:t>Simulations</a:t>
            </a:r>
          </a:p>
          <a:p>
            <a:pPr marL="302066" indent="-302066" fontAlgn="ctr">
              <a:buFont typeface="Arial" panose="020B0604020202020204" pitchFamily="34" charset="0"/>
              <a:buChar char="•"/>
            </a:pPr>
            <a:r>
              <a:rPr lang="en-US" sz="1700" dirty="0"/>
              <a:t>Education, Story Telling, Museum Immersion </a:t>
            </a:r>
          </a:p>
          <a:p>
            <a:pPr marL="302066" indent="-302066" fontAlgn="ctr">
              <a:buFont typeface="Arial" panose="020B0604020202020204" pitchFamily="34" charset="0"/>
              <a:buChar char="•"/>
            </a:pPr>
            <a:r>
              <a:rPr lang="en-US" sz="1700" dirty="0"/>
              <a:t>Gaming</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13</a:t>
            </a:fld>
            <a:endParaRPr lang="en-US"/>
          </a:p>
        </p:txBody>
      </p:sp>
    </p:spTree>
    <p:extLst>
      <p:ext uri="{BB962C8B-B14F-4D97-AF65-F5344CB8AC3E}">
        <p14:creationId xmlns:p14="http://schemas.microsoft.com/office/powerpoint/2010/main" val="3228756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700" dirty="0"/>
              <a:t>Often asked about software and how chose it:</a:t>
            </a:r>
          </a:p>
          <a:p>
            <a:pPr fontAlgn="ctr"/>
            <a:r>
              <a:rPr lang="en-US" sz="1700" dirty="0"/>
              <a:t>Revit 2020</a:t>
            </a:r>
          </a:p>
          <a:p>
            <a:pPr fontAlgn="ctr"/>
            <a:r>
              <a:rPr lang="en-US" sz="1700" dirty="0"/>
              <a:t>Data hosting and extraction ability</a:t>
            </a:r>
          </a:p>
          <a:p>
            <a:pPr marL="302066" indent="-302066" fontAlgn="ctr">
              <a:buFont typeface="Arial" panose="020B0604020202020204" pitchFamily="34" charset="0"/>
              <a:buChar char="•"/>
            </a:pPr>
            <a:r>
              <a:rPr lang="en-US" sz="1700" dirty="0"/>
              <a:t>Parametric (adaptable)</a:t>
            </a:r>
          </a:p>
          <a:p>
            <a:pPr marL="302066" indent="-302066" fontAlgn="ctr">
              <a:buFont typeface="Arial" panose="020B0604020202020204" pitchFamily="34" charset="0"/>
              <a:buChar char="•"/>
            </a:pPr>
            <a:r>
              <a:rPr lang="en-US" sz="1700" dirty="0"/>
              <a:t>Accommodation of supplemental software platforms (</a:t>
            </a:r>
            <a:r>
              <a:rPr lang="en-US" sz="1700" dirty="0" err="1"/>
              <a:t>Enscape</a:t>
            </a:r>
            <a:r>
              <a:rPr lang="en-US" sz="1700" dirty="0"/>
              <a:t>, </a:t>
            </a:r>
            <a:r>
              <a:rPr lang="en-US" sz="1700" dirty="0" err="1"/>
              <a:t>etc</a:t>
            </a:r>
            <a:r>
              <a:rPr lang="en-US" sz="1700" dirty="0"/>
              <a:t>)</a:t>
            </a:r>
          </a:p>
          <a:p>
            <a:pPr marL="302066" indent="-302066" fontAlgn="ctr">
              <a:buFont typeface="Arial" panose="020B0604020202020204" pitchFamily="34" charset="0"/>
              <a:buChar char="•"/>
            </a:pPr>
            <a:r>
              <a:rPr lang="en-US" sz="1700" dirty="0"/>
              <a:t>Ability to continually add information and data (short and long term)</a:t>
            </a:r>
          </a:p>
          <a:p>
            <a:pPr marL="302066" indent="-302066" fontAlgn="ctr">
              <a:buFont typeface="Arial" panose="020B0604020202020204" pitchFamily="34" charset="0"/>
              <a:buChar char="•"/>
            </a:pPr>
            <a:r>
              <a:rPr lang="en-US" sz="1700" dirty="0"/>
              <a:t>Incorporation into VR/AR platforms. </a:t>
            </a:r>
          </a:p>
          <a:p>
            <a:pPr marL="302066" indent="-302066" fontAlgn="ctr">
              <a:buFont typeface="Arial" panose="020B0604020202020204" pitchFamily="34" charset="0"/>
              <a:buChar char="•"/>
            </a:pPr>
            <a:r>
              <a:rPr lang="en-US" sz="1700" dirty="0"/>
              <a:t>Ability to catalogue building elements</a:t>
            </a:r>
          </a:p>
          <a:p>
            <a:pPr marL="302066" indent="-302066" fontAlgn="ctr">
              <a:buFont typeface="Arial" panose="020B0604020202020204" pitchFamily="34" charset="0"/>
              <a:buChar char="•"/>
            </a:pPr>
            <a:endParaRPr lang="en-US" sz="1700" dirty="0"/>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14</a:t>
            </a:fld>
            <a:endParaRPr lang="en-US"/>
          </a:p>
        </p:txBody>
      </p:sp>
    </p:spTree>
    <p:extLst>
      <p:ext uri="{BB962C8B-B14F-4D97-AF65-F5344CB8AC3E}">
        <p14:creationId xmlns:p14="http://schemas.microsoft.com/office/powerpoint/2010/main" val="471842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700" dirty="0">
                <a:solidFill>
                  <a:srgbClr val="202124"/>
                </a:solidFill>
              </a:rPr>
              <a:t>Building “Information”</a:t>
            </a:r>
          </a:p>
          <a:p>
            <a:pPr fontAlgn="ctr"/>
            <a:r>
              <a:rPr lang="en-US" sz="1700" dirty="0">
                <a:solidFill>
                  <a:srgbClr val="202124"/>
                </a:solidFill>
              </a:rPr>
              <a:t>Use of “Families:</a:t>
            </a:r>
          </a:p>
          <a:p>
            <a:pPr marL="302066" indent="-302066" fontAlgn="ctr">
              <a:buFont typeface="Arial" panose="020B0604020202020204" pitchFamily="34" charset="0"/>
              <a:buChar char="•"/>
            </a:pPr>
            <a:r>
              <a:rPr lang="en-US" sz="1700" dirty="0">
                <a:solidFill>
                  <a:srgbClr val="202124"/>
                </a:solidFill>
              </a:rPr>
              <a:t>Quality In/Quality Out</a:t>
            </a:r>
          </a:p>
          <a:p>
            <a:pPr marL="302066" indent="-302066" fontAlgn="ctr">
              <a:buFont typeface="Arial" panose="020B0604020202020204" pitchFamily="34" charset="0"/>
              <a:buChar char="•"/>
            </a:pPr>
            <a:r>
              <a:rPr lang="en-US" sz="1700" dirty="0">
                <a:solidFill>
                  <a:srgbClr val="202124"/>
                </a:solidFill>
              </a:rPr>
              <a:t>Information housed  in BIM “Families”</a:t>
            </a:r>
          </a:p>
          <a:p>
            <a:pPr marL="302066" indent="-302066" fontAlgn="ctr">
              <a:buFont typeface="Arial" panose="020B0604020202020204" pitchFamily="34" charset="0"/>
              <a:buChar char="•"/>
            </a:pPr>
            <a:r>
              <a:rPr lang="en-US" sz="1700" dirty="0">
                <a:solidFill>
                  <a:srgbClr val="202124"/>
                </a:solidFill>
              </a:rPr>
              <a:t>Kit of Parts</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15</a:t>
            </a:fld>
            <a:endParaRPr lang="en-US"/>
          </a:p>
        </p:txBody>
      </p:sp>
    </p:spTree>
    <p:extLst>
      <p:ext uri="{BB962C8B-B14F-4D97-AF65-F5344CB8AC3E}">
        <p14:creationId xmlns:p14="http://schemas.microsoft.com/office/powerpoint/2010/main" val="1535253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59935">
              <a:defRPr/>
            </a:pPr>
            <a:r>
              <a:rPr lang="en-US" dirty="0"/>
              <a:t>Once these digital families are developed, I construct the model.</a:t>
            </a:r>
          </a:p>
          <a:p>
            <a:pPr defTabSz="1159935">
              <a:defRPr/>
            </a:pPr>
            <a:r>
              <a:rPr lang="en-US" dirty="0"/>
              <a:t>Much like a real construction project: Ground up</a:t>
            </a:r>
          </a:p>
          <a:p>
            <a:pPr defTabSz="1159935">
              <a:defRPr/>
            </a:pPr>
            <a:r>
              <a:rPr lang="en-US" dirty="0"/>
              <a:t>Allows study of the ballpark in the basic elements.</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16</a:t>
            </a:fld>
            <a:endParaRPr lang="en-US"/>
          </a:p>
        </p:txBody>
      </p:sp>
    </p:spTree>
    <p:extLst>
      <p:ext uri="{BB962C8B-B14F-4D97-AF65-F5344CB8AC3E}">
        <p14:creationId xmlns:p14="http://schemas.microsoft.com/office/powerpoint/2010/main" val="2713506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Isolate elements like seating bowl, concourses, and structure. </a:t>
            </a:r>
          </a:p>
          <a:p>
            <a:r>
              <a:rPr lang="en-US" dirty="0"/>
              <a:t>Understanding of forms and design.</a:t>
            </a:r>
          </a:p>
        </p:txBody>
      </p:sp>
      <p:sp>
        <p:nvSpPr>
          <p:cNvPr id="4" name="Slide Number Placeholder 3"/>
          <p:cNvSpPr>
            <a:spLocks noGrp="1"/>
          </p:cNvSpPr>
          <p:nvPr>
            <p:ph type="sldNum" sz="quarter" idx="5"/>
          </p:nvPr>
        </p:nvSpPr>
        <p:spPr/>
        <p:txBody>
          <a:bodyPr/>
          <a:lstStyle/>
          <a:p>
            <a:fld id="{851C6DBA-C8C2-46FE-B005-74AF6DE9A2F6}" type="slidenum">
              <a:rPr lang="en-US" smtClean="0"/>
              <a:t>17</a:t>
            </a:fld>
            <a:endParaRPr lang="en-US"/>
          </a:p>
        </p:txBody>
      </p:sp>
    </p:spTree>
    <p:extLst>
      <p:ext uri="{BB962C8B-B14F-4D97-AF65-F5344CB8AC3E}">
        <p14:creationId xmlns:p14="http://schemas.microsoft.com/office/powerpoint/2010/main" val="2414656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Sectional information can tell a lot about a ballpark not seen through other ways. </a:t>
            </a:r>
          </a:p>
        </p:txBody>
      </p:sp>
      <p:sp>
        <p:nvSpPr>
          <p:cNvPr id="4" name="Slide Number Placeholder 3"/>
          <p:cNvSpPr>
            <a:spLocks noGrp="1"/>
          </p:cNvSpPr>
          <p:nvPr>
            <p:ph type="sldNum" sz="quarter" idx="5"/>
          </p:nvPr>
        </p:nvSpPr>
        <p:spPr/>
        <p:txBody>
          <a:bodyPr/>
          <a:lstStyle/>
          <a:p>
            <a:fld id="{851C6DBA-C8C2-46FE-B005-74AF6DE9A2F6}" type="slidenum">
              <a:rPr lang="en-US" smtClean="0"/>
              <a:t>18</a:t>
            </a:fld>
            <a:endParaRPr lang="en-US"/>
          </a:p>
        </p:txBody>
      </p:sp>
    </p:spTree>
    <p:extLst>
      <p:ext uri="{BB962C8B-B14F-4D97-AF65-F5344CB8AC3E}">
        <p14:creationId xmlns:p14="http://schemas.microsoft.com/office/powerpoint/2010/main" val="621866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the power of data and families through “Artifact Tracing”</a:t>
            </a:r>
          </a:p>
          <a:p>
            <a:r>
              <a:rPr lang="en-US" dirty="0"/>
              <a:t>“By definition:  Identifying and incorporating data within the model to trace locations &amp; identify properties of architectural elements. Artifact tracing helps us: </a:t>
            </a:r>
          </a:p>
          <a:p>
            <a:pPr marL="302066" indent="-302066" fontAlgn="ctr">
              <a:buFont typeface="Arial" panose="020B0604020202020204" pitchFamily="34" charset="0"/>
              <a:buChar char="•"/>
            </a:pPr>
            <a:r>
              <a:rPr lang="en-US" sz="1700" dirty="0"/>
              <a:t>Identify objects within buildings (such as catalogued seat types)</a:t>
            </a:r>
          </a:p>
          <a:p>
            <a:pPr marL="302066" indent="-302066" fontAlgn="ctr">
              <a:buFont typeface="Arial" panose="020B0604020202020204" pitchFamily="34" charset="0"/>
              <a:buChar char="•"/>
            </a:pPr>
            <a:r>
              <a:rPr lang="en-US" sz="1700" dirty="0"/>
              <a:t>Understand history and specifications of individual building elements</a:t>
            </a:r>
          </a:p>
          <a:p>
            <a:pPr marL="302066" indent="-302066" fontAlgn="ctr">
              <a:buFont typeface="Arial" panose="020B0604020202020204" pitchFamily="34" charset="0"/>
              <a:buChar char="•"/>
            </a:pPr>
            <a:r>
              <a:rPr lang="en-US" sz="1700" dirty="0"/>
              <a:t>Assist in the assessment and valuation of objects  </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19</a:t>
            </a:fld>
            <a:endParaRPr lang="en-US"/>
          </a:p>
        </p:txBody>
      </p:sp>
    </p:spTree>
    <p:extLst>
      <p:ext uri="{BB962C8B-B14F-4D97-AF65-F5344CB8AC3E}">
        <p14:creationId xmlns:p14="http://schemas.microsoft.com/office/powerpoint/2010/main" val="341776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Brian Powers, and I’m a practicing architect here in Chicago who has devoted much of my professional (and personal) career to sports facilities including the design and preservation of our historical baseball venues across the country. I’ve been a SABR member over 30 years and I’ve found it as a wonderful forum to share </a:t>
            </a:r>
            <a:r>
              <a:rPr lang="en-US"/>
              <a:t>my work. </a:t>
            </a:r>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2</a:t>
            </a:fld>
            <a:endParaRPr lang="en-US"/>
          </a:p>
        </p:txBody>
      </p:sp>
    </p:spTree>
    <p:extLst>
      <p:ext uri="{BB962C8B-B14F-4D97-AF65-F5344CB8AC3E}">
        <p14:creationId xmlns:p14="http://schemas.microsoft.com/office/powerpoint/2010/main" val="1479553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Steps of implementation (Example: Seat detection) </a:t>
            </a:r>
          </a:p>
          <a:p>
            <a:pPr marL="483306" indent="-483306" fontAlgn="ctr">
              <a:buFont typeface="+mj-lt"/>
              <a:buAutoNum type="arabicPeriod"/>
            </a:pPr>
            <a:r>
              <a:rPr lang="en-US" sz="1700" dirty="0"/>
              <a:t>Identify, model, and categorize Revit family typologies</a:t>
            </a:r>
          </a:p>
          <a:p>
            <a:pPr marL="483306" indent="-483306" fontAlgn="ctr">
              <a:buFont typeface="+mj-lt"/>
              <a:buAutoNum type="arabicPeriod"/>
            </a:pPr>
            <a:r>
              <a:rPr lang="en-US" sz="1700" dirty="0"/>
              <a:t>Identify parameters and filters for each family type. </a:t>
            </a:r>
          </a:p>
          <a:p>
            <a:pPr marL="483306" indent="-483306" fontAlgn="ctr">
              <a:buFont typeface="+mj-lt"/>
              <a:buAutoNum type="arabicPeriod"/>
            </a:pPr>
            <a:r>
              <a:rPr lang="en-US" sz="1700" dirty="0"/>
              <a:t>Incorporate families and parameters into model.</a:t>
            </a:r>
          </a:p>
          <a:p>
            <a:pPr marL="483306" indent="-483306" fontAlgn="ctr">
              <a:buFont typeface="+mj-lt"/>
              <a:buAutoNum type="arabicPeriod"/>
            </a:pPr>
            <a:r>
              <a:rPr lang="en-US" sz="1900" dirty="0"/>
              <a:t>Test parameters in model</a:t>
            </a:r>
          </a:p>
          <a:p>
            <a:pPr fontAlgn="ctr"/>
            <a:r>
              <a:rPr lang="en-US" sz="1900" dirty="0"/>
              <a:t>5.         Locate the element</a:t>
            </a:r>
            <a:endParaRPr lang="en-US" sz="2100" dirty="0"/>
          </a:p>
          <a:p>
            <a:pPr marL="483306" indent="-483306" fontAlgn="ctr">
              <a:buFont typeface="+mj-lt"/>
              <a:buAutoNum type="arabicPeriod"/>
            </a:pPr>
            <a:endParaRPr lang="en-US" sz="1900" dirty="0"/>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20</a:t>
            </a:fld>
            <a:endParaRPr lang="en-US"/>
          </a:p>
        </p:txBody>
      </p:sp>
    </p:spTree>
    <p:extLst>
      <p:ext uri="{BB962C8B-B14F-4D97-AF65-F5344CB8AC3E}">
        <p14:creationId xmlns:p14="http://schemas.microsoft.com/office/powerpoint/2010/main" val="2674488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480" indent="-362480" defTabSz="1159935">
              <a:buFontTx/>
              <a:buAutoNum type="arabicPeriod"/>
              <a:defRPr/>
            </a:pPr>
            <a:r>
              <a:rPr lang="en-US" sz="1700" dirty="0"/>
              <a:t>Identify, model and categorize Revit family typologies</a:t>
            </a:r>
          </a:p>
          <a:p>
            <a:pPr marL="579967" lvl="1" defTabSz="1159935">
              <a:defRPr/>
            </a:pPr>
            <a:r>
              <a:rPr lang="en-US" sz="1700" dirty="0"/>
              <a:t>-4 types of chairs in old Comiskey. </a:t>
            </a:r>
          </a:p>
          <a:p>
            <a:pPr marL="579967" lvl="1" defTabSz="1159935">
              <a:defRPr/>
            </a:pPr>
            <a:r>
              <a:rPr lang="en-US" sz="1700" dirty="0"/>
              <a:t>-Each has sub-categories and types.</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21</a:t>
            </a:fld>
            <a:endParaRPr lang="en-US"/>
          </a:p>
        </p:txBody>
      </p:sp>
    </p:spTree>
    <p:extLst>
      <p:ext uri="{BB962C8B-B14F-4D97-AF65-F5344CB8AC3E}">
        <p14:creationId xmlns:p14="http://schemas.microsoft.com/office/powerpoint/2010/main" val="2458327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59935">
              <a:defRPr/>
            </a:pPr>
            <a:r>
              <a:rPr lang="en-US" sz="1700" dirty="0"/>
              <a:t>I wanted to embed historical seat numbers from earlier eras.</a:t>
            </a:r>
          </a:p>
          <a:p>
            <a:pPr marL="579967" lvl="1" defTabSz="1159935">
              <a:defRPr/>
            </a:pPr>
            <a:r>
              <a:rPr lang="en-US" sz="1700" dirty="0"/>
              <a:t>-Comiskey used 3 primary seat/section numbering systems over the years.  </a:t>
            </a:r>
          </a:p>
          <a:p>
            <a:pPr marL="579967" lvl="1" defTabSz="1159935">
              <a:defRPr/>
            </a:pPr>
            <a:r>
              <a:rPr lang="en-US" sz="1700" dirty="0"/>
              <a:t>-Assigned “Aliases” for earlier designations (to permit easier sorting)</a:t>
            </a:r>
          </a:p>
          <a:p>
            <a:endParaRPr lang="en-US" dirty="0"/>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22</a:t>
            </a:fld>
            <a:endParaRPr lang="en-US"/>
          </a:p>
        </p:txBody>
      </p:sp>
    </p:spTree>
    <p:extLst>
      <p:ext uri="{BB962C8B-B14F-4D97-AF65-F5344CB8AC3E}">
        <p14:creationId xmlns:p14="http://schemas.microsoft.com/office/powerpoint/2010/main" val="863722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Identify parameters and filters.</a:t>
            </a:r>
          </a:p>
          <a:p>
            <a:pPr marL="302066" indent="-302066">
              <a:buFont typeface="Arial" panose="020B0604020202020204" pitchFamily="34" charset="0"/>
              <a:buChar char="•"/>
            </a:pPr>
            <a:r>
              <a:rPr lang="en-US" dirty="0"/>
              <a:t>Identify commonalities and differentiators that can be catalogued or used in searching.</a:t>
            </a:r>
          </a:p>
          <a:p>
            <a:pPr marL="302066" indent="-302066">
              <a:buFont typeface="Arial" panose="020B0604020202020204" pitchFamily="34" charset="0"/>
              <a:buChar char="•"/>
            </a:pPr>
            <a:r>
              <a:rPr lang="en-US" dirty="0"/>
              <a:t>Identify clues. Each element has a story. </a:t>
            </a:r>
          </a:p>
          <a:p>
            <a:pPr marL="302066" indent="-302066">
              <a:buFont typeface="Arial" panose="020B0604020202020204" pitchFamily="34" charset="0"/>
              <a:buChar char="•"/>
            </a:pPr>
            <a:r>
              <a:rPr lang="en-US" dirty="0"/>
              <a:t>Since the seats were renumbered and painted over the years, it’s helpful to create “alias” or sub-categories to help filter items.</a:t>
            </a:r>
          </a:p>
          <a:p>
            <a:endParaRPr lang="en-US" dirty="0"/>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23</a:t>
            </a:fld>
            <a:endParaRPr lang="en-US"/>
          </a:p>
        </p:txBody>
      </p:sp>
    </p:spTree>
    <p:extLst>
      <p:ext uri="{BB962C8B-B14F-4D97-AF65-F5344CB8AC3E}">
        <p14:creationId xmlns:p14="http://schemas.microsoft.com/office/powerpoint/2010/main" val="714039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Incorporate these parameters within each seat type (4 seat types)</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24</a:t>
            </a:fld>
            <a:endParaRPr lang="en-US"/>
          </a:p>
        </p:txBody>
      </p:sp>
    </p:spTree>
    <p:extLst>
      <p:ext uri="{BB962C8B-B14F-4D97-AF65-F5344CB8AC3E}">
        <p14:creationId xmlns:p14="http://schemas.microsoft.com/office/powerpoint/2010/main" val="1515507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US" dirty="0"/>
              <a:t>Incorporate families and parameters into central model. (Identify how you want to identify parameters)</a:t>
            </a:r>
          </a:p>
          <a:p>
            <a:pPr marL="302066" indent="-302066">
              <a:buFont typeface="Arial" panose="020B0604020202020204" pitchFamily="34" charset="0"/>
              <a:buChar char="•"/>
            </a:pPr>
            <a:r>
              <a:rPr lang="en-US" dirty="0"/>
              <a:t>Layout seats based on seating manifests.</a:t>
            </a:r>
          </a:p>
          <a:p>
            <a:pPr fontAlgn="ctr"/>
            <a:r>
              <a:rPr lang="en-US" sz="1700" b="1" dirty="0"/>
              <a:t> </a:t>
            </a:r>
            <a:endParaRPr lang="en-US" sz="1700" dirty="0"/>
          </a:p>
        </p:txBody>
      </p:sp>
      <p:sp>
        <p:nvSpPr>
          <p:cNvPr id="4" name="Slide Number Placeholder 3"/>
          <p:cNvSpPr>
            <a:spLocks noGrp="1"/>
          </p:cNvSpPr>
          <p:nvPr>
            <p:ph type="sldNum" sz="quarter" idx="5"/>
          </p:nvPr>
        </p:nvSpPr>
        <p:spPr/>
        <p:txBody>
          <a:bodyPr/>
          <a:lstStyle/>
          <a:p>
            <a:fld id="{851C6DBA-C8C2-46FE-B005-74AF6DE9A2F6}" type="slidenum">
              <a:rPr lang="en-US" smtClean="0"/>
              <a:t>25</a:t>
            </a:fld>
            <a:endParaRPr lang="en-US"/>
          </a:p>
        </p:txBody>
      </p:sp>
    </p:spTree>
    <p:extLst>
      <p:ext uri="{BB962C8B-B14F-4D97-AF65-F5344CB8AC3E}">
        <p14:creationId xmlns:p14="http://schemas.microsoft.com/office/powerpoint/2010/main" val="2415476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US" b="0" dirty="0"/>
              <a:t>Test the parameters for sorting. </a:t>
            </a:r>
          </a:p>
          <a:p>
            <a:pPr marL="302066" indent="-302066" fontAlgn="ctr">
              <a:buFont typeface="Arial" panose="020B0604020202020204" pitchFamily="34" charset="0"/>
              <a:buChar char="•"/>
            </a:pPr>
            <a:r>
              <a:rPr lang="en-US" sz="1700" dirty="0"/>
              <a:t>Confirm available parameters and decide how to sort them.</a:t>
            </a:r>
          </a:p>
        </p:txBody>
      </p:sp>
      <p:sp>
        <p:nvSpPr>
          <p:cNvPr id="4" name="Slide Number Placeholder 3"/>
          <p:cNvSpPr>
            <a:spLocks noGrp="1"/>
          </p:cNvSpPr>
          <p:nvPr>
            <p:ph type="sldNum" sz="quarter" idx="5"/>
          </p:nvPr>
        </p:nvSpPr>
        <p:spPr/>
        <p:txBody>
          <a:bodyPr/>
          <a:lstStyle/>
          <a:p>
            <a:fld id="{851C6DBA-C8C2-46FE-B005-74AF6DE9A2F6}" type="slidenum">
              <a:rPr lang="en-US" smtClean="0"/>
              <a:t>26</a:t>
            </a:fld>
            <a:endParaRPr lang="en-US"/>
          </a:p>
        </p:txBody>
      </p:sp>
    </p:spTree>
    <p:extLst>
      <p:ext uri="{BB962C8B-B14F-4D97-AF65-F5344CB8AC3E}">
        <p14:creationId xmlns:p14="http://schemas.microsoft.com/office/powerpoint/2010/main" val="2690973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 the Element: (Using previous seat example)</a:t>
            </a:r>
          </a:p>
          <a:p>
            <a:pPr marL="302066" indent="-302066">
              <a:buFont typeface="Arial" panose="020B0604020202020204" pitchFamily="34" charset="0"/>
              <a:buChar char="•"/>
            </a:pPr>
            <a:r>
              <a:rPr lang="en-US" dirty="0"/>
              <a:t>Once parameters are embedded in the model or families, the scheduling command allows us to filter and identify elements in the project or within schedules. </a:t>
            </a:r>
          </a:p>
          <a:p>
            <a:pPr marL="302066" indent="-302066">
              <a:buFont typeface="Arial" panose="020B0604020202020204" pitchFamily="34" charset="0"/>
              <a:buChar char="•"/>
            </a:pPr>
            <a:r>
              <a:rPr lang="en-US" dirty="0"/>
              <a:t>Use the filtering tab to enter and filter the data. (See seat example from earlier slide)</a:t>
            </a:r>
          </a:p>
          <a:p>
            <a:pPr marL="302066" indent="-302066">
              <a:buFont typeface="Arial" panose="020B0604020202020204" pitchFamily="34" charset="0"/>
              <a:buChar char="•"/>
            </a:pPr>
            <a:r>
              <a:rPr lang="en-US" dirty="0"/>
              <a:t>3D model is open in the background</a:t>
            </a:r>
          </a:p>
        </p:txBody>
      </p:sp>
      <p:sp>
        <p:nvSpPr>
          <p:cNvPr id="4" name="Slide Number Placeholder 3"/>
          <p:cNvSpPr>
            <a:spLocks noGrp="1"/>
          </p:cNvSpPr>
          <p:nvPr>
            <p:ph type="sldNum" sz="quarter" idx="5"/>
          </p:nvPr>
        </p:nvSpPr>
        <p:spPr/>
        <p:txBody>
          <a:bodyPr/>
          <a:lstStyle/>
          <a:p>
            <a:fld id="{851C6DBA-C8C2-46FE-B005-74AF6DE9A2F6}" type="slidenum">
              <a:rPr lang="en-US" smtClean="0"/>
              <a:t>27</a:t>
            </a:fld>
            <a:endParaRPr lang="en-US"/>
          </a:p>
        </p:txBody>
      </p:sp>
    </p:spTree>
    <p:extLst>
      <p:ext uri="{BB962C8B-B14F-4D97-AF65-F5344CB8AC3E}">
        <p14:creationId xmlns:p14="http://schemas.microsoft.com/office/powerpoint/2010/main" val="3134648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 the element</a:t>
            </a:r>
          </a:p>
          <a:p>
            <a:pPr marL="302066" indent="-302066">
              <a:buFont typeface="Arial" panose="020B0604020202020204" pitchFamily="34" charset="0"/>
              <a:buChar char="•"/>
            </a:pPr>
            <a:r>
              <a:rPr lang="en-US" dirty="0"/>
              <a:t>The filter yielded 6 results and located the seat we were looking for.</a:t>
            </a:r>
          </a:p>
          <a:p>
            <a:pPr marL="302066" indent="-302066">
              <a:buFont typeface="Arial" panose="020B0604020202020204" pitchFamily="34" charset="0"/>
              <a:buChar char="•"/>
            </a:pPr>
            <a:r>
              <a:rPr lang="en-US" dirty="0"/>
              <a:t>Highlight in model.</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28</a:t>
            </a:fld>
            <a:endParaRPr lang="en-US"/>
          </a:p>
        </p:txBody>
      </p:sp>
    </p:spTree>
    <p:extLst>
      <p:ext uri="{BB962C8B-B14F-4D97-AF65-F5344CB8AC3E}">
        <p14:creationId xmlns:p14="http://schemas.microsoft.com/office/powerpoint/2010/main" val="2400411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 the element</a:t>
            </a:r>
          </a:p>
          <a:p>
            <a:r>
              <a:rPr lang="en-US" dirty="0"/>
              <a:t>When highlighted, the properties tab panel also displays specification/history info for that element.</a:t>
            </a:r>
          </a:p>
        </p:txBody>
      </p:sp>
      <p:sp>
        <p:nvSpPr>
          <p:cNvPr id="4" name="Slide Number Placeholder 3"/>
          <p:cNvSpPr>
            <a:spLocks noGrp="1"/>
          </p:cNvSpPr>
          <p:nvPr>
            <p:ph type="sldNum" sz="quarter" idx="5"/>
          </p:nvPr>
        </p:nvSpPr>
        <p:spPr/>
        <p:txBody>
          <a:bodyPr/>
          <a:lstStyle/>
          <a:p>
            <a:fld id="{851C6DBA-C8C2-46FE-B005-74AF6DE9A2F6}" type="slidenum">
              <a:rPr lang="en-US" smtClean="0"/>
              <a:t>29</a:t>
            </a:fld>
            <a:endParaRPr lang="en-US"/>
          </a:p>
        </p:txBody>
      </p:sp>
    </p:spTree>
    <p:extLst>
      <p:ext uri="{BB962C8B-B14F-4D97-AF65-F5344CB8AC3E}">
        <p14:creationId xmlns:p14="http://schemas.microsoft.com/office/powerpoint/2010/main" val="407962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a:spcBef>
                <a:spcPts val="0"/>
              </a:spcBef>
              <a:spcAft>
                <a:spcPts val="0"/>
              </a:spcAft>
            </a:pPr>
            <a:r>
              <a:rPr lang="en-US" sz="1600" b="1" dirty="0">
                <a:effectLst/>
                <a:latin typeface="Calibri" panose="020F0502020204030204" pitchFamily="34" charset="0"/>
              </a:rPr>
              <a:t>Objective 1</a:t>
            </a:r>
            <a:r>
              <a:rPr lang="en-US" sz="1600" dirty="0">
                <a:effectLst/>
                <a:latin typeface="Calibri" panose="020F0502020204030204" pitchFamily="34" charset="0"/>
              </a:rPr>
              <a:t>: Define Building Information Modeling and how it can be applied to baseball park research. </a:t>
            </a:r>
          </a:p>
          <a:p>
            <a:pPr marL="685800" marR="0">
              <a:spcBef>
                <a:spcPts val="0"/>
              </a:spcBef>
              <a:spcAft>
                <a:spcPts val="0"/>
              </a:spcAft>
            </a:pPr>
            <a:endParaRPr lang="en-US" sz="1600" dirty="0">
              <a:effectLst/>
              <a:latin typeface="Calibri" panose="020F0502020204030204" pitchFamily="34" charset="0"/>
            </a:endParaRPr>
          </a:p>
          <a:p>
            <a:pPr marL="685800" marR="0">
              <a:spcBef>
                <a:spcPts val="0"/>
              </a:spcBef>
              <a:spcAft>
                <a:spcPts val="0"/>
              </a:spcAft>
            </a:pPr>
            <a:r>
              <a:rPr lang="en-US" sz="1600" b="1" dirty="0">
                <a:effectLst/>
                <a:latin typeface="Calibri" panose="020F0502020204030204" pitchFamily="34" charset="0"/>
              </a:rPr>
              <a:t>Objective 2:</a:t>
            </a:r>
            <a:r>
              <a:rPr lang="en-US" sz="1600" dirty="0">
                <a:effectLst/>
                <a:latin typeface="Calibri" panose="020F0502020204030204" pitchFamily="34" charset="0"/>
              </a:rPr>
              <a:t> Understand how the project workflow was established,  </a:t>
            </a:r>
            <a:r>
              <a:rPr lang="en-US" sz="1600" dirty="0">
                <a:latin typeface="Calibri" panose="020F0502020204030204" pitchFamily="34" charset="0"/>
              </a:rPr>
              <a:t>how </a:t>
            </a:r>
            <a:r>
              <a:rPr lang="en-US" sz="1600" dirty="0">
                <a:effectLst/>
                <a:latin typeface="Calibri" panose="020F0502020204030204" pitchFamily="34" charset="0"/>
              </a:rPr>
              <a:t>research documentation </a:t>
            </a:r>
            <a:r>
              <a:rPr lang="en-US" sz="1600" dirty="0">
                <a:latin typeface="Calibri" panose="020F0502020204030204" pitchFamily="34" charset="0"/>
              </a:rPr>
              <a:t>was</a:t>
            </a:r>
            <a:r>
              <a:rPr lang="en-US" sz="1600" dirty="0">
                <a:effectLst/>
                <a:latin typeface="Calibri" panose="020F0502020204030204" pitchFamily="34" charset="0"/>
              </a:rPr>
              <a:t> acquired, and how information was organized and implemented into </a:t>
            </a:r>
            <a:r>
              <a:rPr lang="en-US" sz="1600" dirty="0">
                <a:latin typeface="Calibri" panose="020F0502020204030204" pitchFamily="34" charset="0"/>
              </a:rPr>
              <a:t>a 3D </a:t>
            </a:r>
            <a:r>
              <a:rPr lang="en-US" sz="1600" dirty="0">
                <a:effectLst/>
                <a:latin typeface="Calibri" panose="020F0502020204030204" pitchFamily="34" charset="0"/>
              </a:rPr>
              <a:t>digital working model. </a:t>
            </a:r>
          </a:p>
          <a:p>
            <a:pPr marL="685800" marR="0">
              <a:spcBef>
                <a:spcPts val="0"/>
              </a:spcBef>
              <a:spcAft>
                <a:spcPts val="0"/>
              </a:spcAft>
            </a:pPr>
            <a:endParaRPr lang="en-US" sz="1600" dirty="0">
              <a:effectLst/>
              <a:latin typeface="Calibri" panose="020F0502020204030204" pitchFamily="34" charset="0"/>
            </a:endParaRPr>
          </a:p>
          <a:p>
            <a:pPr marL="685800" marR="0">
              <a:spcBef>
                <a:spcPts val="0"/>
              </a:spcBef>
              <a:spcAft>
                <a:spcPts val="0"/>
              </a:spcAft>
            </a:pPr>
            <a:r>
              <a:rPr lang="en-US" sz="1600" b="1" dirty="0">
                <a:effectLst/>
                <a:latin typeface="Calibri" panose="020F0502020204030204" pitchFamily="34" charset="0"/>
              </a:rPr>
              <a:t>Objective 3</a:t>
            </a:r>
            <a:r>
              <a:rPr lang="en-US" sz="1600" dirty="0">
                <a:effectLst/>
                <a:latin typeface="Calibri" panose="020F0502020204030204" pitchFamily="34" charset="0"/>
              </a:rPr>
              <a:t>: Demonstrate how data is identified and embedded into predefined modeling elements.  Attendees will learn how this data can be used for valuation of old stadium seating through "artifact tracing". </a:t>
            </a:r>
          </a:p>
        </p:txBody>
      </p:sp>
      <p:sp>
        <p:nvSpPr>
          <p:cNvPr id="4" name="Slide Number Placeholder 3"/>
          <p:cNvSpPr>
            <a:spLocks noGrp="1"/>
          </p:cNvSpPr>
          <p:nvPr>
            <p:ph type="sldNum" sz="quarter" idx="5"/>
          </p:nvPr>
        </p:nvSpPr>
        <p:spPr/>
        <p:txBody>
          <a:bodyPr/>
          <a:lstStyle/>
          <a:p>
            <a:fld id="{851C6DBA-C8C2-46FE-B005-74AF6DE9A2F6}" type="slidenum">
              <a:rPr lang="en-US" smtClean="0"/>
              <a:t>3</a:t>
            </a:fld>
            <a:endParaRPr lang="en-US"/>
          </a:p>
        </p:txBody>
      </p:sp>
    </p:spTree>
    <p:extLst>
      <p:ext uri="{BB962C8B-B14F-4D97-AF65-F5344CB8AC3E}">
        <p14:creationId xmlns:p14="http://schemas.microsoft.com/office/powerpoint/2010/main" val="1630264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Valuation:</a:t>
            </a:r>
          </a:p>
          <a:p>
            <a:pPr marL="302066" indent="-302066">
              <a:buFont typeface="Arial" panose="020B0604020202020204" pitchFamily="34" charset="0"/>
              <a:buChar char="•"/>
            </a:pPr>
            <a:r>
              <a:rPr lang="en-US" dirty="0"/>
              <a:t>Knowing more about the artifact or element, helps appraisal and identify collectors value.</a:t>
            </a:r>
          </a:p>
          <a:p>
            <a:pPr marL="302066" indent="-302066">
              <a:buFont typeface="Arial" panose="020B0604020202020204" pitchFamily="34" charset="0"/>
              <a:buChar char="•"/>
            </a:pPr>
            <a:r>
              <a:rPr lang="en-US" dirty="0"/>
              <a:t>Fun to know the story.</a:t>
            </a:r>
          </a:p>
          <a:p>
            <a:pPr marL="302066" indent="-302066">
              <a:buFont typeface="Arial" panose="020B0604020202020204" pitchFamily="34" charset="0"/>
              <a:buChar char="•"/>
            </a:pPr>
            <a:r>
              <a:rPr lang="en-US" dirty="0"/>
              <a:t>Can track price history.</a:t>
            </a:r>
          </a:p>
          <a:p>
            <a:pPr marL="302066" indent="-302066" defTabSz="1159935">
              <a:buFont typeface="Arial" panose="020B0604020202020204" pitchFamily="34" charset="0"/>
              <a:buChar char="•"/>
              <a:defRPr/>
            </a:pPr>
            <a:r>
              <a:rPr lang="en-US" dirty="0"/>
              <a:t>Also assists with specs for rehabilitation</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30</a:t>
            </a:fld>
            <a:endParaRPr lang="en-US"/>
          </a:p>
        </p:txBody>
      </p:sp>
    </p:spTree>
    <p:extLst>
      <p:ext uri="{BB962C8B-B14F-4D97-AF65-F5344CB8AC3E}">
        <p14:creationId xmlns:p14="http://schemas.microsoft.com/office/powerpoint/2010/main" val="1146177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Artifact Tracing: Example 2 (Ticket Detection)</a:t>
            </a:r>
          </a:p>
          <a:p>
            <a:pPr marL="302066" indent="-302066">
              <a:buFont typeface="Arial" panose="020B0604020202020204" pitchFamily="34" charset="0"/>
              <a:buChar char="•"/>
            </a:pPr>
            <a:r>
              <a:rPr lang="en-US" dirty="0"/>
              <a:t>Similar to seats</a:t>
            </a:r>
          </a:p>
          <a:p>
            <a:pPr marL="302066" indent="-302066">
              <a:buFont typeface="Arial" panose="020B0604020202020204" pitchFamily="34" charset="0"/>
              <a:buChar char="•"/>
            </a:pPr>
            <a:r>
              <a:rPr lang="en-US" dirty="0"/>
              <a:t>Use filter process to identify seat and view on ticket</a:t>
            </a:r>
          </a:p>
        </p:txBody>
      </p:sp>
      <p:sp>
        <p:nvSpPr>
          <p:cNvPr id="4" name="Slide Number Placeholder 3"/>
          <p:cNvSpPr>
            <a:spLocks noGrp="1"/>
          </p:cNvSpPr>
          <p:nvPr>
            <p:ph type="sldNum" sz="quarter" idx="5"/>
          </p:nvPr>
        </p:nvSpPr>
        <p:spPr/>
        <p:txBody>
          <a:bodyPr/>
          <a:lstStyle/>
          <a:p>
            <a:fld id="{851C6DBA-C8C2-46FE-B005-74AF6DE9A2F6}" type="slidenum">
              <a:rPr lang="en-US" smtClean="0"/>
              <a:t>31</a:t>
            </a:fld>
            <a:endParaRPr lang="en-US"/>
          </a:p>
        </p:txBody>
      </p:sp>
    </p:spTree>
    <p:extLst>
      <p:ext uri="{BB962C8B-B14F-4D97-AF65-F5344CB8AC3E}">
        <p14:creationId xmlns:p14="http://schemas.microsoft.com/office/powerpoint/2010/main" val="251504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US" dirty="0"/>
              <a:t>Similar to seats</a:t>
            </a:r>
          </a:p>
          <a:p>
            <a:pPr marL="302066" indent="-302066">
              <a:buFont typeface="Arial" panose="020B0604020202020204" pitchFamily="34" charset="0"/>
              <a:buChar char="•"/>
            </a:pPr>
            <a:r>
              <a:rPr lang="en-US" dirty="0"/>
              <a:t>Use filter process to identify seat and view on ticket</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32</a:t>
            </a:fld>
            <a:endParaRPr lang="en-US"/>
          </a:p>
        </p:txBody>
      </p:sp>
    </p:spTree>
    <p:extLst>
      <p:ext uri="{BB962C8B-B14F-4D97-AF65-F5344CB8AC3E}">
        <p14:creationId xmlns:p14="http://schemas.microsoft.com/office/powerpoint/2010/main" val="2735197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1C6DBA-C8C2-46FE-B005-74AF6DE9A2F6}" type="slidenum">
              <a:rPr lang="en-US" smtClean="0"/>
              <a:t>33</a:t>
            </a:fld>
            <a:endParaRPr lang="en-US"/>
          </a:p>
        </p:txBody>
      </p:sp>
    </p:spTree>
    <p:extLst>
      <p:ext uri="{BB962C8B-B14F-4D97-AF65-F5344CB8AC3E}">
        <p14:creationId xmlns:p14="http://schemas.microsoft.com/office/powerpoint/2010/main" val="437164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embed pictures (or links) to experience the element virtually. </a:t>
            </a:r>
          </a:p>
          <a:p>
            <a:r>
              <a:rPr lang="en-US" dirty="0"/>
              <a:t>View is from the highlighted seat.</a:t>
            </a:r>
          </a:p>
        </p:txBody>
      </p:sp>
      <p:sp>
        <p:nvSpPr>
          <p:cNvPr id="4" name="Slide Number Placeholder 3"/>
          <p:cNvSpPr>
            <a:spLocks noGrp="1"/>
          </p:cNvSpPr>
          <p:nvPr>
            <p:ph type="sldNum" sz="quarter" idx="5"/>
          </p:nvPr>
        </p:nvSpPr>
        <p:spPr/>
        <p:txBody>
          <a:bodyPr/>
          <a:lstStyle/>
          <a:p>
            <a:fld id="{851C6DBA-C8C2-46FE-B005-74AF6DE9A2F6}" type="slidenum">
              <a:rPr lang="en-US" smtClean="0"/>
              <a:t>34</a:t>
            </a:fld>
            <a:endParaRPr lang="en-US"/>
          </a:p>
        </p:txBody>
      </p:sp>
    </p:spTree>
    <p:extLst>
      <p:ext uri="{BB962C8B-B14F-4D97-AF65-F5344CB8AC3E}">
        <p14:creationId xmlns:p14="http://schemas.microsoft.com/office/powerpoint/2010/main" val="1880133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sz="1700" dirty="0"/>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35</a:t>
            </a:fld>
            <a:endParaRPr lang="en-US"/>
          </a:p>
        </p:txBody>
      </p:sp>
    </p:spTree>
    <p:extLst>
      <p:ext uri="{BB962C8B-B14F-4D97-AF65-F5344CB8AC3E}">
        <p14:creationId xmlns:p14="http://schemas.microsoft.com/office/powerpoint/2010/main" val="2412813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sz="1700" dirty="0"/>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36</a:t>
            </a:fld>
            <a:endParaRPr lang="en-US"/>
          </a:p>
        </p:txBody>
      </p:sp>
    </p:spTree>
    <p:extLst>
      <p:ext uri="{BB962C8B-B14F-4D97-AF65-F5344CB8AC3E}">
        <p14:creationId xmlns:p14="http://schemas.microsoft.com/office/powerpoint/2010/main" val="1914094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BIM into practice at Hamtramck Stadium. </a:t>
            </a:r>
          </a:p>
          <a:p>
            <a:r>
              <a:rPr lang="en-US" sz="1700" dirty="0"/>
              <a:t>MI SHPO Award 2023</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37</a:t>
            </a:fld>
            <a:endParaRPr lang="en-US"/>
          </a:p>
        </p:txBody>
      </p:sp>
    </p:spTree>
    <p:extLst>
      <p:ext uri="{BB962C8B-B14F-4D97-AF65-F5344CB8AC3E}">
        <p14:creationId xmlns:p14="http://schemas.microsoft.com/office/powerpoint/2010/main" val="2047187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700" dirty="0"/>
              <a:t>Conclusion:</a:t>
            </a:r>
          </a:p>
          <a:p>
            <a:pPr marL="302066" indent="-302066" fontAlgn="ctr">
              <a:buFont typeface="Arial" panose="020B0604020202020204" pitchFamily="34" charset="0"/>
              <a:buChar char="•"/>
            </a:pPr>
            <a:r>
              <a:rPr lang="en-US" sz="1700" dirty="0"/>
              <a:t>Building Information Modeling</a:t>
            </a:r>
            <a:r>
              <a:rPr lang="en-US" sz="1700" i="1" dirty="0"/>
              <a:t>: Holistic process of creating and managing information for a built asset. </a:t>
            </a:r>
            <a:endParaRPr lang="en-US" sz="1700" dirty="0"/>
          </a:p>
          <a:p>
            <a:pPr marL="302066" indent="-302066" fontAlgn="ctr">
              <a:buFont typeface="Arial" panose="020B0604020202020204" pitchFamily="34" charset="0"/>
              <a:buChar char="•"/>
            </a:pPr>
            <a:r>
              <a:rPr lang="en-US" sz="1700" dirty="0"/>
              <a:t>Data can be hosted within “Families”</a:t>
            </a:r>
          </a:p>
          <a:p>
            <a:pPr marL="302066" indent="-302066" fontAlgn="ctr">
              <a:buFont typeface="Arial" panose="020B0604020202020204" pitchFamily="34" charset="0"/>
              <a:buChar char="•"/>
            </a:pPr>
            <a:r>
              <a:rPr lang="en-US" sz="1700" dirty="0"/>
              <a:t>Information can be extracted from BIM models to assist in research and valuation</a:t>
            </a:r>
          </a:p>
          <a:p>
            <a:pPr marL="302066" indent="-302066">
              <a:buFont typeface="Arial" panose="020B0604020202020204" pitchFamily="34" charset="0"/>
              <a:buChar char="•"/>
            </a:pPr>
            <a:r>
              <a:rPr lang="en-US" sz="1700" dirty="0"/>
              <a:t>Artifact Tracing can be used to identify, trace and catalogue elements  within a BIM model.</a:t>
            </a:r>
          </a:p>
          <a:p>
            <a:pPr marL="302066" indent="-30206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38</a:t>
            </a:fld>
            <a:endParaRPr lang="en-US"/>
          </a:p>
        </p:txBody>
      </p:sp>
    </p:spTree>
    <p:extLst>
      <p:ext uri="{BB962C8B-B14F-4D97-AF65-F5344CB8AC3E}">
        <p14:creationId xmlns:p14="http://schemas.microsoft.com/office/powerpoint/2010/main" val="1789491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39</a:t>
            </a:fld>
            <a:endParaRPr lang="en-US"/>
          </a:p>
        </p:txBody>
      </p:sp>
    </p:spTree>
    <p:extLst>
      <p:ext uri="{BB962C8B-B14F-4D97-AF65-F5344CB8AC3E}">
        <p14:creationId xmlns:p14="http://schemas.microsoft.com/office/powerpoint/2010/main" val="218549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100" dirty="0"/>
              <a:t>Brief </a:t>
            </a:r>
            <a:r>
              <a:rPr lang="en-US" sz="1100"/>
              <a:t>History:</a:t>
            </a:r>
          </a:p>
          <a:p>
            <a:pPr marL="181240" indent="-181240" fontAlgn="ctr">
              <a:buFont typeface="Arial" panose="020B0604020202020204" pitchFamily="34" charset="0"/>
              <a:buChar char="•"/>
            </a:pPr>
            <a:r>
              <a:rPr lang="en-US" sz="1100"/>
              <a:t>Home </a:t>
            </a:r>
            <a:r>
              <a:rPr lang="en-US" sz="1100" dirty="0"/>
              <a:t>of the Chicago White Sox 1910-1990, Chicago American Giants (Negro AL) and Chicago Cardinals (NFL)</a:t>
            </a:r>
          </a:p>
          <a:p>
            <a:pPr marL="181240" indent="-181240" fontAlgn="ctr">
              <a:buFont typeface="Arial" panose="020B0604020202020204" pitchFamily="34" charset="0"/>
              <a:buChar char="•"/>
            </a:pPr>
            <a:r>
              <a:rPr lang="en-US" sz="1100" dirty="0"/>
              <a:t>Comiskey replaced wooden South Side Park  </a:t>
            </a:r>
          </a:p>
          <a:p>
            <a:pPr marL="181240" indent="-181240" fontAlgn="ctr">
              <a:buFont typeface="Arial" panose="020B0604020202020204" pitchFamily="34" charset="0"/>
              <a:buChar char="•"/>
            </a:pPr>
            <a:r>
              <a:rPr lang="en-US" sz="1100" dirty="0"/>
              <a:t>Opened July 1, 1910 (start of the early 20</a:t>
            </a:r>
            <a:r>
              <a:rPr lang="en-US" sz="1100" baseline="30000" dirty="0"/>
              <a:t>th</a:t>
            </a:r>
            <a:r>
              <a:rPr lang="en-US" sz="1100" dirty="0"/>
              <a:t> century ballpark building boom) at a cost of $750,000.</a:t>
            </a:r>
          </a:p>
          <a:p>
            <a:pPr marL="181240" indent="-181240" fontAlgn="ctr">
              <a:buFont typeface="Arial" panose="020B0604020202020204" pitchFamily="34" charset="0"/>
              <a:buChar char="•"/>
            </a:pPr>
            <a:r>
              <a:rPr lang="en-US" sz="1100" dirty="0"/>
              <a:t>Oldest baseball park in Major League Baseball 1970-1990</a:t>
            </a:r>
          </a:p>
          <a:p>
            <a:pPr marL="181240" indent="-181240" fontAlgn="ctr">
              <a:buFont typeface="Arial" panose="020B0604020202020204" pitchFamily="34" charset="0"/>
              <a:buChar char="•"/>
            </a:pPr>
            <a:r>
              <a:rPr lang="en-US" sz="1100" dirty="0"/>
              <a:t>Hosted 4 World Series (1917, 1918*, 1919, 1959) –Cubs vs Red Sox in 1918.</a:t>
            </a:r>
          </a:p>
          <a:p>
            <a:pPr marL="181240" indent="-181240" fontAlgn="ctr">
              <a:buFont typeface="Arial" panose="020B0604020202020204" pitchFamily="34" charset="0"/>
              <a:buChar char="•"/>
            </a:pPr>
            <a:r>
              <a:rPr lang="en-US" sz="1100" dirty="0"/>
              <a:t>Site of 3 All-Star Games (1933, 1953, 1983)</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4</a:t>
            </a:fld>
            <a:endParaRPr lang="en-US"/>
          </a:p>
        </p:txBody>
      </p:sp>
    </p:spTree>
    <p:extLst>
      <p:ext uri="{BB962C8B-B14F-4D97-AF65-F5344CB8AC3E}">
        <p14:creationId xmlns:p14="http://schemas.microsoft.com/office/powerpoint/2010/main" val="4053914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US" dirty="0"/>
              <a:t>Engagement exercise </a:t>
            </a:r>
          </a:p>
          <a:p>
            <a:pPr marL="302066" indent="-302066">
              <a:buFont typeface="Arial" panose="020B0604020202020204" pitchFamily="34" charset="0"/>
              <a:buChar char="•"/>
            </a:pPr>
            <a:r>
              <a:rPr lang="en-US" dirty="0"/>
              <a:t>Scan QR code to the right with your phone. </a:t>
            </a:r>
          </a:p>
          <a:p>
            <a:pPr marL="302066" indent="-302066">
              <a:buFont typeface="Arial" panose="020B0604020202020204" pitchFamily="34" charset="0"/>
              <a:buChar char="•"/>
            </a:pPr>
            <a:r>
              <a:rPr lang="en-US" dirty="0"/>
              <a:t>Should see an interactive digital image that will allow you to pan from the same perspective from home plate. </a:t>
            </a:r>
          </a:p>
        </p:txBody>
      </p:sp>
      <p:sp>
        <p:nvSpPr>
          <p:cNvPr id="4" name="Slide Number Placeholder 3"/>
          <p:cNvSpPr>
            <a:spLocks noGrp="1"/>
          </p:cNvSpPr>
          <p:nvPr>
            <p:ph type="sldNum" sz="quarter" idx="5"/>
          </p:nvPr>
        </p:nvSpPr>
        <p:spPr/>
        <p:txBody>
          <a:bodyPr/>
          <a:lstStyle/>
          <a:p>
            <a:fld id="{851C6DBA-C8C2-46FE-B005-74AF6DE9A2F6}" type="slidenum">
              <a:rPr lang="en-US" smtClean="0"/>
              <a:t>40</a:t>
            </a:fld>
            <a:endParaRPr lang="en-US"/>
          </a:p>
        </p:txBody>
      </p:sp>
    </p:spTree>
    <p:extLst>
      <p:ext uri="{BB962C8B-B14F-4D97-AF65-F5344CB8AC3E}">
        <p14:creationId xmlns:p14="http://schemas.microsoft.com/office/powerpoint/2010/main" val="332773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fontAlgn="ctr">
              <a:buFont typeface="Arial" panose="020B0604020202020204" pitchFamily="34" charset="0"/>
              <a:buChar char="•"/>
            </a:pPr>
            <a:r>
              <a:rPr lang="en-US" sz="1100" dirty="0"/>
              <a:t>What I dubbed as “The Comiskey Project” was a 30-year endeavor that culminated into an interactive digital model completed in 2020.</a:t>
            </a:r>
          </a:p>
          <a:p>
            <a:pPr marL="181240" indent="-181240" fontAlgn="ctr">
              <a:buFont typeface="Arial" panose="020B0604020202020204" pitchFamily="34" charset="0"/>
              <a:buChar char="•"/>
            </a:pPr>
            <a:r>
              <a:rPr lang="en-US" sz="1100" dirty="0"/>
              <a:t>Product of the pandemic.</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5</a:t>
            </a:fld>
            <a:endParaRPr lang="en-US"/>
          </a:p>
        </p:txBody>
      </p:sp>
    </p:spTree>
    <p:extLst>
      <p:ext uri="{BB962C8B-B14F-4D97-AF65-F5344CB8AC3E}">
        <p14:creationId xmlns:p14="http://schemas.microsoft.com/office/powerpoint/2010/main" val="3423126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fontAlgn="ctr">
              <a:buFont typeface="Arial" panose="020B0604020202020204" pitchFamily="34" charset="0"/>
              <a:buChar char="•"/>
            </a:pPr>
            <a:r>
              <a:rPr lang="en-US" sz="1100" dirty="0"/>
              <a:t>Recreated all areas of the ballpark, including concourses, clubhouses and even the Bards Room.</a:t>
            </a:r>
          </a:p>
          <a:p>
            <a:pPr marL="181240" indent="-181240" fontAlgn="ctr">
              <a:buFont typeface="Arial" panose="020B0604020202020204" pitchFamily="34" charset="0"/>
              <a:buChar char="•"/>
            </a:pPr>
            <a:r>
              <a:rPr lang="en-US" sz="1100" dirty="0"/>
              <a:t>I will share the power of this model that goes beyond the images and how it will benefit research of these cathedrals of baseball. </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6</a:t>
            </a:fld>
            <a:endParaRPr lang="en-US"/>
          </a:p>
        </p:txBody>
      </p:sp>
    </p:spTree>
    <p:extLst>
      <p:ext uri="{BB962C8B-B14F-4D97-AF65-F5344CB8AC3E}">
        <p14:creationId xmlns:p14="http://schemas.microsoft.com/office/powerpoint/2010/main" val="3930482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involvement started as a college student in 1990.</a:t>
            </a:r>
          </a:p>
          <a:p>
            <a:pPr marL="302066" indent="-302066" fontAlgn="ctr">
              <a:buFont typeface="Arial" panose="020B0604020202020204" pitchFamily="34" charset="0"/>
              <a:buChar char="•"/>
            </a:pPr>
            <a:r>
              <a:rPr lang="en-US" sz="1700" dirty="0"/>
              <a:t>Comiskey Park historical sketch study 1990 –”Reconstruction exercise” </a:t>
            </a:r>
          </a:p>
          <a:p>
            <a:pPr marL="302066" indent="-302066" fontAlgn="ctr">
              <a:buFont typeface="Arial" panose="020B0604020202020204" pitchFamily="34" charset="0"/>
              <a:buChar char="•"/>
            </a:pPr>
            <a:r>
              <a:rPr lang="en-US" sz="1700" dirty="0"/>
              <a:t>Intrigued with details</a:t>
            </a:r>
          </a:p>
          <a:p>
            <a:pPr marL="302066" indent="-302066" fontAlgn="ctr">
              <a:buFont typeface="Arial" panose="020B0604020202020204" pitchFamily="34" charset="0"/>
              <a:buChar char="•"/>
            </a:pPr>
            <a:r>
              <a:rPr lang="en-US" sz="1700" dirty="0"/>
              <a:t>Wanted to learn more: 30-year preservation odyssey begins.</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7</a:t>
            </a:fld>
            <a:endParaRPr lang="en-US"/>
          </a:p>
        </p:txBody>
      </p:sp>
    </p:spTree>
    <p:extLst>
      <p:ext uri="{BB962C8B-B14F-4D97-AF65-F5344CB8AC3E}">
        <p14:creationId xmlns:p14="http://schemas.microsoft.com/office/powerpoint/2010/main" val="16193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700" dirty="0"/>
              <a:t>Comiskey Park demolished in 1991</a:t>
            </a:r>
          </a:p>
          <a:p>
            <a:pPr marL="302066" indent="-302066" fontAlgn="ctr">
              <a:buFont typeface="Arial" panose="020B0604020202020204" pitchFamily="34" charset="0"/>
              <a:buChar char="•"/>
            </a:pPr>
            <a:r>
              <a:rPr lang="en-US" sz="1700" dirty="0"/>
              <a:t>Understood loss of built environment</a:t>
            </a:r>
          </a:p>
          <a:p>
            <a:pPr marL="302066" indent="-302066" fontAlgn="ctr">
              <a:buFont typeface="Arial" panose="020B0604020202020204" pitchFamily="34" charset="0"/>
              <a:buChar char="•"/>
            </a:pPr>
            <a:r>
              <a:rPr lang="en-US" sz="1700" dirty="0"/>
              <a:t>Disappointed by lack of preservation –No remnants. </a:t>
            </a:r>
          </a:p>
          <a:p>
            <a:pPr marL="302066" indent="-302066" fontAlgn="ctr">
              <a:buFont typeface="Arial" panose="020B0604020202020204" pitchFamily="34" charset="0"/>
              <a:buChar char="•"/>
            </a:pPr>
            <a:r>
              <a:rPr lang="en-US" sz="1700" dirty="0"/>
              <a:t>Set precedent as other ballparks were replaced in next 15 years.</a:t>
            </a:r>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8</a:t>
            </a:fld>
            <a:endParaRPr lang="en-US"/>
          </a:p>
        </p:txBody>
      </p:sp>
    </p:spTree>
    <p:extLst>
      <p:ext uri="{BB962C8B-B14F-4D97-AF65-F5344CB8AC3E}">
        <p14:creationId xmlns:p14="http://schemas.microsoft.com/office/powerpoint/2010/main" val="348096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2100" dirty="0"/>
              <a:t>Had kind of an “epiphany”</a:t>
            </a:r>
          </a:p>
          <a:p>
            <a:pPr fontAlgn="ctr"/>
            <a:r>
              <a:rPr lang="en-US" sz="2100" dirty="0"/>
              <a:t>The search was on for drawings, photos and historical records</a:t>
            </a:r>
          </a:p>
          <a:p>
            <a:pPr fontAlgn="ctr"/>
            <a:r>
              <a:rPr lang="en-US" sz="2100" dirty="0"/>
              <a:t>My professional involvement allowed me contact with 5 key sources:</a:t>
            </a:r>
          </a:p>
          <a:p>
            <a:pPr marL="845786" lvl="1" fontAlgn="ctr"/>
            <a:r>
              <a:rPr lang="en-US" sz="2100" dirty="0"/>
              <a:t>Users/owners</a:t>
            </a:r>
          </a:p>
          <a:p>
            <a:pPr marL="845786" lvl="1" fontAlgn="ctr"/>
            <a:r>
              <a:rPr lang="en-US" sz="2100" dirty="0"/>
              <a:t>Archives</a:t>
            </a:r>
          </a:p>
          <a:p>
            <a:pPr marL="845786" lvl="1" fontAlgn="ctr"/>
            <a:r>
              <a:rPr lang="en-US" sz="2100" dirty="0"/>
              <a:t>City Records</a:t>
            </a:r>
          </a:p>
          <a:p>
            <a:pPr marL="845786" lvl="1" fontAlgn="ctr"/>
            <a:r>
              <a:rPr lang="en-US" sz="2100" dirty="0"/>
              <a:t>Museums/Repositories</a:t>
            </a:r>
          </a:p>
          <a:p>
            <a:pPr marL="845786" lvl="1" fontAlgn="ctr"/>
            <a:r>
              <a:rPr lang="en-US" sz="2100" dirty="0"/>
              <a:t>A/E Firms</a:t>
            </a:r>
          </a:p>
          <a:p>
            <a:pPr fontAlgn="ctr"/>
            <a:r>
              <a:rPr lang="en-US" sz="2100" dirty="0"/>
              <a:t>The Journey:</a:t>
            </a:r>
          </a:p>
          <a:p>
            <a:pPr lvl="1" fontAlgn="ctr"/>
            <a:r>
              <a:rPr lang="en-US" sz="2100" dirty="0"/>
              <a:t>Chicago, IL</a:t>
            </a:r>
          </a:p>
          <a:p>
            <a:pPr lvl="1" fontAlgn="ctr"/>
            <a:r>
              <a:rPr lang="en-US" sz="2100" dirty="0"/>
              <a:t>Cleveland, OH</a:t>
            </a:r>
          </a:p>
          <a:p>
            <a:pPr lvl="1" fontAlgn="ctr"/>
            <a:r>
              <a:rPr lang="en-US" sz="2100" dirty="0"/>
              <a:t>Kansas City, MO</a:t>
            </a:r>
          </a:p>
          <a:p>
            <a:pPr lvl="1" fontAlgn="ctr"/>
            <a:r>
              <a:rPr lang="en-US" sz="2100" dirty="0"/>
              <a:t>Cooperstown, NY</a:t>
            </a:r>
          </a:p>
          <a:p>
            <a:pPr fontAlgn="ctr"/>
            <a:endParaRPr lang="en-US" sz="2500" dirty="0"/>
          </a:p>
          <a:p>
            <a:endParaRPr lang="en-US" dirty="0"/>
          </a:p>
        </p:txBody>
      </p:sp>
      <p:sp>
        <p:nvSpPr>
          <p:cNvPr id="4" name="Slide Number Placeholder 3"/>
          <p:cNvSpPr>
            <a:spLocks noGrp="1"/>
          </p:cNvSpPr>
          <p:nvPr>
            <p:ph type="sldNum" sz="quarter" idx="5"/>
          </p:nvPr>
        </p:nvSpPr>
        <p:spPr/>
        <p:txBody>
          <a:bodyPr/>
          <a:lstStyle/>
          <a:p>
            <a:fld id="{851C6DBA-C8C2-46FE-B005-74AF6DE9A2F6}" type="slidenum">
              <a:rPr lang="en-US" smtClean="0"/>
              <a:t>9</a:t>
            </a:fld>
            <a:endParaRPr lang="en-US"/>
          </a:p>
        </p:txBody>
      </p:sp>
    </p:spTree>
    <p:extLst>
      <p:ext uri="{BB962C8B-B14F-4D97-AF65-F5344CB8AC3E}">
        <p14:creationId xmlns:p14="http://schemas.microsoft.com/office/powerpoint/2010/main" val="2728057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B&amp;W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293AE2-9361-43B7-84E2-E5431CF8591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
            <a:ext cx="14630399" cy="8229600"/>
          </a:xfrm>
          <a:prstGeom prst="rect">
            <a:avLst/>
          </a:prstGeom>
        </p:spPr>
      </p:pic>
      <p:sp>
        <p:nvSpPr>
          <p:cNvPr id="14" name="Rectangle 13">
            <a:extLst>
              <a:ext uri="{FF2B5EF4-FFF2-40B4-BE49-F238E27FC236}">
                <a16:creationId xmlns:a16="http://schemas.microsoft.com/office/drawing/2014/main" id="{6E20E3D4-F47D-4D31-B6D2-9B9BA7D88510}"/>
              </a:ext>
            </a:extLst>
          </p:cNvPr>
          <p:cNvSpPr/>
          <p:nvPr userDrawn="1"/>
        </p:nvSpPr>
        <p:spPr>
          <a:xfrm>
            <a:off x="1" y="-5"/>
            <a:ext cx="14630398" cy="8229601"/>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23B64E-C681-4C5E-B523-8171B72A8DE9}"/>
              </a:ext>
            </a:extLst>
          </p:cNvPr>
          <p:cNvSpPr>
            <a:spLocks noGrp="1"/>
          </p:cNvSpPr>
          <p:nvPr>
            <p:ph type="title" hasCustomPrompt="1"/>
          </p:nvPr>
        </p:nvSpPr>
        <p:spPr>
          <a:xfrm>
            <a:off x="228600" y="228600"/>
            <a:ext cx="14173200" cy="3886200"/>
          </a:xfrm>
          <a:prstGeom prst="rect">
            <a:avLst/>
          </a:prstGeom>
        </p:spPr>
        <p:txBody>
          <a:bodyPr anchor="b">
            <a:normAutofit/>
          </a:bodyPr>
          <a:lstStyle>
            <a:lvl1pPr algn="ctr">
              <a:defRPr sz="6500" cap="all" baseline="0">
                <a:solidFill>
                  <a:schemeClr val="bg1"/>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C002C83F-B4B3-45B8-B1C6-38B9CDA08142}"/>
              </a:ext>
            </a:extLst>
          </p:cNvPr>
          <p:cNvSpPr>
            <a:spLocks noGrp="1"/>
          </p:cNvSpPr>
          <p:nvPr>
            <p:ph type="body" sz="quarter" idx="10" hasCustomPrompt="1"/>
          </p:nvPr>
        </p:nvSpPr>
        <p:spPr>
          <a:xfrm>
            <a:off x="228600" y="4343402"/>
            <a:ext cx="14173200" cy="3200398"/>
          </a:xfrm>
        </p:spPr>
        <p:txBody>
          <a:bodyPr>
            <a:normAutofit/>
          </a:bodyPr>
          <a:lstStyle>
            <a:lvl1pPr marL="0" indent="0" algn="ctr">
              <a:buNone/>
              <a:defRPr sz="3500" cap="all" spc="100" baseline="0">
                <a:solidFill>
                  <a:schemeClr val="bg1"/>
                </a:solidFill>
                <a:latin typeface="Kapra Neue Medium" panose="00000700000000000000" pitchFamily="50" charset="0"/>
              </a:defRPr>
            </a:lvl1pPr>
          </a:lstStyle>
          <a:p>
            <a:pPr lvl="0"/>
            <a:r>
              <a:rPr lang="en-US" dirty="0"/>
              <a:t>SUBTITLE</a:t>
            </a:r>
          </a:p>
        </p:txBody>
      </p:sp>
      <p:pic>
        <p:nvPicPr>
          <p:cNvPr id="6" name="Picture 5">
            <a:extLst>
              <a:ext uri="{FF2B5EF4-FFF2-40B4-BE49-F238E27FC236}">
                <a16:creationId xmlns:a16="http://schemas.microsoft.com/office/drawing/2014/main" id="{A5AF6457-BD9F-4BFB-8E4D-6BB89A1D4C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14895" y="7837161"/>
            <a:ext cx="1686905" cy="237744"/>
          </a:xfrm>
          <a:prstGeom prst="rect">
            <a:avLst/>
          </a:prstGeom>
        </p:spPr>
      </p:pic>
    </p:spTree>
    <p:extLst>
      <p:ext uri="{BB962C8B-B14F-4D97-AF65-F5344CB8AC3E}">
        <p14:creationId xmlns:p14="http://schemas.microsoft.com/office/powerpoint/2010/main" val="4040298880"/>
      </p:ext>
    </p:extLst>
  </p:cSld>
  <p:clrMapOvr>
    <a:masterClrMapping/>
  </p:clrMapOvr>
  <p:extLst>
    <p:ext uri="{DCECCB84-F9BA-43D5-87BE-67443E8EF086}">
      <p15:sldGuideLst xmlns:p15="http://schemas.microsoft.com/office/powerpoint/2012/main">
        <p15:guide id="1" orient="horz" pos="2448" userDrawn="1">
          <p15:clr>
            <a:srgbClr val="FBAE40"/>
          </p15:clr>
        </p15:guide>
        <p15:guide id="2"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 BLacksmith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F3334B-E6A9-41F9-85FD-FBDBBD9712D1}"/>
              </a:ext>
            </a:extLst>
          </p:cNvPr>
          <p:cNvSpPr/>
          <p:nvPr userDrawn="1"/>
        </p:nvSpPr>
        <p:spPr>
          <a:xfrm>
            <a:off x="0" y="0"/>
            <a:ext cx="14630400" cy="8229599"/>
          </a:xfrm>
          <a:prstGeom prst="rect">
            <a:avLst/>
          </a:prstGeom>
          <a:solidFill>
            <a:srgbClr val="DA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28600" y="228600"/>
            <a:ext cx="14173200" cy="549251"/>
          </a:xfrm>
          <a:prstGeom prst="rect">
            <a:avLst/>
          </a:prstGeom>
        </p:spPr>
        <p:txBody>
          <a:bodyPr/>
          <a:lstStyle>
            <a:lvl1pPr>
              <a:defRPr sz="4000" cap="all" baseline="0">
                <a:solidFill>
                  <a:srgbClr val="434142"/>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FB998FBF-97F9-46F5-BB03-085404267094}"/>
              </a:ext>
            </a:extLst>
          </p:cNvPr>
          <p:cNvSpPr>
            <a:spLocks noGrp="1"/>
          </p:cNvSpPr>
          <p:nvPr>
            <p:ph type="body" sz="quarter" idx="10" hasCustomPrompt="1"/>
          </p:nvPr>
        </p:nvSpPr>
        <p:spPr>
          <a:xfrm>
            <a:off x="228600" y="777851"/>
            <a:ext cx="14173200" cy="822349"/>
          </a:xfrm>
        </p:spPr>
        <p:txBody>
          <a:bodyPr tIns="91440">
            <a:normAutofit/>
          </a:bodyPr>
          <a:lstStyle>
            <a:lvl1pPr marL="0" indent="0" algn="l" defTabSz="1097280" rtl="0" eaLnBrk="1" latinLnBrk="0" hangingPunct="1">
              <a:lnSpc>
                <a:spcPct val="90000"/>
              </a:lnSpc>
              <a:spcBef>
                <a:spcPct val="0"/>
              </a:spcBef>
              <a:buNone/>
              <a:defRPr lang="en-US" sz="2000" kern="1200" cap="all" spc="100" baseline="0" dirty="0">
                <a:solidFill>
                  <a:srgbClr val="434142"/>
                </a:solidFill>
                <a:latin typeface="Kapra Neue SemiBold Expanded" panose="00000805000000000000" pitchFamily="50" charset="0"/>
                <a:ea typeface="+mj-ea"/>
                <a:cs typeface="+mj-cs"/>
              </a:defRPr>
            </a:lvl1pPr>
          </a:lstStyle>
          <a:p>
            <a:pPr lvl="0"/>
            <a:r>
              <a:rPr lang="en-US" dirty="0"/>
              <a:t>SUBTITLE</a:t>
            </a:r>
          </a:p>
        </p:txBody>
      </p:sp>
    </p:spTree>
    <p:extLst>
      <p:ext uri="{BB962C8B-B14F-4D97-AF65-F5344CB8AC3E}">
        <p14:creationId xmlns:p14="http://schemas.microsoft.com/office/powerpoint/2010/main" val="292589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B&amp;W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4BAB94-7AC2-4584-8B14-92432AD055E5}"/>
              </a:ext>
            </a:extLst>
          </p:cNvPr>
          <p:cNvPicPr>
            <a:picLocks noChangeAspect="1"/>
          </p:cNvPicPr>
          <p:nvPr userDrawn="1"/>
        </p:nvPicPr>
        <p:blipFill rotWithShape="1">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a:ext>
            </a:extLst>
          </a:blip>
          <a:srcRect/>
          <a:stretch/>
        </p:blipFill>
        <p:spPr>
          <a:xfrm>
            <a:off x="0" y="0"/>
            <a:ext cx="14630400" cy="8229600"/>
          </a:xfrm>
          <a:prstGeom prst="rect">
            <a:avLst/>
          </a:prstGeom>
          <a:noFill/>
        </p:spPr>
      </p:pic>
      <p:sp>
        <p:nvSpPr>
          <p:cNvPr id="14" name="Rectangle 13">
            <a:extLst>
              <a:ext uri="{FF2B5EF4-FFF2-40B4-BE49-F238E27FC236}">
                <a16:creationId xmlns:a16="http://schemas.microsoft.com/office/drawing/2014/main" id="{6E20E3D4-F47D-4D31-B6D2-9B9BA7D88510}"/>
              </a:ext>
            </a:extLst>
          </p:cNvPr>
          <p:cNvSpPr/>
          <p:nvPr userDrawn="1"/>
        </p:nvSpPr>
        <p:spPr>
          <a:xfrm>
            <a:off x="2" y="-5"/>
            <a:ext cx="14630398" cy="8229601"/>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23B64E-C681-4C5E-B523-8171B72A8DE9}"/>
              </a:ext>
            </a:extLst>
          </p:cNvPr>
          <p:cNvSpPr>
            <a:spLocks noGrp="1"/>
          </p:cNvSpPr>
          <p:nvPr>
            <p:ph type="title" hasCustomPrompt="1"/>
          </p:nvPr>
        </p:nvSpPr>
        <p:spPr>
          <a:xfrm>
            <a:off x="228600" y="228600"/>
            <a:ext cx="14173200" cy="3886200"/>
          </a:xfrm>
          <a:prstGeom prst="rect">
            <a:avLst/>
          </a:prstGeom>
        </p:spPr>
        <p:txBody>
          <a:bodyPr anchor="b">
            <a:normAutofit/>
          </a:bodyPr>
          <a:lstStyle>
            <a:lvl1pPr algn="ctr">
              <a:defRPr sz="6500" cap="all" baseline="0">
                <a:solidFill>
                  <a:schemeClr val="bg1"/>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C002C83F-B4B3-45B8-B1C6-38B9CDA08142}"/>
              </a:ext>
            </a:extLst>
          </p:cNvPr>
          <p:cNvSpPr>
            <a:spLocks noGrp="1"/>
          </p:cNvSpPr>
          <p:nvPr>
            <p:ph type="body" sz="quarter" idx="10" hasCustomPrompt="1"/>
          </p:nvPr>
        </p:nvSpPr>
        <p:spPr>
          <a:xfrm>
            <a:off x="228600" y="4343402"/>
            <a:ext cx="14173200" cy="3200398"/>
          </a:xfrm>
        </p:spPr>
        <p:txBody>
          <a:bodyPr>
            <a:normAutofit/>
          </a:bodyPr>
          <a:lstStyle>
            <a:lvl1pPr marL="0" indent="0" algn="ctr">
              <a:buNone/>
              <a:defRPr sz="3500" cap="all" spc="100" baseline="0">
                <a:solidFill>
                  <a:schemeClr val="bg1"/>
                </a:solidFill>
                <a:latin typeface="Kapra Neue Medium" panose="00000700000000000000" pitchFamily="50" charset="0"/>
              </a:defRPr>
            </a:lvl1pPr>
          </a:lstStyle>
          <a:p>
            <a:pPr lvl="0"/>
            <a:r>
              <a:rPr lang="en-US" dirty="0"/>
              <a:t>SUBTITLE</a:t>
            </a:r>
          </a:p>
        </p:txBody>
      </p:sp>
      <p:pic>
        <p:nvPicPr>
          <p:cNvPr id="10" name="Picture 9">
            <a:extLst>
              <a:ext uri="{FF2B5EF4-FFF2-40B4-BE49-F238E27FC236}">
                <a16:creationId xmlns:a16="http://schemas.microsoft.com/office/drawing/2014/main" id="{1F42AC86-0A32-43DE-9095-71B5B149321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713808" y="7837161"/>
            <a:ext cx="1686905" cy="237744"/>
          </a:xfrm>
          <a:prstGeom prst="rect">
            <a:avLst/>
          </a:prstGeom>
        </p:spPr>
      </p:pic>
    </p:spTree>
    <p:extLst>
      <p:ext uri="{BB962C8B-B14F-4D97-AF65-F5344CB8AC3E}">
        <p14:creationId xmlns:p14="http://schemas.microsoft.com/office/powerpoint/2010/main" val="817352917"/>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27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olor Image/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638BE8-6F89-4E30-9061-B81A9FDEBE08}"/>
              </a:ext>
            </a:extLst>
          </p:cNvPr>
          <p:cNvSpPr/>
          <p:nvPr userDrawn="1"/>
        </p:nvSpPr>
        <p:spPr>
          <a:xfrm>
            <a:off x="0" y="0"/>
            <a:ext cx="14630400" cy="8229599"/>
          </a:xfrm>
          <a:prstGeom prst="rect">
            <a:avLst/>
          </a:prstGeom>
          <a:solidFill>
            <a:srgbClr val="87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23B64E-C681-4C5E-B523-8171B72A8DE9}"/>
              </a:ext>
            </a:extLst>
          </p:cNvPr>
          <p:cNvSpPr>
            <a:spLocks noGrp="1"/>
          </p:cNvSpPr>
          <p:nvPr>
            <p:ph type="title" hasCustomPrompt="1"/>
          </p:nvPr>
        </p:nvSpPr>
        <p:spPr>
          <a:xfrm>
            <a:off x="228600" y="228600"/>
            <a:ext cx="14173200" cy="3886200"/>
          </a:xfrm>
          <a:prstGeom prst="rect">
            <a:avLst/>
          </a:prstGeom>
        </p:spPr>
        <p:txBody>
          <a:bodyPr anchor="b">
            <a:normAutofit/>
          </a:bodyPr>
          <a:lstStyle>
            <a:lvl1pPr algn="ctr">
              <a:defRPr sz="6500" cap="all" baseline="0">
                <a:solidFill>
                  <a:schemeClr val="bg1"/>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C002C83F-B4B3-45B8-B1C6-38B9CDA08142}"/>
              </a:ext>
            </a:extLst>
          </p:cNvPr>
          <p:cNvSpPr>
            <a:spLocks noGrp="1"/>
          </p:cNvSpPr>
          <p:nvPr>
            <p:ph type="body" sz="quarter" idx="10" hasCustomPrompt="1"/>
          </p:nvPr>
        </p:nvSpPr>
        <p:spPr>
          <a:xfrm>
            <a:off x="228600" y="4343402"/>
            <a:ext cx="14173200" cy="3200398"/>
          </a:xfrm>
        </p:spPr>
        <p:txBody>
          <a:bodyPr>
            <a:normAutofit/>
          </a:bodyPr>
          <a:lstStyle>
            <a:lvl1pPr marL="0" indent="0" algn="ctr">
              <a:buNone/>
              <a:defRPr sz="3500" cap="all" spc="100" baseline="0">
                <a:solidFill>
                  <a:schemeClr val="bg1"/>
                </a:solidFill>
                <a:latin typeface="Kapra Neue Medium" panose="00000700000000000000" pitchFamily="50" charset="0"/>
              </a:defRPr>
            </a:lvl1pPr>
          </a:lstStyle>
          <a:p>
            <a:pPr lvl="0"/>
            <a:r>
              <a:rPr lang="en-US" dirty="0"/>
              <a:t>SUBTITLE</a:t>
            </a:r>
          </a:p>
        </p:txBody>
      </p:sp>
      <p:pic>
        <p:nvPicPr>
          <p:cNvPr id="16" name="Picture 15">
            <a:extLst>
              <a:ext uri="{FF2B5EF4-FFF2-40B4-BE49-F238E27FC236}">
                <a16:creationId xmlns:a16="http://schemas.microsoft.com/office/drawing/2014/main" id="{FFA1FD34-A20B-48C3-BB2C-A72829AF08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14895" y="7837161"/>
            <a:ext cx="1686905" cy="237744"/>
          </a:xfrm>
          <a:prstGeom prst="rect">
            <a:avLst/>
          </a:prstGeom>
        </p:spPr>
      </p:pic>
    </p:spTree>
    <p:extLst>
      <p:ext uri="{BB962C8B-B14F-4D97-AF65-F5344CB8AC3E}">
        <p14:creationId xmlns:p14="http://schemas.microsoft.com/office/powerpoint/2010/main" val="3020562497"/>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27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lor Image/Blacksmith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638BE8-6F89-4E30-9061-B81A9FDEBE08}"/>
              </a:ext>
            </a:extLst>
          </p:cNvPr>
          <p:cNvSpPr/>
          <p:nvPr userDrawn="1"/>
        </p:nvSpPr>
        <p:spPr>
          <a:xfrm>
            <a:off x="0" y="0"/>
            <a:ext cx="14630400" cy="8229599"/>
          </a:xfrm>
          <a:prstGeom prst="rect">
            <a:avLst/>
          </a:prstGeom>
          <a:solidFill>
            <a:srgbClr val="DA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23B64E-C681-4C5E-B523-8171B72A8DE9}"/>
              </a:ext>
            </a:extLst>
          </p:cNvPr>
          <p:cNvSpPr>
            <a:spLocks noGrp="1"/>
          </p:cNvSpPr>
          <p:nvPr>
            <p:ph type="title" hasCustomPrompt="1"/>
          </p:nvPr>
        </p:nvSpPr>
        <p:spPr>
          <a:xfrm>
            <a:off x="228600" y="228600"/>
            <a:ext cx="14173200" cy="3886200"/>
          </a:xfrm>
          <a:prstGeom prst="rect">
            <a:avLst/>
          </a:prstGeom>
        </p:spPr>
        <p:txBody>
          <a:bodyPr anchor="b">
            <a:normAutofit/>
          </a:bodyPr>
          <a:lstStyle>
            <a:lvl1pPr algn="ctr">
              <a:defRPr sz="6500" cap="all" baseline="0">
                <a:solidFill>
                  <a:srgbClr val="434142"/>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C002C83F-B4B3-45B8-B1C6-38B9CDA08142}"/>
              </a:ext>
            </a:extLst>
          </p:cNvPr>
          <p:cNvSpPr>
            <a:spLocks noGrp="1"/>
          </p:cNvSpPr>
          <p:nvPr>
            <p:ph type="body" sz="quarter" idx="10" hasCustomPrompt="1"/>
          </p:nvPr>
        </p:nvSpPr>
        <p:spPr>
          <a:xfrm>
            <a:off x="228600" y="4343402"/>
            <a:ext cx="14173200" cy="3200398"/>
          </a:xfrm>
        </p:spPr>
        <p:txBody>
          <a:bodyPr>
            <a:normAutofit/>
          </a:bodyPr>
          <a:lstStyle>
            <a:lvl1pPr marL="0" indent="0" algn="ctr">
              <a:buNone/>
              <a:defRPr sz="3500" cap="all" spc="100" baseline="0">
                <a:solidFill>
                  <a:srgbClr val="434142"/>
                </a:solidFill>
                <a:latin typeface="Kapra Neue Medium" panose="00000700000000000000" pitchFamily="50" charset="0"/>
              </a:defRPr>
            </a:lvl1pPr>
          </a:lstStyle>
          <a:p>
            <a:pPr lvl="0"/>
            <a:r>
              <a:rPr lang="en-US" dirty="0"/>
              <a:t>SUBTITLE</a:t>
            </a:r>
          </a:p>
        </p:txBody>
      </p:sp>
      <p:pic>
        <p:nvPicPr>
          <p:cNvPr id="7" name="Picture 6">
            <a:extLst>
              <a:ext uri="{FF2B5EF4-FFF2-40B4-BE49-F238E27FC236}">
                <a16:creationId xmlns:a16="http://schemas.microsoft.com/office/drawing/2014/main" id="{BB8CDD35-5964-411E-8EF0-B34F6B864E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14895" y="7837161"/>
            <a:ext cx="1686905" cy="237744"/>
          </a:xfrm>
          <a:prstGeom prst="rect">
            <a:avLst/>
          </a:prstGeom>
        </p:spPr>
      </p:pic>
    </p:spTree>
    <p:extLst>
      <p:ext uri="{BB962C8B-B14F-4D97-AF65-F5344CB8AC3E}">
        <p14:creationId xmlns:p14="http://schemas.microsoft.com/office/powerpoint/2010/main" val="1511631830"/>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27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228600"/>
            <a:ext cx="14173200" cy="549251"/>
          </a:xfrm>
          <a:prstGeom prst="rect">
            <a:avLst/>
          </a:prstGeom>
        </p:spPr>
        <p:txBody>
          <a:bodyPr/>
          <a:lstStyle>
            <a:lvl1pPr>
              <a:defRPr sz="4000" cap="all" baseline="0">
                <a:solidFill>
                  <a:srgbClr val="434142"/>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1696BFFC-ACFD-4B6E-B411-233F01AE47F6}"/>
              </a:ext>
            </a:extLst>
          </p:cNvPr>
          <p:cNvCxnSpPr/>
          <p:nvPr userDrawn="1"/>
        </p:nvCxnSpPr>
        <p:spPr>
          <a:xfrm>
            <a:off x="228600" y="7680331"/>
            <a:ext cx="14173200" cy="0"/>
          </a:xfrm>
          <a:prstGeom prst="line">
            <a:avLst/>
          </a:prstGeom>
          <a:ln>
            <a:solidFill>
              <a:srgbClr val="43414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1781181-90DF-451D-B2B1-D098FEBA573E}"/>
              </a:ext>
            </a:extLst>
          </p:cNvPr>
          <p:cNvSpPr/>
          <p:nvPr userDrawn="1"/>
        </p:nvSpPr>
        <p:spPr>
          <a:xfrm>
            <a:off x="228600" y="7680331"/>
            <a:ext cx="1728163" cy="109728"/>
          </a:xfrm>
          <a:prstGeom prst="rect">
            <a:avLst/>
          </a:prstGeom>
          <a:solidFill>
            <a:srgbClr val="434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4">
            <a:extLst>
              <a:ext uri="{FF2B5EF4-FFF2-40B4-BE49-F238E27FC236}">
                <a16:creationId xmlns:a16="http://schemas.microsoft.com/office/drawing/2014/main" id="{8B08E904-E22F-4318-82E5-198429101667}"/>
              </a:ext>
            </a:extLst>
          </p:cNvPr>
          <p:cNvSpPr>
            <a:spLocks noGrp="1"/>
          </p:cNvSpPr>
          <p:nvPr>
            <p:ph type="ftr" sz="quarter" idx="3"/>
          </p:nvPr>
        </p:nvSpPr>
        <p:spPr>
          <a:xfrm>
            <a:off x="2628900" y="7680330"/>
            <a:ext cx="4800600" cy="549259"/>
          </a:xfrm>
          <a:prstGeom prst="rect">
            <a:avLst/>
          </a:prstGeom>
        </p:spPr>
        <p:txBody>
          <a:bodyPr vert="horz" lIns="0" tIns="0" rIns="0" bIns="0" rtlCol="0" anchor="ctr" anchorCtr="0"/>
          <a:lstStyle>
            <a:lvl1pPr algn="l">
              <a:defRPr sz="1200">
                <a:solidFill>
                  <a:schemeClr val="tx1"/>
                </a:solidFill>
                <a:latin typeface="Karla" pitchFamily="2" charset="0"/>
                <a:ea typeface="Karla" pitchFamily="2" charset="0"/>
              </a:defRPr>
            </a:lvl1pPr>
          </a:lstStyle>
          <a:p>
            <a:r>
              <a:rPr lang="en-US"/>
              <a:t>Digitally Preserving The Legacy of Chicago's "Baseball Palace of the World"</a:t>
            </a:r>
            <a:endParaRPr lang="en-US" dirty="0"/>
          </a:p>
        </p:txBody>
      </p:sp>
      <p:sp>
        <p:nvSpPr>
          <p:cNvPr id="11" name="Slide Number Placeholder 5">
            <a:extLst>
              <a:ext uri="{FF2B5EF4-FFF2-40B4-BE49-F238E27FC236}">
                <a16:creationId xmlns:a16="http://schemas.microsoft.com/office/drawing/2014/main" id="{33485F0D-8403-405D-AB9C-C096588B84F3}"/>
              </a:ext>
            </a:extLst>
          </p:cNvPr>
          <p:cNvSpPr>
            <a:spLocks noGrp="1"/>
          </p:cNvSpPr>
          <p:nvPr>
            <p:ph type="sldNum" sz="quarter" idx="4"/>
          </p:nvPr>
        </p:nvSpPr>
        <p:spPr>
          <a:xfrm>
            <a:off x="228600" y="7680325"/>
            <a:ext cx="2171700" cy="549270"/>
          </a:xfrm>
          <a:prstGeom prst="rect">
            <a:avLst/>
          </a:prstGeom>
        </p:spPr>
        <p:txBody>
          <a:bodyPr vert="horz" lIns="0" tIns="0" rIns="0" bIns="0" rtlCol="0" anchor="ctr"/>
          <a:lstStyle>
            <a:lvl1pPr algn="l">
              <a:tabLst>
                <a:tab pos="571500" algn="l"/>
              </a:tabLst>
              <a:defRPr sz="1200">
                <a:solidFill>
                  <a:schemeClr val="tx1"/>
                </a:solidFill>
                <a:latin typeface="Karla" pitchFamily="2" charset="0"/>
                <a:ea typeface="Karla" pitchFamily="2" charset="0"/>
              </a:defRPr>
            </a:lvl1pPr>
          </a:lstStyle>
          <a:p>
            <a:fld id="{514752F4-EDD2-47D8-87E6-E31AFEC1386A}" type="slidenum">
              <a:rPr lang="en-US" smtClean="0"/>
              <a:pPr/>
              <a:t>‹#›</a:t>
            </a:fld>
            <a:r>
              <a:rPr lang="en-US" dirty="0"/>
              <a:t>	smithgroup.com	</a:t>
            </a:r>
            <a:endParaRPr lang="en-US" b="1" dirty="0"/>
          </a:p>
        </p:txBody>
      </p:sp>
      <p:sp>
        <p:nvSpPr>
          <p:cNvPr id="14" name="Text Placeholder 13">
            <a:extLst>
              <a:ext uri="{FF2B5EF4-FFF2-40B4-BE49-F238E27FC236}">
                <a16:creationId xmlns:a16="http://schemas.microsoft.com/office/drawing/2014/main" id="{FB998FBF-97F9-46F5-BB03-085404267094}"/>
              </a:ext>
            </a:extLst>
          </p:cNvPr>
          <p:cNvSpPr>
            <a:spLocks noGrp="1"/>
          </p:cNvSpPr>
          <p:nvPr>
            <p:ph type="body" sz="quarter" idx="10" hasCustomPrompt="1"/>
          </p:nvPr>
        </p:nvSpPr>
        <p:spPr>
          <a:xfrm>
            <a:off x="228600" y="777851"/>
            <a:ext cx="14173200" cy="822349"/>
          </a:xfrm>
        </p:spPr>
        <p:txBody>
          <a:bodyPr tIns="91440">
            <a:normAutofit/>
          </a:bodyPr>
          <a:lstStyle>
            <a:lvl1pPr marL="0" indent="0" algn="l" defTabSz="1097280" rtl="0" eaLnBrk="1" latinLnBrk="0" hangingPunct="1">
              <a:lnSpc>
                <a:spcPct val="90000"/>
              </a:lnSpc>
              <a:spcBef>
                <a:spcPct val="0"/>
              </a:spcBef>
              <a:buNone/>
              <a:defRPr lang="en-US" sz="2000" kern="1200" cap="all" spc="100" baseline="0" dirty="0">
                <a:solidFill>
                  <a:srgbClr val="434142"/>
                </a:solidFill>
                <a:latin typeface="Kapra Neue SemiBold Expanded" panose="00000805000000000000" pitchFamily="50" charset="0"/>
                <a:ea typeface="+mj-ea"/>
                <a:cs typeface="+mj-cs"/>
              </a:defRPr>
            </a:lvl1pPr>
          </a:lstStyle>
          <a:p>
            <a:pPr lvl="0"/>
            <a:r>
              <a:rPr lang="en-US" dirty="0"/>
              <a:t>SUBTITLE</a:t>
            </a:r>
          </a:p>
        </p:txBody>
      </p:sp>
      <p:pic>
        <p:nvPicPr>
          <p:cNvPr id="12" name="Picture 11">
            <a:extLst>
              <a:ext uri="{FF2B5EF4-FFF2-40B4-BE49-F238E27FC236}">
                <a16:creationId xmlns:a16="http://schemas.microsoft.com/office/drawing/2014/main" id="{DD096E21-3E82-4C10-8104-EC88E29967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14895" y="7837161"/>
            <a:ext cx="1686905" cy="237744"/>
          </a:xfrm>
          <a:prstGeom prst="rect">
            <a:avLst/>
          </a:prstGeom>
        </p:spPr>
      </p:pic>
    </p:spTree>
    <p:extLst>
      <p:ext uri="{BB962C8B-B14F-4D97-AF65-F5344CB8AC3E}">
        <p14:creationId xmlns:p14="http://schemas.microsoft.com/office/powerpoint/2010/main" val="631743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228600"/>
            <a:ext cx="14173200" cy="549251"/>
          </a:xfrm>
          <a:prstGeom prst="rect">
            <a:avLst/>
          </a:prstGeom>
        </p:spPr>
        <p:txBody>
          <a:bodyPr/>
          <a:lstStyle>
            <a:lvl1pPr>
              <a:defRPr sz="4000" cap="all" baseline="0">
                <a:solidFill>
                  <a:srgbClr val="434142"/>
                </a:solidFill>
              </a:defRPr>
            </a:lvl1pPr>
          </a:lstStyle>
          <a:p>
            <a:r>
              <a:rPr lang="en-US" dirty="0"/>
              <a:t>CLICK TO EDIT MASTER TITLE STYLE</a:t>
            </a:r>
          </a:p>
        </p:txBody>
      </p:sp>
      <p:sp>
        <p:nvSpPr>
          <p:cNvPr id="3" name="Content Placeholder 2"/>
          <p:cNvSpPr>
            <a:spLocks noGrp="1"/>
          </p:cNvSpPr>
          <p:nvPr>
            <p:ph idx="1"/>
          </p:nvPr>
        </p:nvSpPr>
        <p:spPr>
          <a:xfrm>
            <a:off x="228600" y="2057400"/>
            <a:ext cx="4572000" cy="5486400"/>
          </a:xfrm>
        </p:spPr>
        <p:txBody>
          <a:bodyPr>
            <a:normAutofit/>
          </a:bodyPr>
          <a:lstStyle>
            <a:lvl1pPr>
              <a:lnSpc>
                <a:spcPct val="100000"/>
              </a:lnSpc>
              <a:defRPr sz="2600">
                <a:solidFill>
                  <a:schemeClr val="tx1"/>
                </a:solidFill>
              </a:defRPr>
            </a:lvl1pPr>
            <a:lvl2pPr marL="685800" indent="-342900">
              <a:lnSpc>
                <a:spcPct val="100000"/>
              </a:lnSpc>
              <a:buFont typeface="Karla" pitchFamily="2" charset="0"/>
              <a:buChar char="—"/>
              <a:defRPr sz="2600">
                <a:solidFill>
                  <a:schemeClr val="tx1"/>
                </a:solidFill>
              </a:defRPr>
            </a:lvl2pPr>
            <a:lvl3pPr marL="1028700" indent="-342900">
              <a:lnSpc>
                <a:spcPct val="100000"/>
              </a:lnSpc>
              <a:buFont typeface="Wingdings" panose="05000000000000000000" pitchFamily="2" charset="2"/>
              <a:buChar char="§"/>
              <a:defRPr sz="2000">
                <a:solidFill>
                  <a:schemeClr val="tx1"/>
                </a:solidFill>
              </a:defRPr>
            </a:lvl3pPr>
            <a:lvl4pPr marL="1257300" indent="-228600">
              <a:lnSpc>
                <a:spcPct val="100000"/>
              </a:lnSpc>
              <a:buFont typeface="Karla" pitchFamily="2" charset="0"/>
              <a:buChar char="—"/>
              <a:defRPr sz="2000">
                <a:solidFill>
                  <a:schemeClr val="tx1"/>
                </a:solidFill>
              </a:defRPr>
            </a:lvl4pPr>
            <a:lvl5pPr marL="1485900" indent="-228600">
              <a:lnSpc>
                <a:spcPct val="100000"/>
              </a:lnSpc>
              <a:buFont typeface="Wingdings" panose="05000000000000000000" pitchFamily="2" charset="2"/>
              <a:buChar char="§"/>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1696BFFC-ACFD-4B6E-B411-233F01AE47F6}"/>
              </a:ext>
            </a:extLst>
          </p:cNvPr>
          <p:cNvCxnSpPr/>
          <p:nvPr userDrawn="1"/>
        </p:nvCxnSpPr>
        <p:spPr>
          <a:xfrm>
            <a:off x="228600" y="7680331"/>
            <a:ext cx="14173200" cy="0"/>
          </a:xfrm>
          <a:prstGeom prst="line">
            <a:avLst/>
          </a:prstGeom>
          <a:ln>
            <a:solidFill>
              <a:srgbClr val="43414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1781181-90DF-451D-B2B1-D098FEBA573E}"/>
              </a:ext>
            </a:extLst>
          </p:cNvPr>
          <p:cNvSpPr/>
          <p:nvPr userDrawn="1"/>
        </p:nvSpPr>
        <p:spPr>
          <a:xfrm>
            <a:off x="228600" y="7680331"/>
            <a:ext cx="1728163" cy="109728"/>
          </a:xfrm>
          <a:prstGeom prst="rect">
            <a:avLst/>
          </a:prstGeom>
          <a:solidFill>
            <a:srgbClr val="434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4">
            <a:extLst>
              <a:ext uri="{FF2B5EF4-FFF2-40B4-BE49-F238E27FC236}">
                <a16:creationId xmlns:a16="http://schemas.microsoft.com/office/drawing/2014/main" id="{8B08E904-E22F-4318-82E5-198429101667}"/>
              </a:ext>
            </a:extLst>
          </p:cNvPr>
          <p:cNvSpPr>
            <a:spLocks noGrp="1"/>
          </p:cNvSpPr>
          <p:nvPr>
            <p:ph type="ftr" sz="quarter" idx="3"/>
          </p:nvPr>
        </p:nvSpPr>
        <p:spPr>
          <a:xfrm>
            <a:off x="2628900" y="7680330"/>
            <a:ext cx="4800600" cy="549259"/>
          </a:xfrm>
          <a:prstGeom prst="rect">
            <a:avLst/>
          </a:prstGeom>
        </p:spPr>
        <p:txBody>
          <a:bodyPr vert="horz" lIns="0" tIns="0" rIns="0" bIns="0" rtlCol="0" anchor="ctr" anchorCtr="0"/>
          <a:lstStyle>
            <a:lvl1pPr algn="l">
              <a:defRPr sz="1200">
                <a:solidFill>
                  <a:schemeClr val="tx1"/>
                </a:solidFill>
                <a:latin typeface="Karla" pitchFamily="2" charset="0"/>
                <a:ea typeface="Karla" pitchFamily="2" charset="0"/>
              </a:defRPr>
            </a:lvl1pPr>
          </a:lstStyle>
          <a:p>
            <a:r>
              <a:rPr lang="en-US"/>
              <a:t>Digitally Preserving The Legacy of Chicago's "Baseball Palace of the World"</a:t>
            </a:r>
            <a:endParaRPr lang="en-US" dirty="0"/>
          </a:p>
        </p:txBody>
      </p:sp>
      <p:sp>
        <p:nvSpPr>
          <p:cNvPr id="11" name="Slide Number Placeholder 5">
            <a:extLst>
              <a:ext uri="{FF2B5EF4-FFF2-40B4-BE49-F238E27FC236}">
                <a16:creationId xmlns:a16="http://schemas.microsoft.com/office/drawing/2014/main" id="{33485F0D-8403-405D-AB9C-C096588B84F3}"/>
              </a:ext>
            </a:extLst>
          </p:cNvPr>
          <p:cNvSpPr>
            <a:spLocks noGrp="1"/>
          </p:cNvSpPr>
          <p:nvPr>
            <p:ph type="sldNum" sz="quarter" idx="4"/>
          </p:nvPr>
        </p:nvSpPr>
        <p:spPr>
          <a:xfrm>
            <a:off x="228600" y="7680325"/>
            <a:ext cx="2171700" cy="549270"/>
          </a:xfrm>
          <a:prstGeom prst="rect">
            <a:avLst/>
          </a:prstGeom>
        </p:spPr>
        <p:txBody>
          <a:bodyPr vert="horz" lIns="0" tIns="0" rIns="0" bIns="0" rtlCol="0" anchor="ctr"/>
          <a:lstStyle>
            <a:lvl1pPr algn="l">
              <a:tabLst>
                <a:tab pos="571500" algn="l"/>
              </a:tabLst>
              <a:defRPr sz="1200">
                <a:solidFill>
                  <a:schemeClr val="tx1"/>
                </a:solidFill>
                <a:latin typeface="Karla" pitchFamily="2" charset="0"/>
                <a:ea typeface="Karla" pitchFamily="2" charset="0"/>
              </a:defRPr>
            </a:lvl1pPr>
          </a:lstStyle>
          <a:p>
            <a:fld id="{59782929-8F00-48CE-9BCA-316EA0FA2766}" type="slidenum">
              <a:rPr lang="en-US" smtClean="0"/>
              <a:pPr/>
              <a:t>‹#›</a:t>
            </a:fld>
            <a:r>
              <a:rPr lang="en-US" dirty="0"/>
              <a:t>	smithgroup.com	</a:t>
            </a:r>
            <a:endParaRPr lang="en-US" b="1" dirty="0"/>
          </a:p>
        </p:txBody>
      </p:sp>
      <p:sp>
        <p:nvSpPr>
          <p:cNvPr id="14" name="Text Placeholder 13">
            <a:extLst>
              <a:ext uri="{FF2B5EF4-FFF2-40B4-BE49-F238E27FC236}">
                <a16:creationId xmlns:a16="http://schemas.microsoft.com/office/drawing/2014/main" id="{FB998FBF-97F9-46F5-BB03-085404267094}"/>
              </a:ext>
            </a:extLst>
          </p:cNvPr>
          <p:cNvSpPr>
            <a:spLocks noGrp="1"/>
          </p:cNvSpPr>
          <p:nvPr>
            <p:ph type="body" sz="quarter" idx="10" hasCustomPrompt="1"/>
          </p:nvPr>
        </p:nvSpPr>
        <p:spPr>
          <a:xfrm>
            <a:off x="228600" y="777851"/>
            <a:ext cx="14173200" cy="822349"/>
          </a:xfrm>
        </p:spPr>
        <p:txBody>
          <a:bodyPr tIns="91440">
            <a:normAutofit/>
          </a:bodyPr>
          <a:lstStyle>
            <a:lvl1pPr marL="0" indent="0" algn="l" defTabSz="1097280" rtl="0" eaLnBrk="1" latinLnBrk="0" hangingPunct="1">
              <a:lnSpc>
                <a:spcPct val="90000"/>
              </a:lnSpc>
              <a:spcBef>
                <a:spcPct val="0"/>
              </a:spcBef>
              <a:buNone/>
              <a:defRPr lang="en-US" sz="2000" kern="1200" cap="all" spc="100" baseline="0" dirty="0">
                <a:solidFill>
                  <a:srgbClr val="434142"/>
                </a:solidFill>
                <a:latin typeface="Kapra Neue SemiBold Expanded" panose="00000805000000000000" pitchFamily="50" charset="0"/>
                <a:ea typeface="+mj-ea"/>
                <a:cs typeface="+mj-cs"/>
              </a:defRPr>
            </a:lvl1pPr>
          </a:lstStyle>
          <a:p>
            <a:pPr lvl="0"/>
            <a:r>
              <a:rPr lang="en-US" dirty="0"/>
              <a:t>SUBTITLE</a:t>
            </a:r>
          </a:p>
        </p:txBody>
      </p:sp>
      <p:pic>
        <p:nvPicPr>
          <p:cNvPr id="12" name="Picture 11">
            <a:extLst>
              <a:ext uri="{FF2B5EF4-FFF2-40B4-BE49-F238E27FC236}">
                <a16:creationId xmlns:a16="http://schemas.microsoft.com/office/drawing/2014/main" id="{DD096E21-3E82-4C10-8104-EC88E29967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14895" y="7837161"/>
            <a:ext cx="1686905" cy="237744"/>
          </a:xfrm>
          <a:prstGeom prst="rect">
            <a:avLst/>
          </a:prstGeom>
        </p:spPr>
      </p:pic>
    </p:spTree>
    <p:extLst>
      <p:ext uri="{BB962C8B-B14F-4D97-AF65-F5344CB8AC3E}">
        <p14:creationId xmlns:p14="http://schemas.microsoft.com/office/powerpoint/2010/main" val="461073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228600"/>
            <a:ext cx="14173200" cy="549251"/>
          </a:xfrm>
          <a:prstGeom prst="rect">
            <a:avLst/>
          </a:prstGeom>
        </p:spPr>
        <p:txBody>
          <a:bodyPr/>
          <a:lstStyle>
            <a:lvl1pPr>
              <a:defRPr sz="4000" cap="all" baseline="0">
                <a:solidFill>
                  <a:srgbClr val="434142"/>
                </a:solidFill>
              </a:defRPr>
            </a:lvl1pPr>
          </a:lstStyle>
          <a:p>
            <a:r>
              <a:rPr lang="en-US" dirty="0"/>
              <a:t>CLICK TO EDIT MASTER TITLE STYLE</a:t>
            </a:r>
          </a:p>
        </p:txBody>
      </p:sp>
      <p:sp>
        <p:nvSpPr>
          <p:cNvPr id="3" name="Content Placeholder 2"/>
          <p:cNvSpPr>
            <a:spLocks noGrp="1"/>
          </p:cNvSpPr>
          <p:nvPr>
            <p:ph idx="1"/>
          </p:nvPr>
        </p:nvSpPr>
        <p:spPr>
          <a:xfrm>
            <a:off x="228600" y="2057400"/>
            <a:ext cx="4572000" cy="5486400"/>
          </a:xfrm>
        </p:spPr>
        <p:txBody>
          <a:bodyPr>
            <a:normAutofit/>
          </a:bodyPr>
          <a:lstStyle>
            <a:lvl1pPr>
              <a:lnSpc>
                <a:spcPct val="100000"/>
              </a:lnSpc>
              <a:defRPr sz="2600">
                <a:solidFill>
                  <a:schemeClr val="tx1"/>
                </a:solidFill>
              </a:defRPr>
            </a:lvl1pPr>
            <a:lvl2pPr marL="685800" indent="-342900">
              <a:lnSpc>
                <a:spcPct val="100000"/>
              </a:lnSpc>
              <a:buFont typeface="Karla" pitchFamily="2" charset="0"/>
              <a:buChar char="—"/>
              <a:defRPr sz="2600">
                <a:solidFill>
                  <a:schemeClr val="tx1"/>
                </a:solidFill>
              </a:defRPr>
            </a:lvl2pPr>
            <a:lvl3pPr marL="1028700" indent="-342900">
              <a:lnSpc>
                <a:spcPct val="100000"/>
              </a:lnSpc>
              <a:buFont typeface="Wingdings" panose="05000000000000000000" pitchFamily="2" charset="2"/>
              <a:buChar char="§"/>
              <a:defRPr sz="2000">
                <a:solidFill>
                  <a:schemeClr val="tx1"/>
                </a:solidFill>
              </a:defRPr>
            </a:lvl3pPr>
            <a:lvl4pPr marL="1257300" indent="-228600">
              <a:lnSpc>
                <a:spcPct val="100000"/>
              </a:lnSpc>
              <a:buFont typeface="Karla" pitchFamily="2" charset="0"/>
              <a:buChar char="—"/>
              <a:defRPr sz="2000">
                <a:solidFill>
                  <a:schemeClr val="tx1"/>
                </a:solidFill>
              </a:defRPr>
            </a:lvl4pPr>
            <a:lvl5pPr marL="1485900" indent="-228600">
              <a:lnSpc>
                <a:spcPct val="100000"/>
              </a:lnSpc>
              <a:buFont typeface="Wingdings" panose="05000000000000000000" pitchFamily="2" charset="2"/>
              <a:buChar char="§"/>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B08E904-E22F-4318-82E5-198429101667}"/>
              </a:ext>
            </a:extLst>
          </p:cNvPr>
          <p:cNvSpPr>
            <a:spLocks noGrp="1"/>
          </p:cNvSpPr>
          <p:nvPr>
            <p:ph type="ftr" sz="quarter" idx="3"/>
          </p:nvPr>
        </p:nvSpPr>
        <p:spPr>
          <a:xfrm>
            <a:off x="2628900" y="7680330"/>
            <a:ext cx="4800600" cy="549259"/>
          </a:xfrm>
          <a:prstGeom prst="rect">
            <a:avLst/>
          </a:prstGeom>
        </p:spPr>
        <p:txBody>
          <a:bodyPr vert="horz" lIns="0" tIns="0" rIns="0" bIns="0" rtlCol="0" anchor="ctr" anchorCtr="0"/>
          <a:lstStyle>
            <a:lvl1pPr algn="l">
              <a:defRPr sz="1200">
                <a:solidFill>
                  <a:schemeClr val="tx1"/>
                </a:solidFill>
                <a:latin typeface="Karla" pitchFamily="2" charset="0"/>
                <a:ea typeface="Karla" pitchFamily="2" charset="0"/>
              </a:defRPr>
            </a:lvl1pPr>
          </a:lstStyle>
          <a:p>
            <a:r>
              <a:rPr lang="en-US"/>
              <a:t>Digitally Preserving The Legacy of Chicago's "Baseball Palace of the World"</a:t>
            </a:r>
            <a:endParaRPr lang="en-US" dirty="0"/>
          </a:p>
        </p:txBody>
      </p:sp>
      <p:sp>
        <p:nvSpPr>
          <p:cNvPr id="11" name="Slide Number Placeholder 5">
            <a:extLst>
              <a:ext uri="{FF2B5EF4-FFF2-40B4-BE49-F238E27FC236}">
                <a16:creationId xmlns:a16="http://schemas.microsoft.com/office/drawing/2014/main" id="{33485F0D-8403-405D-AB9C-C096588B84F3}"/>
              </a:ext>
            </a:extLst>
          </p:cNvPr>
          <p:cNvSpPr>
            <a:spLocks noGrp="1"/>
          </p:cNvSpPr>
          <p:nvPr>
            <p:ph type="sldNum" sz="quarter" idx="4"/>
          </p:nvPr>
        </p:nvSpPr>
        <p:spPr>
          <a:xfrm>
            <a:off x="228600" y="7680325"/>
            <a:ext cx="2171700" cy="549270"/>
          </a:xfrm>
          <a:prstGeom prst="rect">
            <a:avLst/>
          </a:prstGeom>
        </p:spPr>
        <p:txBody>
          <a:bodyPr vert="horz" lIns="0" tIns="0" rIns="0" bIns="0" rtlCol="0" anchor="ctr"/>
          <a:lstStyle>
            <a:lvl1pPr algn="l">
              <a:tabLst>
                <a:tab pos="571500" algn="l"/>
              </a:tabLst>
              <a:defRPr sz="1200">
                <a:solidFill>
                  <a:schemeClr val="tx1"/>
                </a:solidFill>
                <a:latin typeface="Karla" pitchFamily="2" charset="0"/>
                <a:ea typeface="Karla" pitchFamily="2" charset="0"/>
              </a:defRPr>
            </a:lvl1pPr>
          </a:lstStyle>
          <a:p>
            <a:fld id="{CEEA3817-7990-4335-9E74-9F902A877366}" type="slidenum">
              <a:rPr lang="en-US" smtClean="0"/>
              <a:pPr/>
              <a:t>‹#›</a:t>
            </a:fld>
            <a:r>
              <a:rPr lang="en-US" dirty="0"/>
              <a:t>	smithgroup.com	</a:t>
            </a:r>
            <a:endParaRPr lang="en-US" b="1" dirty="0"/>
          </a:p>
        </p:txBody>
      </p:sp>
      <p:sp>
        <p:nvSpPr>
          <p:cNvPr id="14" name="Text Placeholder 13">
            <a:extLst>
              <a:ext uri="{FF2B5EF4-FFF2-40B4-BE49-F238E27FC236}">
                <a16:creationId xmlns:a16="http://schemas.microsoft.com/office/drawing/2014/main" id="{FB998FBF-97F9-46F5-BB03-085404267094}"/>
              </a:ext>
            </a:extLst>
          </p:cNvPr>
          <p:cNvSpPr>
            <a:spLocks noGrp="1"/>
          </p:cNvSpPr>
          <p:nvPr>
            <p:ph type="body" sz="quarter" idx="10" hasCustomPrompt="1"/>
          </p:nvPr>
        </p:nvSpPr>
        <p:spPr>
          <a:xfrm>
            <a:off x="228600" y="777851"/>
            <a:ext cx="14173200" cy="822349"/>
          </a:xfrm>
        </p:spPr>
        <p:txBody>
          <a:bodyPr tIns="91440">
            <a:normAutofit/>
          </a:bodyPr>
          <a:lstStyle>
            <a:lvl1pPr marL="0" indent="0" algn="l" defTabSz="1097280" rtl="0" eaLnBrk="1" latinLnBrk="0" hangingPunct="1">
              <a:lnSpc>
                <a:spcPct val="90000"/>
              </a:lnSpc>
              <a:spcBef>
                <a:spcPct val="0"/>
              </a:spcBef>
              <a:buNone/>
              <a:defRPr lang="en-US" sz="2000" kern="1200" cap="all" spc="100" baseline="0" dirty="0">
                <a:solidFill>
                  <a:srgbClr val="434142"/>
                </a:solidFill>
                <a:latin typeface="Kapra Neue SemiBold Expanded" panose="00000805000000000000" pitchFamily="50" charset="0"/>
                <a:ea typeface="+mj-ea"/>
                <a:cs typeface="+mj-cs"/>
              </a:defRPr>
            </a:lvl1pPr>
          </a:lstStyle>
          <a:p>
            <a:pPr lvl="0"/>
            <a:r>
              <a:rPr lang="en-US" dirty="0"/>
              <a:t>SUBTITLE</a:t>
            </a:r>
          </a:p>
        </p:txBody>
      </p:sp>
      <p:pic>
        <p:nvPicPr>
          <p:cNvPr id="12" name="Picture 11">
            <a:extLst>
              <a:ext uri="{FF2B5EF4-FFF2-40B4-BE49-F238E27FC236}">
                <a16:creationId xmlns:a16="http://schemas.microsoft.com/office/drawing/2014/main" id="{7CF8200E-8330-4DF8-823A-6BABED6BD2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14895" y="7837161"/>
            <a:ext cx="1686905" cy="237744"/>
          </a:xfrm>
          <a:prstGeom prst="rect">
            <a:avLst/>
          </a:prstGeom>
        </p:spPr>
      </p:pic>
      <p:cxnSp>
        <p:nvCxnSpPr>
          <p:cNvPr id="13" name="Straight Connector 12">
            <a:extLst>
              <a:ext uri="{FF2B5EF4-FFF2-40B4-BE49-F238E27FC236}">
                <a16:creationId xmlns:a16="http://schemas.microsoft.com/office/drawing/2014/main" id="{53C7ADC6-A35D-45D1-9B1E-B2004CA61777}"/>
              </a:ext>
            </a:extLst>
          </p:cNvPr>
          <p:cNvCxnSpPr/>
          <p:nvPr userDrawn="1"/>
        </p:nvCxnSpPr>
        <p:spPr>
          <a:xfrm>
            <a:off x="228600" y="7680331"/>
            <a:ext cx="14173200" cy="0"/>
          </a:xfrm>
          <a:prstGeom prst="line">
            <a:avLst/>
          </a:prstGeom>
          <a:ln>
            <a:solidFill>
              <a:srgbClr val="43414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9D2AEC4-4F7F-48A5-918A-C8C53A686D8F}"/>
              </a:ext>
            </a:extLst>
          </p:cNvPr>
          <p:cNvSpPr/>
          <p:nvPr userDrawn="1"/>
        </p:nvSpPr>
        <p:spPr>
          <a:xfrm>
            <a:off x="228600" y="7680331"/>
            <a:ext cx="1728163" cy="109728"/>
          </a:xfrm>
          <a:prstGeom prst="rect">
            <a:avLst/>
          </a:prstGeom>
          <a:solidFill>
            <a:srgbClr val="434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B8DCAA9E-E441-4C1B-9653-459C4C8545F1}"/>
              </a:ext>
            </a:extLst>
          </p:cNvPr>
          <p:cNvSpPr>
            <a:spLocks noGrp="1"/>
          </p:cNvSpPr>
          <p:nvPr>
            <p:ph type="body" sz="quarter" idx="11"/>
          </p:nvPr>
        </p:nvSpPr>
        <p:spPr>
          <a:xfrm>
            <a:off x="5029200" y="2057400"/>
            <a:ext cx="4572000" cy="5486400"/>
          </a:xfrm>
        </p:spPr>
        <p:txBody>
          <a:bodyPr/>
          <a:lstStyle>
            <a:lvl1pPr indent="-342900" algn="l" defTabSz="1097280" rtl="0" eaLnBrk="1" latinLnBrk="0" hangingPunct="1">
              <a:lnSpc>
                <a:spcPct val="100000"/>
              </a:lnSpc>
              <a:defRPr lang="en-US" sz="2600" kern="1200" dirty="0" smtClean="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buFont typeface="Karla" pitchFamily="2" charset="0"/>
              <a:buChar char="—"/>
              <a:defRPr lang="en-US" sz="2600" kern="1200" dirty="0" smtClean="0">
                <a:solidFill>
                  <a:schemeClr val="tx1"/>
                </a:solidFill>
                <a:latin typeface="Karla" pitchFamily="2" charset="0"/>
                <a:ea typeface="Karla" pitchFamily="2" charset="0"/>
                <a:cs typeface="+mn-cs"/>
              </a:defRPr>
            </a:lvl2pPr>
            <a:lvl3pPr algn="l" defTabSz="1097280" rtl="0" eaLnBrk="1" latinLnBrk="0" hangingPunct="1">
              <a:lnSpc>
                <a:spcPct val="100000"/>
              </a:lnSpc>
              <a:spcBef>
                <a:spcPts val="600"/>
              </a:spcBef>
              <a:defRPr lang="en-US" sz="2000" kern="1200" dirty="0" smtClean="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lang="en-US" sz="2000" kern="1200" dirty="0" smtClean="0">
                <a:solidFill>
                  <a:schemeClr val="tx1"/>
                </a:solidFill>
                <a:latin typeface="Karla" pitchFamily="2" charset="0"/>
                <a:ea typeface="Karla" pitchFamily="2" charset="0"/>
                <a:cs typeface="+mn-cs"/>
              </a:defRPr>
            </a:lvl4pPr>
            <a:lvl5pPr algn="l" defTabSz="1097280" rtl="0" eaLnBrk="1" latinLnBrk="0" hangingPunct="1">
              <a:lnSpc>
                <a:spcPct val="100000"/>
              </a:lnSpc>
              <a:spcBef>
                <a:spcPts val="600"/>
              </a:spcBef>
              <a:defRPr lang="en-US" sz="2000" kern="1200" dirty="0">
                <a:solidFill>
                  <a:schemeClr val="tx1"/>
                </a:solidFill>
                <a:latin typeface="Karla" pitchFamily="2" charset="0"/>
                <a:ea typeface="Karla" pitchFamily="2" charset="0"/>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1694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228600"/>
            <a:ext cx="14173200" cy="549251"/>
          </a:xfrm>
          <a:prstGeom prst="rect">
            <a:avLst/>
          </a:prstGeom>
        </p:spPr>
        <p:txBody>
          <a:bodyPr/>
          <a:lstStyle>
            <a:lvl1pPr>
              <a:defRPr sz="4000" cap="all" baseline="0">
                <a:solidFill>
                  <a:srgbClr val="434142"/>
                </a:solidFill>
              </a:defRPr>
            </a:lvl1pPr>
          </a:lstStyle>
          <a:p>
            <a:r>
              <a:rPr lang="en-US" dirty="0"/>
              <a:t>CLICK TO EDIT MASTER TITLE STYLE</a:t>
            </a:r>
          </a:p>
        </p:txBody>
      </p:sp>
      <p:sp>
        <p:nvSpPr>
          <p:cNvPr id="3" name="Content Placeholder 2"/>
          <p:cNvSpPr>
            <a:spLocks noGrp="1"/>
          </p:cNvSpPr>
          <p:nvPr>
            <p:ph idx="1"/>
          </p:nvPr>
        </p:nvSpPr>
        <p:spPr>
          <a:xfrm>
            <a:off x="228600" y="2057400"/>
            <a:ext cx="4572000" cy="5486400"/>
          </a:xfrm>
        </p:spPr>
        <p:txBody>
          <a:bodyPr>
            <a:normAutofit/>
          </a:bodyPr>
          <a:lstStyle>
            <a:lvl1pPr>
              <a:lnSpc>
                <a:spcPct val="100000"/>
              </a:lnSpc>
              <a:defRPr sz="2600">
                <a:solidFill>
                  <a:schemeClr val="tx1"/>
                </a:solidFill>
              </a:defRPr>
            </a:lvl1pPr>
            <a:lvl2pPr marL="685800" indent="-342900">
              <a:lnSpc>
                <a:spcPct val="100000"/>
              </a:lnSpc>
              <a:buFont typeface="Karla" pitchFamily="2" charset="0"/>
              <a:buChar char="—"/>
              <a:defRPr sz="2600">
                <a:solidFill>
                  <a:schemeClr val="tx1"/>
                </a:solidFill>
              </a:defRPr>
            </a:lvl2pPr>
            <a:lvl3pPr marL="1028700" indent="-342900">
              <a:lnSpc>
                <a:spcPct val="100000"/>
              </a:lnSpc>
              <a:buFont typeface="Wingdings" panose="05000000000000000000" pitchFamily="2" charset="2"/>
              <a:buChar char="§"/>
              <a:defRPr sz="2000">
                <a:solidFill>
                  <a:schemeClr val="tx1"/>
                </a:solidFill>
              </a:defRPr>
            </a:lvl3pPr>
            <a:lvl4pPr marL="1257300" indent="-228600">
              <a:lnSpc>
                <a:spcPct val="100000"/>
              </a:lnSpc>
              <a:buFont typeface="Karla" pitchFamily="2" charset="0"/>
              <a:buChar char="—"/>
              <a:defRPr sz="2000">
                <a:solidFill>
                  <a:schemeClr val="tx1"/>
                </a:solidFill>
              </a:defRPr>
            </a:lvl4pPr>
            <a:lvl5pPr marL="1485900" indent="-228600">
              <a:lnSpc>
                <a:spcPct val="100000"/>
              </a:lnSpc>
              <a:buFont typeface="Wingdings" panose="05000000000000000000" pitchFamily="2" charset="2"/>
              <a:buChar char="§"/>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B08E904-E22F-4318-82E5-198429101667}"/>
              </a:ext>
            </a:extLst>
          </p:cNvPr>
          <p:cNvSpPr>
            <a:spLocks noGrp="1"/>
          </p:cNvSpPr>
          <p:nvPr>
            <p:ph type="ftr" sz="quarter" idx="3"/>
          </p:nvPr>
        </p:nvSpPr>
        <p:spPr>
          <a:xfrm>
            <a:off x="2628900" y="7680330"/>
            <a:ext cx="4800600" cy="549259"/>
          </a:xfrm>
          <a:prstGeom prst="rect">
            <a:avLst/>
          </a:prstGeom>
        </p:spPr>
        <p:txBody>
          <a:bodyPr vert="horz" lIns="0" tIns="0" rIns="0" bIns="0" rtlCol="0" anchor="ctr" anchorCtr="0"/>
          <a:lstStyle>
            <a:lvl1pPr algn="l">
              <a:defRPr sz="1200">
                <a:solidFill>
                  <a:schemeClr val="tx1"/>
                </a:solidFill>
                <a:latin typeface="Karla" pitchFamily="2" charset="0"/>
                <a:ea typeface="Karla" pitchFamily="2" charset="0"/>
              </a:defRPr>
            </a:lvl1pPr>
          </a:lstStyle>
          <a:p>
            <a:r>
              <a:rPr lang="en-US"/>
              <a:t>Digitally Preserving The Legacy of Chicago's "Baseball Palace of the World"</a:t>
            </a:r>
            <a:endParaRPr lang="en-US" dirty="0"/>
          </a:p>
        </p:txBody>
      </p:sp>
      <p:sp>
        <p:nvSpPr>
          <p:cNvPr id="11" name="Slide Number Placeholder 5">
            <a:extLst>
              <a:ext uri="{FF2B5EF4-FFF2-40B4-BE49-F238E27FC236}">
                <a16:creationId xmlns:a16="http://schemas.microsoft.com/office/drawing/2014/main" id="{33485F0D-8403-405D-AB9C-C096588B84F3}"/>
              </a:ext>
            </a:extLst>
          </p:cNvPr>
          <p:cNvSpPr>
            <a:spLocks noGrp="1"/>
          </p:cNvSpPr>
          <p:nvPr>
            <p:ph type="sldNum" sz="quarter" idx="4"/>
          </p:nvPr>
        </p:nvSpPr>
        <p:spPr>
          <a:xfrm>
            <a:off x="228600" y="7680325"/>
            <a:ext cx="2171700" cy="549270"/>
          </a:xfrm>
          <a:prstGeom prst="rect">
            <a:avLst/>
          </a:prstGeom>
        </p:spPr>
        <p:txBody>
          <a:bodyPr vert="horz" lIns="0" tIns="0" rIns="0" bIns="0" rtlCol="0" anchor="ctr"/>
          <a:lstStyle>
            <a:lvl1pPr algn="l">
              <a:tabLst>
                <a:tab pos="571500" algn="l"/>
              </a:tabLst>
              <a:defRPr sz="1200">
                <a:solidFill>
                  <a:schemeClr val="tx1"/>
                </a:solidFill>
                <a:latin typeface="Karla" pitchFamily="2" charset="0"/>
                <a:ea typeface="Karla" pitchFamily="2" charset="0"/>
              </a:defRPr>
            </a:lvl1pPr>
          </a:lstStyle>
          <a:p>
            <a:fld id="{F4164499-FEF6-44A9-88E0-C31C32BD1C97}" type="slidenum">
              <a:rPr lang="en-US" smtClean="0"/>
              <a:pPr/>
              <a:t>‹#›</a:t>
            </a:fld>
            <a:r>
              <a:rPr lang="en-US" dirty="0"/>
              <a:t>	smithgroup.com	</a:t>
            </a:r>
            <a:endParaRPr lang="en-US" b="1" dirty="0"/>
          </a:p>
        </p:txBody>
      </p:sp>
      <p:sp>
        <p:nvSpPr>
          <p:cNvPr id="14" name="Text Placeholder 13">
            <a:extLst>
              <a:ext uri="{FF2B5EF4-FFF2-40B4-BE49-F238E27FC236}">
                <a16:creationId xmlns:a16="http://schemas.microsoft.com/office/drawing/2014/main" id="{FB998FBF-97F9-46F5-BB03-085404267094}"/>
              </a:ext>
            </a:extLst>
          </p:cNvPr>
          <p:cNvSpPr>
            <a:spLocks noGrp="1"/>
          </p:cNvSpPr>
          <p:nvPr>
            <p:ph type="body" sz="quarter" idx="10" hasCustomPrompt="1"/>
          </p:nvPr>
        </p:nvSpPr>
        <p:spPr>
          <a:xfrm>
            <a:off x="228600" y="777851"/>
            <a:ext cx="14173200" cy="822349"/>
          </a:xfrm>
        </p:spPr>
        <p:txBody>
          <a:bodyPr tIns="91440">
            <a:normAutofit/>
          </a:bodyPr>
          <a:lstStyle>
            <a:lvl1pPr marL="0" indent="0" algn="l" defTabSz="1097280" rtl="0" eaLnBrk="1" latinLnBrk="0" hangingPunct="1">
              <a:lnSpc>
                <a:spcPct val="90000"/>
              </a:lnSpc>
              <a:spcBef>
                <a:spcPct val="0"/>
              </a:spcBef>
              <a:buNone/>
              <a:defRPr lang="en-US" sz="2000" kern="1200" cap="all" spc="100" baseline="0" dirty="0">
                <a:solidFill>
                  <a:srgbClr val="434142"/>
                </a:solidFill>
                <a:latin typeface="Kapra Neue SemiBold Expanded" panose="00000805000000000000" pitchFamily="50" charset="0"/>
                <a:ea typeface="+mj-ea"/>
                <a:cs typeface="+mj-cs"/>
              </a:defRPr>
            </a:lvl1pPr>
          </a:lstStyle>
          <a:p>
            <a:pPr lvl="0"/>
            <a:r>
              <a:rPr lang="en-US" dirty="0"/>
              <a:t>SUBTITLE</a:t>
            </a:r>
          </a:p>
        </p:txBody>
      </p:sp>
      <p:pic>
        <p:nvPicPr>
          <p:cNvPr id="12" name="Picture 11">
            <a:extLst>
              <a:ext uri="{FF2B5EF4-FFF2-40B4-BE49-F238E27FC236}">
                <a16:creationId xmlns:a16="http://schemas.microsoft.com/office/drawing/2014/main" id="{C1C6A007-7BF5-40DC-BD3A-FC6B1B6626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14895" y="7837161"/>
            <a:ext cx="1686905" cy="237744"/>
          </a:xfrm>
          <a:prstGeom prst="rect">
            <a:avLst/>
          </a:prstGeom>
        </p:spPr>
      </p:pic>
      <p:cxnSp>
        <p:nvCxnSpPr>
          <p:cNvPr id="13" name="Straight Connector 12">
            <a:extLst>
              <a:ext uri="{FF2B5EF4-FFF2-40B4-BE49-F238E27FC236}">
                <a16:creationId xmlns:a16="http://schemas.microsoft.com/office/drawing/2014/main" id="{F061E32B-A54D-49BA-B967-8510AD5817F0}"/>
              </a:ext>
            </a:extLst>
          </p:cNvPr>
          <p:cNvCxnSpPr/>
          <p:nvPr userDrawn="1"/>
        </p:nvCxnSpPr>
        <p:spPr>
          <a:xfrm>
            <a:off x="228600" y="7680331"/>
            <a:ext cx="14173200" cy="0"/>
          </a:xfrm>
          <a:prstGeom prst="line">
            <a:avLst/>
          </a:prstGeom>
          <a:ln>
            <a:solidFill>
              <a:srgbClr val="43414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349F59-B3F3-43D6-A2ED-F5142BB750FC}"/>
              </a:ext>
            </a:extLst>
          </p:cNvPr>
          <p:cNvSpPr/>
          <p:nvPr userDrawn="1"/>
        </p:nvSpPr>
        <p:spPr>
          <a:xfrm>
            <a:off x="228600" y="7680331"/>
            <a:ext cx="1728163" cy="109728"/>
          </a:xfrm>
          <a:prstGeom prst="rect">
            <a:avLst/>
          </a:prstGeom>
          <a:solidFill>
            <a:srgbClr val="434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909EBD9C-7389-4F06-AB94-7F399E6D8EB2}"/>
              </a:ext>
            </a:extLst>
          </p:cNvPr>
          <p:cNvSpPr>
            <a:spLocks noGrp="1"/>
          </p:cNvSpPr>
          <p:nvPr>
            <p:ph type="body" sz="quarter" idx="13"/>
          </p:nvPr>
        </p:nvSpPr>
        <p:spPr>
          <a:xfrm>
            <a:off x="5029200" y="2057400"/>
            <a:ext cx="4572000" cy="5465763"/>
          </a:xfrm>
        </p:spPr>
        <p:txBody>
          <a:bodyPr/>
          <a:lstStyle>
            <a:lvl1pPr indent="-342900" algn="l" defTabSz="1097280" rtl="0" eaLnBrk="1" latinLnBrk="0" hangingPunct="1">
              <a:lnSpc>
                <a:spcPct val="100000"/>
              </a:lnSpc>
              <a:defRPr lang="en-US" sz="2600" kern="1200" dirty="0" smtClean="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buFont typeface="Karla" pitchFamily="2" charset="0"/>
              <a:buChar char="—"/>
              <a:defRPr lang="en-US" sz="2600" kern="1200" dirty="0" smtClean="0">
                <a:solidFill>
                  <a:schemeClr val="tx1"/>
                </a:solidFill>
                <a:latin typeface="Karla" pitchFamily="2" charset="0"/>
                <a:ea typeface="Karla" pitchFamily="2" charset="0"/>
                <a:cs typeface="+mn-cs"/>
              </a:defRPr>
            </a:lvl2pPr>
            <a:lvl3pPr algn="l" defTabSz="1097280" rtl="0" eaLnBrk="1" latinLnBrk="0" hangingPunct="1">
              <a:lnSpc>
                <a:spcPct val="100000"/>
              </a:lnSpc>
              <a:spcBef>
                <a:spcPts val="600"/>
              </a:spcBef>
              <a:defRPr lang="en-US" sz="2000" kern="1200" dirty="0" smtClean="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lang="en-US" sz="2000" kern="1200" dirty="0" smtClean="0">
                <a:solidFill>
                  <a:schemeClr val="tx1"/>
                </a:solidFill>
                <a:latin typeface="Karla" pitchFamily="2" charset="0"/>
                <a:ea typeface="Karla" pitchFamily="2" charset="0"/>
                <a:cs typeface="+mn-cs"/>
              </a:defRPr>
            </a:lvl4pPr>
            <a:lvl5pPr algn="l" defTabSz="1097280" rtl="0" eaLnBrk="1" latinLnBrk="0" hangingPunct="1">
              <a:lnSpc>
                <a:spcPct val="100000"/>
              </a:lnSpc>
              <a:spcBef>
                <a:spcPts val="600"/>
              </a:spcBef>
              <a:defRPr lang="en-US" sz="2000" kern="1200" dirty="0">
                <a:solidFill>
                  <a:schemeClr val="tx1"/>
                </a:solidFill>
                <a:latin typeface="Karla" pitchFamily="2" charset="0"/>
                <a:ea typeface="Karla" pitchFamily="2" charset="0"/>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E6D2CC19-0726-4E81-9273-A03856AA6DFE}"/>
              </a:ext>
            </a:extLst>
          </p:cNvPr>
          <p:cNvSpPr>
            <a:spLocks noGrp="1"/>
          </p:cNvSpPr>
          <p:nvPr>
            <p:ph type="body" sz="quarter" idx="14"/>
          </p:nvPr>
        </p:nvSpPr>
        <p:spPr>
          <a:xfrm>
            <a:off x="9829800" y="2057400"/>
            <a:ext cx="4572000" cy="5486400"/>
          </a:xfrm>
        </p:spPr>
        <p:txBody>
          <a:bodyPr/>
          <a:lstStyle>
            <a:lvl1pPr indent="-342900" algn="l" defTabSz="1097280" rtl="0" eaLnBrk="1" latinLnBrk="0" hangingPunct="1">
              <a:lnSpc>
                <a:spcPct val="100000"/>
              </a:lnSpc>
              <a:defRPr lang="en-US" sz="2600" kern="1200" dirty="0" smtClean="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buFont typeface="Karla" pitchFamily="2" charset="0"/>
              <a:buChar char="—"/>
              <a:defRPr lang="en-US" sz="2600" kern="1200" dirty="0" smtClean="0">
                <a:solidFill>
                  <a:schemeClr val="tx1"/>
                </a:solidFill>
                <a:latin typeface="Karla" pitchFamily="2" charset="0"/>
                <a:ea typeface="Karla" pitchFamily="2" charset="0"/>
                <a:cs typeface="+mn-cs"/>
              </a:defRPr>
            </a:lvl2pPr>
            <a:lvl3pPr algn="l" defTabSz="1097280" rtl="0" eaLnBrk="1" latinLnBrk="0" hangingPunct="1">
              <a:lnSpc>
                <a:spcPct val="100000"/>
              </a:lnSpc>
              <a:spcBef>
                <a:spcPts val="600"/>
              </a:spcBef>
              <a:defRPr lang="en-US" sz="2000" kern="1200" dirty="0" smtClean="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lang="en-US" sz="2000" kern="1200" dirty="0" smtClean="0">
                <a:solidFill>
                  <a:schemeClr val="tx1"/>
                </a:solidFill>
                <a:latin typeface="Karla" pitchFamily="2" charset="0"/>
                <a:ea typeface="Karla" pitchFamily="2" charset="0"/>
                <a:cs typeface="+mn-cs"/>
              </a:defRPr>
            </a:lvl4pPr>
            <a:lvl5pPr algn="l" defTabSz="1097280" rtl="0" eaLnBrk="1" latinLnBrk="0" hangingPunct="1">
              <a:lnSpc>
                <a:spcPct val="100000"/>
              </a:lnSpc>
              <a:spcBef>
                <a:spcPts val="600"/>
              </a:spcBef>
              <a:defRPr lang="en-US" sz="2000" kern="1200" dirty="0" smtClean="0">
                <a:solidFill>
                  <a:schemeClr val="tx1"/>
                </a:solidFill>
                <a:latin typeface="Karla" pitchFamily="2" charset="0"/>
                <a:ea typeface="Karla" pitchFamily="2" charset="0"/>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2457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White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F3334B-E6A9-41F9-85FD-FBDBBD9712D1}"/>
              </a:ext>
            </a:extLst>
          </p:cNvPr>
          <p:cNvSpPr/>
          <p:nvPr userDrawn="1"/>
        </p:nvSpPr>
        <p:spPr>
          <a:xfrm>
            <a:off x="0" y="0"/>
            <a:ext cx="14630400" cy="8229599"/>
          </a:xfrm>
          <a:prstGeom prst="rect">
            <a:avLst/>
          </a:prstGeom>
          <a:solidFill>
            <a:srgbClr val="87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28600" y="228600"/>
            <a:ext cx="14173200" cy="549251"/>
          </a:xfrm>
          <a:prstGeom prst="rect">
            <a:avLst/>
          </a:prstGeom>
        </p:spPr>
        <p:txBody>
          <a:bodyPr/>
          <a:lstStyle>
            <a:lvl1pPr>
              <a:defRPr sz="4000" cap="all" baseline="0">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FB998FBF-97F9-46F5-BB03-085404267094}"/>
              </a:ext>
            </a:extLst>
          </p:cNvPr>
          <p:cNvSpPr>
            <a:spLocks noGrp="1"/>
          </p:cNvSpPr>
          <p:nvPr>
            <p:ph type="body" sz="quarter" idx="10" hasCustomPrompt="1"/>
          </p:nvPr>
        </p:nvSpPr>
        <p:spPr>
          <a:xfrm>
            <a:off x="228600" y="777851"/>
            <a:ext cx="14173200" cy="822349"/>
          </a:xfrm>
        </p:spPr>
        <p:txBody>
          <a:bodyPr tIns="91440">
            <a:normAutofit/>
          </a:bodyPr>
          <a:lstStyle>
            <a:lvl1pPr marL="0" indent="0" algn="l" defTabSz="1097280" rtl="0" eaLnBrk="1" latinLnBrk="0" hangingPunct="1">
              <a:lnSpc>
                <a:spcPct val="90000"/>
              </a:lnSpc>
              <a:spcBef>
                <a:spcPct val="0"/>
              </a:spcBef>
              <a:buNone/>
              <a:defRPr lang="en-US" sz="2000" kern="1200" cap="all" spc="100" baseline="0" dirty="0">
                <a:solidFill>
                  <a:schemeClr val="bg1"/>
                </a:solidFill>
                <a:latin typeface="Kapra Neue SemiBold Expanded" panose="00000805000000000000" pitchFamily="50" charset="0"/>
                <a:ea typeface="+mj-ea"/>
                <a:cs typeface="+mj-cs"/>
              </a:defRPr>
            </a:lvl1pPr>
          </a:lstStyle>
          <a:p>
            <a:pPr lvl="0"/>
            <a:r>
              <a:rPr lang="en-US" dirty="0"/>
              <a:t>SUBTITLE</a:t>
            </a:r>
          </a:p>
        </p:txBody>
      </p:sp>
    </p:spTree>
    <p:extLst>
      <p:ext uri="{BB962C8B-B14F-4D97-AF65-F5344CB8AC3E}">
        <p14:creationId xmlns:p14="http://schemas.microsoft.com/office/powerpoint/2010/main" val="973189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14173200" cy="13716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28600" y="2057400"/>
            <a:ext cx="14173200" cy="486727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628900" y="7680330"/>
            <a:ext cx="4800600" cy="549259"/>
          </a:xfrm>
          <a:prstGeom prst="rect">
            <a:avLst/>
          </a:prstGeom>
        </p:spPr>
        <p:txBody>
          <a:bodyPr vert="horz" lIns="0" tIns="0" rIns="0" bIns="0" rtlCol="0" anchor="ctr" anchorCtr="0"/>
          <a:lstStyle>
            <a:lvl1pPr algn="l">
              <a:defRPr sz="1200">
                <a:solidFill>
                  <a:schemeClr val="tx1"/>
                </a:solidFill>
                <a:latin typeface="Karla" pitchFamily="2" charset="0"/>
                <a:ea typeface="Karla" pitchFamily="2" charset="0"/>
              </a:defRPr>
            </a:lvl1pPr>
          </a:lstStyle>
          <a:p>
            <a:r>
              <a:rPr lang="en-US"/>
              <a:t>Digitally Preserving The Legacy of Chicago's "Baseball Palace of the World"</a:t>
            </a:r>
            <a:endParaRPr lang="en-US" dirty="0"/>
          </a:p>
        </p:txBody>
      </p:sp>
      <p:sp>
        <p:nvSpPr>
          <p:cNvPr id="6" name="Slide Number Placeholder 5"/>
          <p:cNvSpPr>
            <a:spLocks noGrp="1"/>
          </p:cNvSpPr>
          <p:nvPr>
            <p:ph type="sldNum" sz="quarter" idx="4"/>
          </p:nvPr>
        </p:nvSpPr>
        <p:spPr>
          <a:xfrm>
            <a:off x="228600" y="7680325"/>
            <a:ext cx="2171700" cy="549270"/>
          </a:xfrm>
          <a:prstGeom prst="rect">
            <a:avLst/>
          </a:prstGeom>
        </p:spPr>
        <p:txBody>
          <a:bodyPr vert="horz" lIns="0" tIns="0" rIns="0" bIns="0" rtlCol="0" anchor="ctr"/>
          <a:lstStyle>
            <a:lvl1pPr algn="l">
              <a:tabLst>
                <a:tab pos="571500" algn="l"/>
              </a:tabLst>
              <a:defRPr sz="1200">
                <a:solidFill>
                  <a:schemeClr val="tx1"/>
                </a:solidFill>
                <a:latin typeface="Karla" pitchFamily="2" charset="0"/>
                <a:ea typeface="Karla" pitchFamily="2" charset="0"/>
              </a:defRPr>
            </a:lvl1pPr>
          </a:lstStyle>
          <a:p>
            <a:fld id="{E042FF23-F0E3-41F4-BFAE-F9AF4C6BB6FC}" type="slidenum">
              <a:rPr lang="en-US" smtClean="0"/>
              <a:pPr/>
              <a:t>‹#›</a:t>
            </a:fld>
            <a:r>
              <a:rPr lang="en-US" dirty="0"/>
              <a:t>	smithgroup.com	</a:t>
            </a:r>
            <a:endParaRPr lang="en-US" b="1" dirty="0"/>
          </a:p>
        </p:txBody>
      </p:sp>
    </p:spTree>
    <p:extLst>
      <p:ext uri="{BB962C8B-B14F-4D97-AF65-F5344CB8AC3E}">
        <p14:creationId xmlns:p14="http://schemas.microsoft.com/office/powerpoint/2010/main" val="3437826004"/>
      </p:ext>
    </p:extLst>
  </p:cSld>
  <p:clrMap bg1="lt1" tx1="dk1" bg2="lt2" tx2="dk2" accent1="accent1" accent2="accent2" accent3="accent3" accent4="accent4" accent5="accent5" accent6="accent6" hlink="hlink" folHlink="folHlink"/>
  <p:sldLayoutIdLst>
    <p:sldLayoutId id="2147483663" r:id="rId1"/>
    <p:sldLayoutId id="2147483672" r:id="rId2"/>
    <p:sldLayoutId id="2147483668" r:id="rId3"/>
    <p:sldLayoutId id="2147483669" r:id="rId4"/>
    <p:sldLayoutId id="2147483671" r:id="rId5"/>
    <p:sldLayoutId id="2147483662" r:id="rId6"/>
    <p:sldLayoutId id="2147483664" r:id="rId7"/>
    <p:sldLayoutId id="2147483665" r:id="rId8"/>
    <p:sldLayoutId id="2147483667" r:id="rId9"/>
    <p:sldLayoutId id="2147483670" r:id="rId10"/>
  </p:sldLayoutIdLst>
  <p:hf hdr="0" dt="0"/>
  <p:txStyles>
    <p:titleStyle>
      <a:lvl1pPr algn="l" defTabSz="1097280" rtl="0" eaLnBrk="1" latinLnBrk="0" hangingPunct="1">
        <a:lnSpc>
          <a:spcPct val="90000"/>
        </a:lnSpc>
        <a:spcBef>
          <a:spcPct val="0"/>
        </a:spcBef>
        <a:buNone/>
        <a:defRPr sz="4000" kern="1200" spc="100" baseline="0">
          <a:solidFill>
            <a:srgbClr val="434142"/>
          </a:solidFill>
          <a:latin typeface="Kapra Neue SemiBold Expanded" panose="00000805000000000000" pitchFamily="50" charset="0"/>
          <a:ea typeface="+mj-ea"/>
          <a:cs typeface="+mj-cs"/>
        </a:defRPr>
      </a:lvl1pPr>
    </p:titleStyle>
    <p:bodyStyle>
      <a:lvl1pPr marL="342900" indent="-342900" algn="l" defTabSz="1097280" rtl="0" eaLnBrk="1" latinLnBrk="0" hangingPunct="1">
        <a:lnSpc>
          <a:spcPct val="90000"/>
        </a:lnSpc>
        <a:spcBef>
          <a:spcPts val="1200"/>
        </a:spcBef>
        <a:buFont typeface="Wingdings" panose="05000000000000000000" pitchFamily="2" charset="2"/>
        <a:buChar char="§"/>
        <a:defRPr sz="30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userDrawn="1">
          <p15:clr>
            <a:srgbClr val="F26B43"/>
          </p15:clr>
        </p15:guide>
        <p15:guide id="2" pos="9072" userDrawn="1">
          <p15:clr>
            <a:srgbClr val="F26B43"/>
          </p15:clr>
        </p15:guide>
        <p15:guide id="4" orient="horz" pos="1008" userDrawn="1">
          <p15:clr>
            <a:srgbClr val="F26B43"/>
          </p15:clr>
        </p15:guide>
        <p15:guide id="5" orient="horz" pos="5040" userDrawn="1">
          <p15:clr>
            <a:srgbClr val="F26B43"/>
          </p15:clr>
        </p15:guide>
        <p15:guide id="6" orient="horz" pos="4838" userDrawn="1">
          <p15:clr>
            <a:srgbClr val="F26B43"/>
          </p15:clr>
        </p15:guide>
        <p15:guide id="7" pos="1512" userDrawn="1">
          <p15:clr>
            <a:srgbClr val="F26B43"/>
          </p15:clr>
        </p15:guide>
        <p15:guide id="8" pos="1656" userDrawn="1">
          <p15:clr>
            <a:srgbClr val="F26B43"/>
          </p15:clr>
        </p15:guide>
        <p15:guide id="9" pos="3024" userDrawn="1">
          <p15:clr>
            <a:srgbClr val="F26B43"/>
          </p15:clr>
        </p15:guide>
        <p15:guide id="10" pos="3168" userDrawn="1">
          <p15:clr>
            <a:srgbClr val="F26B43"/>
          </p15:clr>
        </p15:guide>
        <p15:guide id="11" pos="4536" userDrawn="1">
          <p15:clr>
            <a:srgbClr val="F26B43"/>
          </p15:clr>
        </p15:guide>
        <p15:guide id="12" pos="4680" userDrawn="1">
          <p15:clr>
            <a:srgbClr val="F26B43"/>
          </p15:clr>
        </p15:guide>
        <p15:guide id="13" pos="6048" userDrawn="1">
          <p15:clr>
            <a:srgbClr val="F26B43"/>
          </p15:clr>
        </p15:guide>
        <p15:guide id="14" pos="6192" userDrawn="1">
          <p15:clr>
            <a:srgbClr val="F26B43"/>
          </p15:clr>
        </p15:guide>
        <p15:guide id="15" pos="7560" userDrawn="1">
          <p15:clr>
            <a:srgbClr val="F26B43"/>
          </p15:clr>
        </p15:guide>
        <p15:guide id="16" pos="7704" userDrawn="1">
          <p15:clr>
            <a:srgbClr val="F26B43"/>
          </p15:clr>
        </p15:guide>
        <p15:guide id="17" orient="horz" pos="144" userDrawn="1">
          <p15:clr>
            <a:srgbClr val="F26B43"/>
          </p15:clr>
        </p15:guide>
        <p15:guide id="18" orient="horz" pos="1296" userDrawn="1">
          <p15:clr>
            <a:srgbClr val="F26B43"/>
          </p15:clr>
        </p15:guide>
        <p15:guide id="19" orient="horz" pos="47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1.jp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3.pn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hyperlink" Target="https://bandboxballparks.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7.png"/><Relationship Id="rId12"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1.jpg"/><Relationship Id="rId11" Type="http://schemas.openxmlformats.org/officeDocument/2006/relationships/image" Target="../media/image105.png"/><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99.jpeg"/><Relationship Id="rId9"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hyperlink" Target="https://momento360.com/e/u/c25d98d10dc4483484c914af84f08841?utm_campaign=embed&amp;utm_source=other&amp;heading=83.62&amp;pitch=-2&amp;field-of-view=75&amp;size=medium" TargetMode="External"/><Relationship Id="rId4" Type="http://schemas.openxmlformats.org/officeDocument/2006/relationships/image" Target="../media/image101.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5.JP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43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4B4845-6671-941F-050E-D1CE256F11D9}"/>
              </a:ext>
            </a:extLst>
          </p:cNvPr>
          <p:cNvPicPr>
            <a:picLocks noChangeAspect="1"/>
          </p:cNvPicPr>
          <p:nvPr/>
        </p:nvPicPr>
        <p:blipFill>
          <a:blip r:embed="rId3">
            <a:alphaModFix amt="70000"/>
          </a:blip>
          <a:stretch>
            <a:fillRect/>
          </a:stretch>
        </p:blipFill>
        <p:spPr>
          <a:xfrm>
            <a:off x="20782" y="0"/>
            <a:ext cx="14588836" cy="8229600"/>
          </a:xfrm>
          <a:prstGeom prst="rect">
            <a:avLst/>
          </a:prstGeom>
        </p:spPr>
      </p:pic>
      <p:pic>
        <p:nvPicPr>
          <p:cNvPr id="4" name="Picture 3">
            <a:extLst>
              <a:ext uri="{FF2B5EF4-FFF2-40B4-BE49-F238E27FC236}">
                <a16:creationId xmlns:a16="http://schemas.microsoft.com/office/drawing/2014/main" id="{79FAF007-BC9A-3201-3FA9-EBF861583B1C}"/>
              </a:ext>
            </a:extLst>
          </p:cNvPr>
          <p:cNvPicPr>
            <a:picLocks noChangeAspect="1"/>
          </p:cNvPicPr>
          <p:nvPr/>
        </p:nvPicPr>
        <p:blipFill>
          <a:blip r:embed="rId4"/>
          <a:stretch>
            <a:fillRect/>
          </a:stretch>
        </p:blipFill>
        <p:spPr>
          <a:xfrm>
            <a:off x="12427831" y="6745971"/>
            <a:ext cx="2133600" cy="1483629"/>
          </a:xfrm>
          <a:prstGeom prst="rect">
            <a:avLst/>
          </a:prstGeom>
        </p:spPr>
      </p:pic>
      <p:sp>
        <p:nvSpPr>
          <p:cNvPr id="2" name="Title 1">
            <a:extLst>
              <a:ext uri="{FF2B5EF4-FFF2-40B4-BE49-F238E27FC236}">
                <a16:creationId xmlns:a16="http://schemas.microsoft.com/office/drawing/2014/main" id="{C72FA0D3-F0B9-4F88-8E30-81EBA69CAB25}"/>
              </a:ext>
            </a:extLst>
          </p:cNvPr>
          <p:cNvSpPr>
            <a:spLocks noGrp="1"/>
          </p:cNvSpPr>
          <p:nvPr>
            <p:ph type="title"/>
          </p:nvPr>
        </p:nvSpPr>
        <p:spPr>
          <a:xfrm>
            <a:off x="228600" y="88415"/>
            <a:ext cx="14173200" cy="3886200"/>
          </a:xfrm>
        </p:spPr>
        <p:txBody>
          <a:bodyPr>
            <a:normAutofit/>
          </a:bodyPr>
          <a:lstStyle/>
          <a:p>
            <a:r>
              <a:rPr lang="en-US" sz="4800" dirty="0">
                <a:solidFill>
                  <a:schemeClr val="tx1"/>
                </a:solidFill>
                <a:latin typeface="Playbill" panose="040506030A0602020202" pitchFamily="82" charset="0"/>
              </a:rPr>
              <a:t>harnessing the power of building information TECHNOLOGY TO PRESERVE CHICAGO’S </a:t>
            </a:r>
            <a:br>
              <a:rPr lang="en-US" sz="4800" dirty="0">
                <a:solidFill>
                  <a:schemeClr val="tx1"/>
                </a:solidFill>
                <a:latin typeface="Playbill" panose="040506030A0602020202" pitchFamily="82" charset="0"/>
              </a:rPr>
            </a:br>
            <a:r>
              <a:rPr lang="en-US" sz="4800" dirty="0">
                <a:solidFill>
                  <a:schemeClr val="tx1"/>
                </a:solidFill>
                <a:latin typeface="Playbill" panose="040506030A0602020202" pitchFamily="82" charset="0"/>
              </a:rPr>
              <a:t>“BASEBALL PALACE OF THE WORLD”</a:t>
            </a:r>
          </a:p>
        </p:txBody>
      </p:sp>
    </p:spTree>
    <p:extLst>
      <p:ext uri="{BB962C8B-B14F-4D97-AF65-F5344CB8AC3E}">
        <p14:creationId xmlns:p14="http://schemas.microsoft.com/office/powerpoint/2010/main" val="2611604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a:t>
            </a:r>
            <a:r>
              <a:rPr lang="en-US"/>
              <a:t> </a:t>
            </a:r>
            <a:r>
              <a:rPr lang="en-US" dirty="0"/>
              <a:t>assembling the information</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Creating the as-builts</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199"/>
            <a:ext cx="8277727" cy="2205907"/>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000" b="0" i="0" dirty="0">
                <a:effectLst/>
                <a:latin typeface="+mn-lt"/>
              </a:rPr>
              <a:t>Developed comprehensive as-built drawing set in CAD</a:t>
            </a:r>
          </a:p>
          <a:p>
            <a:pPr fontAlgn="ctr">
              <a:spcBef>
                <a:spcPts val="0"/>
              </a:spcBef>
            </a:pPr>
            <a:endParaRPr lang="en-US" sz="2000" b="0" i="0" dirty="0">
              <a:effectLst/>
              <a:latin typeface="+mn-lt"/>
            </a:endParaRPr>
          </a:p>
          <a:p>
            <a:pPr fontAlgn="ctr">
              <a:spcBef>
                <a:spcPts val="0"/>
              </a:spcBef>
            </a:pPr>
            <a:r>
              <a:rPr lang="en-US" sz="2000" b="0" i="0" dirty="0">
                <a:effectLst/>
                <a:latin typeface="+mn-lt"/>
              </a:rPr>
              <a:t>Met Historic American Building Survey (HABS) standards</a:t>
            </a:r>
          </a:p>
          <a:p>
            <a:pPr fontAlgn="ctr">
              <a:spcBef>
                <a:spcPts val="0"/>
              </a:spcBef>
            </a:pPr>
            <a:endParaRPr lang="en-US" sz="2000" b="0" i="0" dirty="0">
              <a:effectLst/>
              <a:latin typeface="+mn-lt"/>
            </a:endParaRPr>
          </a:p>
          <a:p>
            <a:pPr fontAlgn="ctr">
              <a:spcBef>
                <a:spcPts val="0"/>
              </a:spcBef>
            </a:pPr>
            <a:r>
              <a:rPr lang="en-US" sz="2000" b="0" i="0" dirty="0">
                <a:effectLst/>
                <a:latin typeface="+mn-lt"/>
              </a:rPr>
              <a:t>Intend to submit to Library of Congress</a:t>
            </a:r>
          </a:p>
          <a:p>
            <a:pPr fontAlgn="ctr">
              <a:spcBef>
                <a:spcPts val="0"/>
              </a:spcBef>
            </a:pPr>
            <a:endParaRPr lang="en-US" sz="2000" b="0" i="0" dirty="0">
              <a:effectLst/>
              <a:latin typeface="+mn-lt"/>
            </a:endParaRPr>
          </a:p>
          <a:p>
            <a:pPr fontAlgn="ctr">
              <a:spcBef>
                <a:spcPts val="0"/>
              </a:spcBef>
              <a:spcAft>
                <a:spcPts val="800"/>
              </a:spcAft>
            </a:pPr>
            <a:r>
              <a:rPr lang="en-US" sz="2000" b="0" i="0" dirty="0">
                <a:effectLst/>
                <a:latin typeface="+mn-lt"/>
              </a:rPr>
              <a:t>Challenged to advance use of immersive digital technology (AR, VR)</a:t>
            </a: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9" name="Picture 8">
            <a:extLst>
              <a:ext uri="{FF2B5EF4-FFF2-40B4-BE49-F238E27FC236}">
                <a16:creationId xmlns:a16="http://schemas.microsoft.com/office/drawing/2014/main" id="{B992F378-479D-4132-A8BD-78FD14CF99D7}"/>
              </a:ext>
            </a:extLst>
          </p:cNvPr>
          <p:cNvPicPr>
            <a:picLocks noChangeAspect="1"/>
          </p:cNvPicPr>
          <p:nvPr/>
        </p:nvPicPr>
        <p:blipFill>
          <a:blip r:embed="rId3"/>
          <a:stretch>
            <a:fillRect/>
          </a:stretch>
        </p:blipFill>
        <p:spPr>
          <a:xfrm>
            <a:off x="10217277" y="3904377"/>
            <a:ext cx="4041042" cy="3547372"/>
          </a:xfrm>
          <a:prstGeom prst="rect">
            <a:avLst/>
          </a:prstGeom>
        </p:spPr>
      </p:pic>
      <p:pic>
        <p:nvPicPr>
          <p:cNvPr id="13" name="Picture 12">
            <a:extLst>
              <a:ext uri="{FF2B5EF4-FFF2-40B4-BE49-F238E27FC236}">
                <a16:creationId xmlns:a16="http://schemas.microsoft.com/office/drawing/2014/main" id="{061EE723-9D0C-4532-92ED-C598E4DFC9D2}"/>
              </a:ext>
            </a:extLst>
          </p:cNvPr>
          <p:cNvPicPr>
            <a:picLocks noChangeAspect="1"/>
          </p:cNvPicPr>
          <p:nvPr/>
        </p:nvPicPr>
        <p:blipFill>
          <a:blip r:embed="rId4"/>
          <a:stretch>
            <a:fillRect/>
          </a:stretch>
        </p:blipFill>
        <p:spPr>
          <a:xfrm>
            <a:off x="3574277" y="3806107"/>
            <a:ext cx="6248253" cy="3531351"/>
          </a:xfrm>
          <a:prstGeom prst="rect">
            <a:avLst/>
          </a:prstGeom>
        </p:spPr>
      </p:pic>
      <p:pic>
        <p:nvPicPr>
          <p:cNvPr id="5" name="Picture 4">
            <a:extLst>
              <a:ext uri="{FF2B5EF4-FFF2-40B4-BE49-F238E27FC236}">
                <a16:creationId xmlns:a16="http://schemas.microsoft.com/office/drawing/2014/main" id="{7168CC17-66A7-496D-9F90-6CEA56727D18}"/>
              </a:ext>
            </a:extLst>
          </p:cNvPr>
          <p:cNvPicPr>
            <a:picLocks noChangeAspect="1"/>
          </p:cNvPicPr>
          <p:nvPr/>
        </p:nvPicPr>
        <p:blipFill>
          <a:blip r:embed="rId5"/>
          <a:stretch>
            <a:fillRect/>
          </a:stretch>
        </p:blipFill>
        <p:spPr>
          <a:xfrm>
            <a:off x="248690" y="4238405"/>
            <a:ext cx="3128214" cy="2879315"/>
          </a:xfrm>
          <a:prstGeom prst="rect">
            <a:avLst/>
          </a:prstGeom>
        </p:spPr>
      </p:pic>
      <p:sp>
        <p:nvSpPr>
          <p:cNvPr id="3" name="Slide Number Placeholder 1">
            <a:extLst>
              <a:ext uri="{FF2B5EF4-FFF2-40B4-BE49-F238E27FC236}">
                <a16:creationId xmlns:a16="http://schemas.microsoft.com/office/drawing/2014/main" id="{AD4A64DB-7478-9923-F8AD-B1D3AEDB245B}"/>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28ADB6DF-EBDF-969F-B959-CF4244E4C6FB}"/>
              </a:ext>
            </a:extLst>
          </p:cNvPr>
          <p:cNvPicPr>
            <a:picLocks noChangeAspect="1"/>
          </p:cNvPicPr>
          <p:nvPr/>
        </p:nvPicPr>
        <p:blipFill>
          <a:blip r:embed="rId6"/>
          <a:stretch>
            <a:fillRect/>
          </a:stretch>
        </p:blipFill>
        <p:spPr>
          <a:xfrm>
            <a:off x="12427831" y="6745971"/>
            <a:ext cx="2133600" cy="1483629"/>
          </a:xfrm>
          <a:prstGeom prst="rect">
            <a:avLst/>
          </a:prstGeom>
        </p:spPr>
      </p:pic>
      <p:pic>
        <p:nvPicPr>
          <p:cNvPr id="8" name="Picture 7">
            <a:extLst>
              <a:ext uri="{FF2B5EF4-FFF2-40B4-BE49-F238E27FC236}">
                <a16:creationId xmlns:a16="http://schemas.microsoft.com/office/drawing/2014/main" id="{0BE13797-52A1-76BA-0E3F-3763660D4AAB}"/>
              </a:ext>
            </a:extLst>
          </p:cNvPr>
          <p:cNvPicPr>
            <a:picLocks noChangeAspect="1"/>
          </p:cNvPicPr>
          <p:nvPr/>
        </p:nvPicPr>
        <p:blipFill>
          <a:blip r:embed="rId7"/>
          <a:stretch>
            <a:fillRect/>
          </a:stretch>
        </p:blipFill>
        <p:spPr>
          <a:xfrm>
            <a:off x="10633596" y="942885"/>
            <a:ext cx="3208403" cy="2696586"/>
          </a:xfrm>
          <a:prstGeom prst="rect">
            <a:avLst/>
          </a:prstGeom>
        </p:spPr>
      </p:pic>
    </p:spTree>
    <p:extLst>
      <p:ext uri="{BB962C8B-B14F-4D97-AF65-F5344CB8AC3E}">
        <p14:creationId xmlns:p14="http://schemas.microsoft.com/office/powerpoint/2010/main" val="3451401781"/>
      </p:ext>
    </p:extLst>
  </p:cSld>
  <p:clrMapOvr>
    <a:masterClrMapping/>
  </p:clrMapOvr>
  <mc:AlternateContent xmlns:mc="http://schemas.openxmlformats.org/markup-compatibility/2006" xmlns:p14="http://schemas.microsoft.com/office/powerpoint/2010/main">
    <mc:Choice Requires="p14">
      <p:transition spd="slow" p14:dur="2000" advTm="85250"/>
    </mc:Choice>
    <mc:Fallback xmlns="">
      <p:transition spd="slow" advTm="8525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9D9496-BA84-5FB6-9188-E3F372D11FB0}"/>
              </a:ext>
            </a:extLst>
          </p:cNvPr>
          <p:cNvPicPr>
            <a:picLocks noChangeAspect="1"/>
          </p:cNvPicPr>
          <p:nvPr/>
        </p:nvPicPr>
        <p:blipFill>
          <a:blip r:embed="rId3"/>
          <a:stretch>
            <a:fillRect/>
          </a:stretch>
        </p:blipFill>
        <p:spPr>
          <a:xfrm>
            <a:off x="6551112" y="4345098"/>
            <a:ext cx="6763076" cy="3238959"/>
          </a:xfrm>
          <a:prstGeom prst="rect">
            <a:avLst/>
          </a:prstGeom>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Building information modeling (</a:t>
            </a:r>
            <a:r>
              <a:rPr lang="en-US" dirty="0" err="1"/>
              <a:t>bim</a:t>
            </a:r>
            <a:r>
              <a:rPr lang="en-US" dirty="0"/>
              <a:t>)</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Definition	</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599" y="1523171"/>
            <a:ext cx="13975915" cy="223463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dirty="0">
                <a:effectLst/>
                <a:latin typeface="+mn-lt"/>
              </a:rPr>
              <a:t>Emerging tech in AE industry for 15-20 years</a:t>
            </a:r>
          </a:p>
          <a:p>
            <a:pPr marL="0" indent="0" fontAlgn="ctr">
              <a:spcBef>
                <a:spcPts val="0"/>
              </a:spcBef>
              <a:buNone/>
            </a:pPr>
            <a:endParaRPr lang="en-US" sz="2400" dirty="0">
              <a:latin typeface="+mn-lt"/>
            </a:endParaRPr>
          </a:p>
          <a:p>
            <a:pPr fontAlgn="ctr">
              <a:spcBef>
                <a:spcPts val="0"/>
              </a:spcBef>
            </a:pPr>
            <a:r>
              <a:rPr lang="en-US" sz="2400" b="0" i="0" dirty="0">
                <a:effectLst/>
                <a:latin typeface="+mn-lt"/>
              </a:rPr>
              <a:t>Definition:</a:t>
            </a:r>
          </a:p>
          <a:p>
            <a:pPr marL="685800" marR="0">
              <a:spcBef>
                <a:spcPts val="0"/>
              </a:spcBef>
              <a:spcAft>
                <a:spcPts val="0"/>
              </a:spcAft>
            </a:pPr>
            <a:r>
              <a:rPr lang="en-US" sz="2400" i="1" dirty="0">
                <a:effectLst/>
                <a:latin typeface="+mn-lt"/>
              </a:rPr>
              <a:t>Building Information Modeling (BIM) is the holistic process of creating and managing information for a built asset. Based on an intelligent model and enabled by a cloud platform, BIM integrates structured, multi-disciplinary data to produce a digital representation of an asset across its lifecycle, from planning and design to construction and operations. -Autodesk</a:t>
            </a:r>
            <a:endParaRPr lang="en-US" sz="2400" dirty="0">
              <a:effectLst/>
              <a:latin typeface="+mn-lt"/>
            </a:endParaRPr>
          </a:p>
          <a:p>
            <a:pPr marL="0" indent="0" fontAlgn="ctr">
              <a:spcBef>
                <a:spcPts val="0"/>
              </a:spcBef>
              <a:buNone/>
            </a:pP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1C16255B-C89E-0F1A-B8DA-0C50D34CC225}"/>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AAEE400D-4816-CF3C-8F9C-21F465897A0B}"/>
              </a:ext>
            </a:extLst>
          </p:cNvPr>
          <p:cNvPicPr>
            <a:picLocks noChangeAspect="1"/>
          </p:cNvPicPr>
          <p:nvPr/>
        </p:nvPicPr>
        <p:blipFill>
          <a:blip r:embed="rId4"/>
          <a:stretch>
            <a:fillRect/>
          </a:stretch>
        </p:blipFill>
        <p:spPr>
          <a:xfrm>
            <a:off x="12427831" y="6745971"/>
            <a:ext cx="2133600" cy="1483629"/>
          </a:xfrm>
          <a:prstGeom prst="rect">
            <a:avLst/>
          </a:prstGeom>
        </p:spPr>
      </p:pic>
      <p:pic>
        <p:nvPicPr>
          <p:cNvPr id="2" name="Picture 1">
            <a:extLst>
              <a:ext uri="{FF2B5EF4-FFF2-40B4-BE49-F238E27FC236}">
                <a16:creationId xmlns:a16="http://schemas.microsoft.com/office/drawing/2014/main" id="{251F0FAF-C81F-8C0E-A123-01330288D34C}"/>
              </a:ext>
            </a:extLst>
          </p:cNvPr>
          <p:cNvPicPr>
            <a:picLocks noChangeAspect="1"/>
          </p:cNvPicPr>
          <p:nvPr/>
        </p:nvPicPr>
        <p:blipFill>
          <a:blip r:embed="rId5"/>
          <a:stretch>
            <a:fillRect/>
          </a:stretch>
        </p:blipFill>
        <p:spPr>
          <a:xfrm>
            <a:off x="581261" y="4159555"/>
            <a:ext cx="5727542" cy="3328230"/>
          </a:xfrm>
          <a:prstGeom prst="rect">
            <a:avLst/>
          </a:prstGeom>
        </p:spPr>
      </p:pic>
    </p:spTree>
    <p:extLst>
      <p:ext uri="{BB962C8B-B14F-4D97-AF65-F5344CB8AC3E}">
        <p14:creationId xmlns:p14="http://schemas.microsoft.com/office/powerpoint/2010/main" val="14447932"/>
      </p:ext>
    </p:extLst>
  </p:cSld>
  <p:clrMapOvr>
    <a:masterClrMapping/>
  </p:clrMapOvr>
  <mc:AlternateContent xmlns:mc="http://schemas.openxmlformats.org/markup-compatibility/2006" xmlns:p14="http://schemas.microsoft.com/office/powerpoint/2010/main">
    <mc:Choice Requires="p14">
      <p:transition spd="slow" p14:dur="2000" advTm="71968"/>
    </mc:Choice>
    <mc:Fallback xmlns="">
      <p:transition spd="slow" advTm="7196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3D cad and </a:t>
            </a:r>
            <a:r>
              <a:rPr lang="en-US" dirty="0" err="1"/>
              <a:t>bim</a:t>
            </a:r>
            <a:endParaRPr lang="en-US" dirty="0"/>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66477" y="772637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Digital evolution and Differences	</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523171"/>
            <a:ext cx="8326677" cy="2197060"/>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000" b="0" i="0" dirty="0">
                <a:effectLst/>
                <a:latin typeface="+mn-lt"/>
              </a:rPr>
              <a:t>Both provide geometric expressions of buildings and architecture</a:t>
            </a:r>
          </a:p>
          <a:p>
            <a:pPr marL="0" indent="0" fontAlgn="ctr">
              <a:spcBef>
                <a:spcPts val="0"/>
              </a:spcBef>
              <a:buNone/>
            </a:pPr>
            <a:endParaRPr lang="en-US" sz="2000" b="0" i="0" dirty="0">
              <a:effectLst/>
              <a:latin typeface="+mn-lt"/>
            </a:endParaRPr>
          </a:p>
          <a:p>
            <a:pPr fontAlgn="ctr">
              <a:spcBef>
                <a:spcPts val="0"/>
              </a:spcBef>
            </a:pPr>
            <a:r>
              <a:rPr lang="en-US" sz="2000" b="0" i="0" dirty="0">
                <a:effectLst/>
                <a:latin typeface="+mn-lt"/>
              </a:rPr>
              <a:t>BIM goes beyond to capture relationships, metadata and behaviors essential to real world components</a:t>
            </a:r>
          </a:p>
          <a:p>
            <a:pPr marL="0" indent="0" fontAlgn="ctr">
              <a:spcBef>
                <a:spcPts val="0"/>
              </a:spcBef>
              <a:buNone/>
            </a:pPr>
            <a:endParaRPr lang="en-US" sz="2000" b="0" i="0" dirty="0">
              <a:effectLst/>
              <a:latin typeface="+mn-lt"/>
            </a:endParaRPr>
          </a:p>
          <a:p>
            <a:pPr fontAlgn="ctr">
              <a:spcBef>
                <a:spcPts val="0"/>
              </a:spcBef>
            </a:pPr>
            <a:r>
              <a:rPr lang="en-US" sz="2000" b="0" i="0" dirty="0">
                <a:effectLst/>
                <a:latin typeface="+mn-lt"/>
              </a:rPr>
              <a:t>Data drives project outcomes in a way 3D modeling cannot.</a:t>
            </a:r>
          </a:p>
          <a:p>
            <a:pPr marL="0" indent="0" fontAlgn="ctr">
              <a:spcBef>
                <a:spcPts val="0"/>
              </a:spcBef>
              <a:buNone/>
            </a:pP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1C16255B-C89E-0F1A-B8DA-0C50D34CC225}"/>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AAEE400D-4816-CF3C-8F9C-21F465897A0B}"/>
              </a:ext>
            </a:extLst>
          </p:cNvPr>
          <p:cNvPicPr>
            <a:picLocks noChangeAspect="1"/>
          </p:cNvPicPr>
          <p:nvPr/>
        </p:nvPicPr>
        <p:blipFill>
          <a:blip r:embed="rId3"/>
          <a:stretch>
            <a:fillRect/>
          </a:stretch>
        </p:blipFill>
        <p:spPr>
          <a:xfrm>
            <a:off x="12427831" y="6745971"/>
            <a:ext cx="2133600" cy="1483629"/>
          </a:xfrm>
          <a:prstGeom prst="rect">
            <a:avLst/>
          </a:prstGeom>
        </p:spPr>
      </p:pic>
      <p:pic>
        <p:nvPicPr>
          <p:cNvPr id="9" name="Picture 8">
            <a:extLst>
              <a:ext uri="{FF2B5EF4-FFF2-40B4-BE49-F238E27FC236}">
                <a16:creationId xmlns:a16="http://schemas.microsoft.com/office/drawing/2014/main" id="{6214DAF7-A59F-19E3-915A-09A34F61D807}"/>
              </a:ext>
            </a:extLst>
          </p:cNvPr>
          <p:cNvPicPr>
            <a:picLocks noChangeAspect="1"/>
          </p:cNvPicPr>
          <p:nvPr/>
        </p:nvPicPr>
        <p:blipFill>
          <a:blip r:embed="rId4"/>
          <a:stretch>
            <a:fillRect/>
          </a:stretch>
        </p:blipFill>
        <p:spPr>
          <a:xfrm>
            <a:off x="329021" y="3557392"/>
            <a:ext cx="3191254" cy="3493929"/>
          </a:xfrm>
          <a:prstGeom prst="rect">
            <a:avLst/>
          </a:prstGeom>
        </p:spPr>
      </p:pic>
      <p:pic>
        <p:nvPicPr>
          <p:cNvPr id="12" name="Picture 11">
            <a:extLst>
              <a:ext uri="{FF2B5EF4-FFF2-40B4-BE49-F238E27FC236}">
                <a16:creationId xmlns:a16="http://schemas.microsoft.com/office/drawing/2014/main" id="{15A3B173-DE26-DEF4-FEBD-1F1BA784A23A}"/>
              </a:ext>
            </a:extLst>
          </p:cNvPr>
          <p:cNvPicPr>
            <a:picLocks noChangeAspect="1"/>
          </p:cNvPicPr>
          <p:nvPr/>
        </p:nvPicPr>
        <p:blipFill>
          <a:blip r:embed="rId5"/>
          <a:stretch>
            <a:fillRect/>
          </a:stretch>
        </p:blipFill>
        <p:spPr>
          <a:xfrm>
            <a:off x="9266912" y="394409"/>
            <a:ext cx="4658571" cy="3493929"/>
          </a:xfrm>
          <a:prstGeom prst="rect">
            <a:avLst/>
          </a:prstGeom>
        </p:spPr>
      </p:pic>
      <p:pic>
        <p:nvPicPr>
          <p:cNvPr id="15" name="Picture 14">
            <a:extLst>
              <a:ext uri="{FF2B5EF4-FFF2-40B4-BE49-F238E27FC236}">
                <a16:creationId xmlns:a16="http://schemas.microsoft.com/office/drawing/2014/main" id="{EBBCD8D1-DF8C-3833-72D1-9CF030A92EFF}"/>
              </a:ext>
            </a:extLst>
          </p:cNvPr>
          <p:cNvPicPr>
            <a:picLocks noChangeAspect="1"/>
          </p:cNvPicPr>
          <p:nvPr/>
        </p:nvPicPr>
        <p:blipFill>
          <a:blip r:embed="rId6"/>
          <a:stretch>
            <a:fillRect/>
          </a:stretch>
        </p:blipFill>
        <p:spPr>
          <a:xfrm>
            <a:off x="9358050" y="4114800"/>
            <a:ext cx="4567433" cy="2444404"/>
          </a:xfrm>
          <a:prstGeom prst="rect">
            <a:avLst/>
          </a:prstGeom>
        </p:spPr>
      </p:pic>
      <p:pic>
        <p:nvPicPr>
          <p:cNvPr id="17" name="Picture 16">
            <a:extLst>
              <a:ext uri="{FF2B5EF4-FFF2-40B4-BE49-F238E27FC236}">
                <a16:creationId xmlns:a16="http://schemas.microsoft.com/office/drawing/2014/main" id="{5DB1E382-B9B6-5F66-79E1-54AE8B1DF038}"/>
              </a:ext>
            </a:extLst>
          </p:cNvPr>
          <p:cNvPicPr>
            <a:picLocks noChangeAspect="1"/>
          </p:cNvPicPr>
          <p:nvPr/>
        </p:nvPicPr>
        <p:blipFill>
          <a:blip r:embed="rId7"/>
          <a:stretch>
            <a:fillRect/>
          </a:stretch>
        </p:blipFill>
        <p:spPr>
          <a:xfrm>
            <a:off x="3248603" y="3557391"/>
            <a:ext cx="5453328" cy="3493929"/>
          </a:xfrm>
          <a:prstGeom prst="rect">
            <a:avLst/>
          </a:prstGeom>
        </p:spPr>
      </p:pic>
      <p:sp>
        <p:nvSpPr>
          <p:cNvPr id="18" name="Content Placeholder 7">
            <a:extLst>
              <a:ext uri="{FF2B5EF4-FFF2-40B4-BE49-F238E27FC236}">
                <a16:creationId xmlns:a16="http://schemas.microsoft.com/office/drawing/2014/main" id="{3B87559F-2C45-4F68-4432-D733F480B797}"/>
              </a:ext>
            </a:extLst>
          </p:cNvPr>
          <p:cNvSpPr txBox="1">
            <a:spLocks/>
          </p:cNvSpPr>
          <p:nvPr/>
        </p:nvSpPr>
        <p:spPr>
          <a:xfrm>
            <a:off x="4844229" y="7051320"/>
            <a:ext cx="1754427" cy="363984"/>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ctr">
              <a:spcBef>
                <a:spcPts val="0"/>
              </a:spcBef>
              <a:buNone/>
            </a:pP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20" name="TextBox 19">
            <a:extLst>
              <a:ext uri="{FF2B5EF4-FFF2-40B4-BE49-F238E27FC236}">
                <a16:creationId xmlns:a16="http://schemas.microsoft.com/office/drawing/2014/main" id="{E1E5B393-FD16-41FC-0356-A90C74B34404}"/>
              </a:ext>
            </a:extLst>
          </p:cNvPr>
          <p:cNvSpPr txBox="1"/>
          <p:nvPr/>
        </p:nvSpPr>
        <p:spPr>
          <a:xfrm>
            <a:off x="4211877" y="7177719"/>
            <a:ext cx="3103323" cy="369333"/>
          </a:xfrm>
          <a:prstGeom prst="rect">
            <a:avLst/>
          </a:prstGeom>
          <a:noFill/>
        </p:spPr>
        <p:txBody>
          <a:bodyPr wrap="square">
            <a:spAutoFit/>
          </a:bodyPr>
          <a:lstStyle/>
          <a:p>
            <a:pPr marL="0" indent="0" fontAlgn="ctr">
              <a:spcBef>
                <a:spcPts val="0"/>
              </a:spcBef>
              <a:buNone/>
            </a:pPr>
            <a:r>
              <a:rPr lang="en-US" sz="1800" b="1" i="0" dirty="0">
                <a:effectLst/>
                <a:latin typeface="+mn-lt"/>
              </a:rPr>
              <a:t>CAD (Mass Modeling)</a:t>
            </a:r>
          </a:p>
        </p:txBody>
      </p:sp>
      <p:sp>
        <p:nvSpPr>
          <p:cNvPr id="21" name="TextBox 20">
            <a:extLst>
              <a:ext uri="{FF2B5EF4-FFF2-40B4-BE49-F238E27FC236}">
                <a16:creationId xmlns:a16="http://schemas.microsoft.com/office/drawing/2014/main" id="{3885CBE6-6350-AD45-072B-525792371CE4}"/>
              </a:ext>
            </a:extLst>
          </p:cNvPr>
          <p:cNvSpPr txBox="1"/>
          <p:nvPr/>
        </p:nvSpPr>
        <p:spPr>
          <a:xfrm>
            <a:off x="726723" y="7180242"/>
            <a:ext cx="2379732" cy="369332"/>
          </a:xfrm>
          <a:prstGeom prst="rect">
            <a:avLst/>
          </a:prstGeom>
          <a:noFill/>
        </p:spPr>
        <p:txBody>
          <a:bodyPr wrap="square">
            <a:spAutoFit/>
          </a:bodyPr>
          <a:lstStyle/>
          <a:p>
            <a:pPr marL="0" indent="0" fontAlgn="ctr">
              <a:spcBef>
                <a:spcPts val="0"/>
              </a:spcBef>
              <a:buNone/>
            </a:pPr>
            <a:r>
              <a:rPr lang="en-US" sz="1800" b="1" i="0" dirty="0">
                <a:effectLst/>
                <a:latin typeface="+mn-lt"/>
              </a:rPr>
              <a:t>CAD (2-D vector)</a:t>
            </a:r>
          </a:p>
        </p:txBody>
      </p:sp>
      <p:sp>
        <p:nvSpPr>
          <p:cNvPr id="22" name="TextBox 21">
            <a:extLst>
              <a:ext uri="{FF2B5EF4-FFF2-40B4-BE49-F238E27FC236}">
                <a16:creationId xmlns:a16="http://schemas.microsoft.com/office/drawing/2014/main" id="{ABF034D5-7113-07B7-0A59-06E039E99A38}"/>
              </a:ext>
            </a:extLst>
          </p:cNvPr>
          <p:cNvSpPr txBox="1"/>
          <p:nvPr/>
        </p:nvSpPr>
        <p:spPr>
          <a:xfrm>
            <a:off x="9447342" y="7033994"/>
            <a:ext cx="1754427" cy="646331"/>
          </a:xfrm>
          <a:prstGeom prst="rect">
            <a:avLst/>
          </a:prstGeom>
          <a:noFill/>
        </p:spPr>
        <p:txBody>
          <a:bodyPr wrap="square">
            <a:spAutoFit/>
          </a:bodyPr>
          <a:lstStyle/>
          <a:p>
            <a:pPr marL="0" indent="0" fontAlgn="ctr">
              <a:spcBef>
                <a:spcPts val="0"/>
              </a:spcBef>
              <a:buNone/>
            </a:pPr>
            <a:r>
              <a:rPr lang="en-US" sz="1800" b="1" i="0" dirty="0">
                <a:effectLst/>
                <a:latin typeface="+mn-lt"/>
              </a:rPr>
              <a:t>Informational </a:t>
            </a:r>
            <a:r>
              <a:rPr lang="en-US" b="1" dirty="0"/>
              <a:t>Modeling</a:t>
            </a:r>
            <a:endParaRPr lang="en-US" sz="1800" b="1" i="0" dirty="0">
              <a:effectLst/>
              <a:latin typeface="+mn-lt"/>
            </a:endParaRPr>
          </a:p>
        </p:txBody>
      </p:sp>
    </p:spTree>
    <p:extLst>
      <p:ext uri="{BB962C8B-B14F-4D97-AF65-F5344CB8AC3E}">
        <p14:creationId xmlns:p14="http://schemas.microsoft.com/office/powerpoint/2010/main" val="2493420319"/>
      </p:ext>
    </p:extLst>
  </p:cSld>
  <p:clrMapOvr>
    <a:masterClrMapping/>
  </p:clrMapOvr>
  <mc:AlternateContent xmlns:mc="http://schemas.openxmlformats.org/markup-compatibility/2006" xmlns:p14="http://schemas.microsoft.com/office/powerpoint/2010/main">
    <mc:Choice Requires="p14">
      <p:transition spd="slow" p14:dur="2000" advTm="71968"/>
    </mc:Choice>
    <mc:Fallback xmlns="">
      <p:transition spd="slow" advTm="7196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Bim applications to architectural research</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ballparks</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1"/>
            <a:ext cx="3873843"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b="0" i="0" dirty="0">
                <a:effectLst/>
                <a:latin typeface="+mn-lt"/>
              </a:rPr>
              <a:t>Drawing and Preservation (HABS)</a:t>
            </a:r>
          </a:p>
          <a:p>
            <a:pPr marL="0" indent="0" fontAlgn="ctr">
              <a:spcBef>
                <a:spcPts val="0"/>
              </a:spcBef>
              <a:buNone/>
            </a:pPr>
            <a:r>
              <a:rPr lang="en-US" sz="2400" b="0" i="0" dirty="0">
                <a:effectLst/>
                <a:latin typeface="+mn-lt"/>
              </a:rPr>
              <a:t> </a:t>
            </a:r>
          </a:p>
          <a:p>
            <a:pPr fontAlgn="ctr">
              <a:spcBef>
                <a:spcPts val="0"/>
              </a:spcBef>
            </a:pPr>
            <a:r>
              <a:rPr lang="en-US" sz="2400" b="0" i="0" dirty="0">
                <a:effectLst/>
                <a:latin typeface="+mn-lt"/>
              </a:rPr>
              <a:t>Augmented and Virtual Reality</a:t>
            </a:r>
          </a:p>
          <a:p>
            <a:pPr marL="0" indent="0" fontAlgn="ctr">
              <a:spcBef>
                <a:spcPts val="0"/>
              </a:spcBef>
              <a:buNone/>
            </a:pPr>
            <a:endParaRPr lang="en-US" sz="2400" b="0" i="0" dirty="0">
              <a:effectLst/>
              <a:latin typeface="+mn-lt"/>
            </a:endParaRPr>
          </a:p>
          <a:p>
            <a:pPr fontAlgn="ctr">
              <a:spcBef>
                <a:spcPts val="0"/>
              </a:spcBef>
            </a:pPr>
            <a:r>
              <a:rPr lang="en-US" sz="2400" dirty="0">
                <a:latin typeface="+mn-lt"/>
              </a:rPr>
              <a:t>Database Cataloguing</a:t>
            </a:r>
          </a:p>
          <a:p>
            <a:pPr fontAlgn="ctr">
              <a:spcBef>
                <a:spcPts val="0"/>
              </a:spcBef>
            </a:pPr>
            <a:endParaRPr lang="en-US" sz="2400" b="0" i="0" dirty="0">
              <a:effectLst/>
              <a:latin typeface="+mn-lt"/>
            </a:endParaRPr>
          </a:p>
          <a:p>
            <a:pPr fontAlgn="ctr">
              <a:spcBef>
                <a:spcPts val="0"/>
              </a:spcBef>
            </a:pPr>
            <a:r>
              <a:rPr lang="en-US" sz="2400" b="0" i="0" dirty="0">
                <a:effectLst/>
                <a:latin typeface="+mn-lt"/>
              </a:rPr>
              <a:t>Simulations</a:t>
            </a:r>
          </a:p>
          <a:p>
            <a:pPr marL="0" indent="0" fontAlgn="ctr">
              <a:spcBef>
                <a:spcPts val="0"/>
              </a:spcBef>
              <a:buNone/>
            </a:pPr>
            <a:endParaRPr lang="en-US" sz="2400" b="0" i="0" dirty="0">
              <a:effectLst/>
              <a:latin typeface="+mn-lt"/>
            </a:endParaRPr>
          </a:p>
          <a:p>
            <a:pPr fontAlgn="ctr">
              <a:spcBef>
                <a:spcPts val="0"/>
              </a:spcBef>
            </a:pPr>
            <a:r>
              <a:rPr lang="en-US" sz="2400" b="0" i="0" dirty="0">
                <a:effectLst/>
                <a:latin typeface="+mn-lt"/>
              </a:rPr>
              <a:t>Education, Story Telling, Museum Immersion </a:t>
            </a:r>
          </a:p>
          <a:p>
            <a:pPr marL="0" indent="0" fontAlgn="ctr">
              <a:spcBef>
                <a:spcPts val="0"/>
              </a:spcBef>
              <a:buNone/>
            </a:pPr>
            <a:endParaRPr lang="en-US" sz="2400" b="0" i="0" dirty="0">
              <a:effectLst/>
              <a:latin typeface="+mn-lt"/>
            </a:endParaRPr>
          </a:p>
          <a:p>
            <a:pPr fontAlgn="ctr">
              <a:spcBef>
                <a:spcPts val="0"/>
              </a:spcBef>
            </a:pPr>
            <a:r>
              <a:rPr lang="en-US" sz="2400" b="0" i="0" dirty="0">
                <a:effectLst/>
                <a:latin typeface="+mn-lt"/>
              </a:rPr>
              <a:t>Gaming</a:t>
            </a:r>
          </a:p>
          <a:p>
            <a:pPr marL="0" indent="0" fontAlgn="ctr">
              <a:spcBef>
                <a:spcPts val="0"/>
              </a:spcBef>
              <a:buNone/>
            </a:pPr>
            <a:r>
              <a:rPr lang="en-US" sz="2400" b="0" i="0" dirty="0">
                <a:effectLst/>
                <a:latin typeface="+mn-lt"/>
              </a:rPr>
              <a:t> </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8" name="Picture 7" descr="A picture containing text, indoor&#10;&#10;Description automatically generated">
            <a:extLst>
              <a:ext uri="{FF2B5EF4-FFF2-40B4-BE49-F238E27FC236}">
                <a16:creationId xmlns:a16="http://schemas.microsoft.com/office/drawing/2014/main" id="{5C5E6FA4-DDB9-4EB9-9BF9-E7720E14F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443" y="4032233"/>
            <a:ext cx="2523825" cy="3365100"/>
          </a:xfrm>
          <a:prstGeom prst="rect">
            <a:avLst/>
          </a:prstGeom>
        </p:spPr>
      </p:pic>
      <p:pic>
        <p:nvPicPr>
          <p:cNvPr id="11" name="Picture 10">
            <a:extLst>
              <a:ext uri="{FF2B5EF4-FFF2-40B4-BE49-F238E27FC236}">
                <a16:creationId xmlns:a16="http://schemas.microsoft.com/office/drawing/2014/main" id="{AF9F91AB-5759-4C2F-92B1-9DA878F32529}"/>
              </a:ext>
            </a:extLst>
          </p:cNvPr>
          <p:cNvPicPr>
            <a:picLocks noChangeAspect="1"/>
          </p:cNvPicPr>
          <p:nvPr/>
        </p:nvPicPr>
        <p:blipFill>
          <a:blip r:embed="rId4"/>
          <a:stretch>
            <a:fillRect/>
          </a:stretch>
        </p:blipFill>
        <p:spPr>
          <a:xfrm>
            <a:off x="5154798" y="1200538"/>
            <a:ext cx="3873842" cy="2194116"/>
          </a:xfrm>
          <a:prstGeom prst="rect">
            <a:avLst/>
          </a:prstGeom>
        </p:spPr>
      </p:pic>
      <p:pic>
        <p:nvPicPr>
          <p:cNvPr id="5" name="Picture 4" descr="A screenshot of a baseball game&#10;&#10;Description automatically generated with medium confidence">
            <a:extLst>
              <a:ext uri="{FF2B5EF4-FFF2-40B4-BE49-F238E27FC236}">
                <a16:creationId xmlns:a16="http://schemas.microsoft.com/office/drawing/2014/main" id="{0A14101B-9DF4-4D2A-9DC4-58CD87F57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4251" y="4035871"/>
            <a:ext cx="5522610" cy="3417510"/>
          </a:xfrm>
          <a:prstGeom prst="rect">
            <a:avLst/>
          </a:prstGeom>
        </p:spPr>
      </p:pic>
      <p:sp>
        <p:nvSpPr>
          <p:cNvPr id="3" name="Slide Number Placeholder 1">
            <a:extLst>
              <a:ext uri="{FF2B5EF4-FFF2-40B4-BE49-F238E27FC236}">
                <a16:creationId xmlns:a16="http://schemas.microsoft.com/office/drawing/2014/main" id="{0D0CF22B-46E5-82FA-A868-610CCB6D757F}"/>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137D885C-2873-364F-44B8-9BCBD41F0F5E}"/>
              </a:ext>
            </a:extLst>
          </p:cNvPr>
          <p:cNvPicPr>
            <a:picLocks noChangeAspect="1"/>
          </p:cNvPicPr>
          <p:nvPr/>
        </p:nvPicPr>
        <p:blipFill>
          <a:blip r:embed="rId6"/>
          <a:stretch>
            <a:fillRect/>
          </a:stretch>
        </p:blipFill>
        <p:spPr>
          <a:xfrm>
            <a:off x="12427831" y="6745971"/>
            <a:ext cx="2133600" cy="1483629"/>
          </a:xfrm>
          <a:prstGeom prst="rect">
            <a:avLst/>
          </a:prstGeom>
        </p:spPr>
      </p:pic>
      <p:pic>
        <p:nvPicPr>
          <p:cNvPr id="2" name="Picture 1">
            <a:extLst>
              <a:ext uri="{FF2B5EF4-FFF2-40B4-BE49-F238E27FC236}">
                <a16:creationId xmlns:a16="http://schemas.microsoft.com/office/drawing/2014/main" id="{E8564B69-A2BC-A3DC-8CD4-B929C3E03B86}"/>
              </a:ext>
            </a:extLst>
          </p:cNvPr>
          <p:cNvPicPr>
            <a:picLocks noChangeAspect="1"/>
          </p:cNvPicPr>
          <p:nvPr/>
        </p:nvPicPr>
        <p:blipFill>
          <a:blip r:embed="rId7"/>
          <a:stretch>
            <a:fillRect/>
          </a:stretch>
        </p:blipFill>
        <p:spPr>
          <a:xfrm>
            <a:off x="9763599" y="883425"/>
            <a:ext cx="4080043" cy="2828343"/>
          </a:xfrm>
          <a:prstGeom prst="rect">
            <a:avLst/>
          </a:prstGeom>
        </p:spPr>
      </p:pic>
    </p:spTree>
    <p:extLst>
      <p:ext uri="{BB962C8B-B14F-4D97-AF65-F5344CB8AC3E}">
        <p14:creationId xmlns:p14="http://schemas.microsoft.com/office/powerpoint/2010/main" val="698214772"/>
      </p:ext>
    </p:extLst>
  </p:cSld>
  <p:clrMapOvr>
    <a:masterClrMapping/>
  </p:clrMapOvr>
  <mc:AlternateContent xmlns:mc="http://schemas.openxmlformats.org/markup-compatibility/2006" xmlns:p14="http://schemas.microsoft.com/office/powerpoint/2010/main">
    <mc:Choice Requires="p14">
      <p:transition spd="slow" p14:dur="2000" advTm="118641"/>
    </mc:Choice>
    <mc:Fallback xmlns="">
      <p:transition spd="slow" advTm="11864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997FA4-218E-C271-D5F0-C220770A24F7}"/>
              </a:ext>
            </a:extLst>
          </p:cNvPr>
          <p:cNvPicPr>
            <a:picLocks noChangeAspect="1"/>
          </p:cNvPicPr>
          <p:nvPr/>
        </p:nvPicPr>
        <p:blipFill>
          <a:blip r:embed="rId3"/>
          <a:stretch>
            <a:fillRect/>
          </a:stretch>
        </p:blipFill>
        <p:spPr>
          <a:xfrm>
            <a:off x="4949345" y="1698449"/>
            <a:ext cx="9310272" cy="4949273"/>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Identifying </a:t>
            </a:r>
            <a:r>
              <a:rPr lang="en-US" dirty="0" err="1"/>
              <a:t>bim</a:t>
            </a:r>
            <a:r>
              <a:rPr lang="en-US" dirty="0"/>
              <a:t> software</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Revit 2020	</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1" y="1698449"/>
            <a:ext cx="4556342" cy="5653092"/>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000" b="0" i="0" dirty="0">
                <a:effectLst/>
                <a:latin typeface="+mn-lt"/>
              </a:rPr>
              <a:t>Data hosting and extraction ability</a:t>
            </a:r>
          </a:p>
          <a:p>
            <a:pPr fontAlgn="ctr">
              <a:spcBef>
                <a:spcPts val="0"/>
              </a:spcBef>
            </a:pPr>
            <a:endParaRPr lang="en-US" sz="2000" b="0" i="0" dirty="0">
              <a:effectLst/>
              <a:latin typeface="+mn-lt"/>
            </a:endParaRPr>
          </a:p>
          <a:p>
            <a:pPr fontAlgn="ctr">
              <a:spcBef>
                <a:spcPts val="0"/>
              </a:spcBef>
            </a:pPr>
            <a:r>
              <a:rPr lang="en-US" sz="2000" b="0" i="0" dirty="0">
                <a:effectLst/>
                <a:latin typeface="+mn-lt"/>
              </a:rPr>
              <a:t>Parametric (adaptable)</a:t>
            </a:r>
          </a:p>
          <a:p>
            <a:pPr fontAlgn="ctr">
              <a:spcBef>
                <a:spcPts val="0"/>
              </a:spcBef>
            </a:pPr>
            <a:endParaRPr lang="en-US" sz="2000" b="0" i="0" dirty="0">
              <a:effectLst/>
              <a:latin typeface="+mn-lt"/>
            </a:endParaRPr>
          </a:p>
          <a:p>
            <a:pPr fontAlgn="ctr">
              <a:spcBef>
                <a:spcPts val="0"/>
              </a:spcBef>
            </a:pPr>
            <a:r>
              <a:rPr lang="en-US" sz="2000" b="0" i="0" dirty="0">
                <a:effectLst/>
                <a:latin typeface="+mn-lt"/>
              </a:rPr>
              <a:t>Accommodation of supplemental software platforms (</a:t>
            </a:r>
            <a:r>
              <a:rPr lang="en-US" sz="2000" b="0" i="0" dirty="0" err="1">
                <a:effectLst/>
                <a:latin typeface="+mn-lt"/>
              </a:rPr>
              <a:t>Enscape</a:t>
            </a:r>
            <a:r>
              <a:rPr lang="en-US" sz="2000" b="0" i="0" dirty="0">
                <a:effectLst/>
                <a:latin typeface="+mn-lt"/>
              </a:rPr>
              <a:t>, </a:t>
            </a:r>
            <a:r>
              <a:rPr lang="en-US" sz="2000" b="0" i="0" dirty="0" err="1">
                <a:effectLst/>
                <a:latin typeface="+mn-lt"/>
              </a:rPr>
              <a:t>etc</a:t>
            </a:r>
            <a:r>
              <a:rPr lang="en-US" sz="2000" b="0" i="0" dirty="0">
                <a:effectLst/>
                <a:latin typeface="+mn-lt"/>
              </a:rPr>
              <a:t>)</a:t>
            </a:r>
          </a:p>
          <a:p>
            <a:pPr fontAlgn="ctr">
              <a:spcBef>
                <a:spcPts val="0"/>
              </a:spcBef>
            </a:pPr>
            <a:endParaRPr lang="en-US" sz="2000" b="0" i="0" dirty="0">
              <a:effectLst/>
              <a:latin typeface="+mn-lt"/>
            </a:endParaRPr>
          </a:p>
          <a:p>
            <a:pPr fontAlgn="ctr">
              <a:spcBef>
                <a:spcPts val="0"/>
              </a:spcBef>
            </a:pPr>
            <a:r>
              <a:rPr lang="en-US" sz="2000" b="0" i="0" dirty="0">
                <a:effectLst/>
                <a:latin typeface="+mn-lt"/>
              </a:rPr>
              <a:t>Ability to continually add information and data (short and long term)</a:t>
            </a:r>
          </a:p>
          <a:p>
            <a:pPr fontAlgn="ctr">
              <a:spcBef>
                <a:spcPts val="0"/>
              </a:spcBef>
            </a:pPr>
            <a:endParaRPr lang="en-US" sz="2000" b="0" i="0" dirty="0">
              <a:effectLst/>
              <a:latin typeface="+mn-lt"/>
            </a:endParaRPr>
          </a:p>
          <a:p>
            <a:pPr fontAlgn="ctr">
              <a:spcBef>
                <a:spcPts val="0"/>
              </a:spcBef>
            </a:pPr>
            <a:r>
              <a:rPr lang="en-US" sz="2000" b="0" i="0" dirty="0">
                <a:effectLst/>
                <a:latin typeface="+mn-lt"/>
              </a:rPr>
              <a:t>Incorporation into VR/AR platforms. </a:t>
            </a:r>
          </a:p>
          <a:p>
            <a:pPr fontAlgn="ctr">
              <a:spcBef>
                <a:spcPts val="0"/>
              </a:spcBef>
            </a:pPr>
            <a:endParaRPr lang="en-US" sz="2000" b="0" i="0" dirty="0">
              <a:effectLst/>
              <a:latin typeface="+mn-lt"/>
            </a:endParaRPr>
          </a:p>
          <a:p>
            <a:pPr fontAlgn="ctr">
              <a:spcBef>
                <a:spcPts val="0"/>
              </a:spcBef>
            </a:pPr>
            <a:r>
              <a:rPr lang="en-US" sz="2000" b="0" i="0" dirty="0">
                <a:effectLst/>
                <a:latin typeface="+mn-lt"/>
              </a:rPr>
              <a:t>Ability to catalogue building elements</a:t>
            </a:r>
          </a:p>
          <a:p>
            <a:pPr marL="0" indent="0" fontAlgn="ctr">
              <a:spcBef>
                <a:spcPts val="0"/>
              </a:spcBef>
              <a:buNone/>
            </a:pPr>
            <a:endParaRPr lang="en-US" sz="2000" b="0" i="0" dirty="0">
              <a:effectLst/>
              <a:latin typeface="+mn-lt"/>
            </a:endParaRPr>
          </a:p>
          <a:p>
            <a:pPr marL="457200" lvl="1" indent="0" fontAlgn="ctr">
              <a:spcBef>
                <a:spcPts val="0"/>
              </a:spcBef>
              <a:buNone/>
            </a:pPr>
            <a:endParaRPr lang="en-US" sz="2000" b="0" i="0" dirty="0">
              <a:effectLst/>
              <a:latin typeface="+mn-lt"/>
            </a:endParaRPr>
          </a:p>
          <a:p>
            <a:pPr marL="0" indent="0" rtl="0" fontAlgn="ctr">
              <a:spcBef>
                <a:spcPts val="0"/>
              </a:spcBef>
              <a:spcAft>
                <a:spcPts val="0"/>
              </a:spcAft>
              <a:buNone/>
            </a:pPr>
            <a:endParaRPr lang="en-US" sz="2000" dirty="0">
              <a:latin typeface="+mn-lt"/>
            </a:endParaRPr>
          </a:p>
          <a:p>
            <a:pPr rtl="0" fontAlgn="ctr">
              <a:spcBef>
                <a:spcPts val="0"/>
              </a:spcBef>
              <a:spcAft>
                <a:spcPts val="0"/>
              </a:spcAft>
            </a:pPr>
            <a:endParaRPr lang="en-US" sz="2000" dirty="0">
              <a:latin typeface="+mn-lt"/>
            </a:endParaRPr>
          </a:p>
          <a:p>
            <a:pPr rtl="0" fontAlgn="ctr">
              <a:spcBef>
                <a:spcPts val="0"/>
              </a:spcBef>
              <a:spcAft>
                <a:spcPts val="0"/>
              </a:spcAft>
            </a:pPr>
            <a:endParaRPr lang="en-US" sz="20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1C16255B-C89E-0F1A-B8DA-0C50D34CC225}"/>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AAEE400D-4816-CF3C-8F9C-21F465897A0B}"/>
              </a:ext>
            </a:extLst>
          </p:cNvPr>
          <p:cNvPicPr>
            <a:picLocks noChangeAspect="1"/>
          </p:cNvPicPr>
          <p:nvPr/>
        </p:nvPicPr>
        <p:blipFill>
          <a:blip r:embed="rId4"/>
          <a:stretch>
            <a:fillRect/>
          </a:stretch>
        </p:blipFill>
        <p:spPr>
          <a:xfrm>
            <a:off x="12427831" y="6745971"/>
            <a:ext cx="2133600" cy="1483629"/>
          </a:xfrm>
          <a:prstGeom prst="rect">
            <a:avLst/>
          </a:prstGeom>
        </p:spPr>
      </p:pic>
      <p:pic>
        <p:nvPicPr>
          <p:cNvPr id="12" name="Picture 11">
            <a:extLst>
              <a:ext uri="{FF2B5EF4-FFF2-40B4-BE49-F238E27FC236}">
                <a16:creationId xmlns:a16="http://schemas.microsoft.com/office/drawing/2014/main" id="{417BE544-FE3C-9616-9D9F-6D2ABF9EFC56}"/>
              </a:ext>
            </a:extLst>
          </p:cNvPr>
          <p:cNvPicPr>
            <a:picLocks noChangeAspect="1"/>
          </p:cNvPicPr>
          <p:nvPr/>
        </p:nvPicPr>
        <p:blipFill>
          <a:blip r:embed="rId5"/>
          <a:stretch>
            <a:fillRect/>
          </a:stretch>
        </p:blipFill>
        <p:spPr>
          <a:xfrm>
            <a:off x="12952739" y="255865"/>
            <a:ext cx="1072519" cy="1142221"/>
          </a:xfrm>
          <a:prstGeom prst="rect">
            <a:avLst/>
          </a:prstGeom>
        </p:spPr>
      </p:pic>
    </p:spTree>
    <p:extLst>
      <p:ext uri="{BB962C8B-B14F-4D97-AF65-F5344CB8AC3E}">
        <p14:creationId xmlns:p14="http://schemas.microsoft.com/office/powerpoint/2010/main" val="905961007"/>
      </p:ext>
    </p:extLst>
  </p:cSld>
  <p:clrMapOvr>
    <a:masterClrMapping/>
  </p:clrMapOvr>
  <mc:AlternateContent xmlns:mc="http://schemas.openxmlformats.org/markup-compatibility/2006" xmlns:p14="http://schemas.microsoft.com/office/powerpoint/2010/main">
    <mc:Choice Requires="p14">
      <p:transition spd="slow" p14:dur="2000" advTm="71968"/>
    </mc:Choice>
    <mc:Fallback xmlns="">
      <p:transition spd="slow" advTm="7196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Data input in model</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Community of families</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171449" y="1587500"/>
            <a:ext cx="4914900" cy="3607629"/>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800" b="0" i="0" dirty="0">
                <a:solidFill>
                  <a:srgbClr val="202124"/>
                </a:solidFill>
                <a:effectLst/>
                <a:latin typeface="+mn-lt"/>
              </a:rPr>
              <a:t>Building “Information”</a:t>
            </a:r>
          </a:p>
          <a:p>
            <a:pPr marL="0" indent="0" fontAlgn="ctr">
              <a:spcBef>
                <a:spcPts val="0"/>
              </a:spcBef>
              <a:buNone/>
            </a:pPr>
            <a:endParaRPr lang="en-US" sz="2800" b="0" i="0" dirty="0">
              <a:solidFill>
                <a:srgbClr val="202124"/>
              </a:solidFill>
              <a:effectLst/>
              <a:latin typeface="+mn-lt"/>
            </a:endParaRPr>
          </a:p>
          <a:p>
            <a:pPr fontAlgn="ctr">
              <a:spcBef>
                <a:spcPts val="0"/>
              </a:spcBef>
            </a:pPr>
            <a:r>
              <a:rPr lang="en-US" sz="2800" dirty="0">
                <a:solidFill>
                  <a:srgbClr val="202124"/>
                </a:solidFill>
                <a:latin typeface="+mn-lt"/>
              </a:rPr>
              <a:t>Quality In/Quality Out</a:t>
            </a:r>
          </a:p>
          <a:p>
            <a:pPr fontAlgn="ctr">
              <a:spcBef>
                <a:spcPts val="0"/>
              </a:spcBef>
            </a:pPr>
            <a:endParaRPr lang="en-US" sz="2800" b="0" i="0" dirty="0">
              <a:solidFill>
                <a:srgbClr val="202124"/>
              </a:solidFill>
              <a:effectLst/>
              <a:latin typeface="+mn-lt"/>
            </a:endParaRPr>
          </a:p>
          <a:p>
            <a:pPr fontAlgn="ctr">
              <a:spcBef>
                <a:spcPts val="0"/>
              </a:spcBef>
            </a:pPr>
            <a:r>
              <a:rPr lang="en-US" sz="2800" b="0" i="0" dirty="0">
                <a:solidFill>
                  <a:srgbClr val="202124"/>
                </a:solidFill>
                <a:effectLst/>
                <a:latin typeface="+mn-lt"/>
              </a:rPr>
              <a:t>Information housed  in BIM “Families”</a:t>
            </a:r>
          </a:p>
          <a:p>
            <a:pPr marL="0" indent="0" fontAlgn="ctr">
              <a:spcBef>
                <a:spcPts val="0"/>
              </a:spcBef>
              <a:buNone/>
            </a:pPr>
            <a:endParaRPr lang="en-US" sz="2800" b="0" i="0" dirty="0">
              <a:solidFill>
                <a:srgbClr val="202124"/>
              </a:solidFill>
              <a:effectLst/>
              <a:latin typeface="+mn-lt"/>
            </a:endParaRPr>
          </a:p>
          <a:p>
            <a:pPr fontAlgn="ctr">
              <a:spcBef>
                <a:spcPts val="0"/>
              </a:spcBef>
            </a:pPr>
            <a:r>
              <a:rPr lang="en-US" sz="2800" b="0" i="0" dirty="0">
                <a:solidFill>
                  <a:srgbClr val="202124"/>
                </a:solidFill>
                <a:effectLst/>
                <a:latin typeface="+mn-lt"/>
              </a:rPr>
              <a:t>Kit of Parts</a:t>
            </a:r>
          </a:p>
          <a:p>
            <a:pPr marL="0" indent="0" fontAlgn="ctr">
              <a:spcBef>
                <a:spcPts val="0"/>
              </a:spcBef>
              <a:buNone/>
            </a:pP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1C16255B-C89E-0F1A-B8DA-0C50D34CC225}"/>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AAEE400D-4816-CF3C-8F9C-21F465897A0B}"/>
              </a:ext>
            </a:extLst>
          </p:cNvPr>
          <p:cNvPicPr>
            <a:picLocks noChangeAspect="1"/>
          </p:cNvPicPr>
          <p:nvPr/>
        </p:nvPicPr>
        <p:blipFill>
          <a:blip r:embed="rId3"/>
          <a:stretch>
            <a:fillRect/>
          </a:stretch>
        </p:blipFill>
        <p:spPr>
          <a:xfrm>
            <a:off x="12427831" y="6745971"/>
            <a:ext cx="2133600" cy="1483629"/>
          </a:xfrm>
          <a:prstGeom prst="rect">
            <a:avLst/>
          </a:prstGeom>
        </p:spPr>
      </p:pic>
      <p:pic>
        <p:nvPicPr>
          <p:cNvPr id="15" name="Picture 14">
            <a:extLst>
              <a:ext uri="{FF2B5EF4-FFF2-40B4-BE49-F238E27FC236}">
                <a16:creationId xmlns:a16="http://schemas.microsoft.com/office/drawing/2014/main" id="{76A0EB82-1110-19B2-A72D-32AA90F886AA}"/>
              </a:ext>
            </a:extLst>
          </p:cNvPr>
          <p:cNvPicPr>
            <a:picLocks noChangeAspect="1"/>
          </p:cNvPicPr>
          <p:nvPr/>
        </p:nvPicPr>
        <p:blipFill>
          <a:blip r:embed="rId4"/>
          <a:stretch>
            <a:fillRect/>
          </a:stretch>
        </p:blipFill>
        <p:spPr>
          <a:xfrm>
            <a:off x="6536428" y="266989"/>
            <a:ext cx="7670561" cy="5031992"/>
          </a:xfrm>
          <a:prstGeom prst="rect">
            <a:avLst/>
          </a:prstGeom>
        </p:spPr>
      </p:pic>
      <p:pic>
        <p:nvPicPr>
          <p:cNvPr id="6" name="Picture 5">
            <a:extLst>
              <a:ext uri="{FF2B5EF4-FFF2-40B4-BE49-F238E27FC236}">
                <a16:creationId xmlns:a16="http://schemas.microsoft.com/office/drawing/2014/main" id="{8C74C18D-7F47-0044-4696-FEA097109970}"/>
              </a:ext>
            </a:extLst>
          </p:cNvPr>
          <p:cNvPicPr>
            <a:picLocks noChangeAspect="1"/>
          </p:cNvPicPr>
          <p:nvPr/>
        </p:nvPicPr>
        <p:blipFill>
          <a:blip r:embed="rId5"/>
          <a:stretch>
            <a:fillRect/>
          </a:stretch>
        </p:blipFill>
        <p:spPr>
          <a:xfrm>
            <a:off x="2751499" y="3965770"/>
            <a:ext cx="5040160" cy="3485979"/>
          </a:xfrm>
          <a:prstGeom prst="rect">
            <a:avLst/>
          </a:prstGeom>
          <a:scene3d>
            <a:camera prst="orthographicFront"/>
            <a:lightRig rig="threePt" dir="t"/>
          </a:scene3d>
          <a:sp3d>
            <a:bevelT/>
          </a:sp3d>
        </p:spPr>
      </p:pic>
      <p:sp>
        <p:nvSpPr>
          <p:cNvPr id="16" name="Arrow: Right 15">
            <a:extLst>
              <a:ext uri="{FF2B5EF4-FFF2-40B4-BE49-F238E27FC236}">
                <a16:creationId xmlns:a16="http://schemas.microsoft.com/office/drawing/2014/main" id="{E1F27679-4AF8-A5FB-ED50-2F11665F5350}"/>
              </a:ext>
            </a:extLst>
          </p:cNvPr>
          <p:cNvSpPr/>
          <p:nvPr/>
        </p:nvSpPr>
        <p:spPr>
          <a:xfrm>
            <a:off x="7791658" y="4677065"/>
            <a:ext cx="2166533" cy="62191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100" dirty="0">
              <a:solidFill>
                <a:srgbClr val="C00000"/>
              </a:solidFill>
            </a:endParaRPr>
          </a:p>
        </p:txBody>
      </p:sp>
    </p:spTree>
    <p:extLst>
      <p:ext uri="{BB962C8B-B14F-4D97-AF65-F5344CB8AC3E}">
        <p14:creationId xmlns:p14="http://schemas.microsoft.com/office/powerpoint/2010/main" val="347420116"/>
      </p:ext>
    </p:extLst>
  </p:cSld>
  <p:clrMapOvr>
    <a:masterClrMapping/>
  </p:clrMapOvr>
  <mc:AlternateContent xmlns:mc="http://schemas.openxmlformats.org/markup-compatibility/2006" xmlns:p14="http://schemas.microsoft.com/office/powerpoint/2010/main">
    <mc:Choice Requires="p14">
      <p:transition spd="slow" p14:dur="2000" advTm="71968"/>
    </mc:Choice>
    <mc:Fallback xmlns="">
      <p:transition spd="slow" advTm="7196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adium, building, soccer, arena&#10;&#10;Description automatically generated">
            <a:extLst>
              <a:ext uri="{FF2B5EF4-FFF2-40B4-BE49-F238E27FC236}">
                <a16:creationId xmlns:a16="http://schemas.microsoft.com/office/drawing/2014/main" id="{16B57166-86A3-8B10-04E4-A78E3B4C97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07796" y="1327102"/>
            <a:ext cx="10941409" cy="6037198"/>
          </a:xfrm>
          <a:prstGeom prst="rect">
            <a:avLst/>
          </a:prstGeom>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Brining the model to life</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The fun begins</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171449" y="1587500"/>
            <a:ext cx="4914900" cy="3607629"/>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800" dirty="0">
                <a:solidFill>
                  <a:srgbClr val="202124"/>
                </a:solidFill>
                <a:latin typeface="+mn-lt"/>
              </a:rPr>
              <a:t>Ground up construction</a:t>
            </a:r>
            <a:endParaRPr lang="en-US" sz="2800" b="0" i="0" dirty="0">
              <a:solidFill>
                <a:srgbClr val="202124"/>
              </a:solidFill>
              <a:effectLst/>
              <a:latin typeface="+mn-lt"/>
            </a:endParaRPr>
          </a:p>
          <a:p>
            <a:pPr marL="0" indent="0" fontAlgn="ctr">
              <a:spcBef>
                <a:spcPts val="0"/>
              </a:spcBef>
              <a:buNone/>
            </a:pP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1C16255B-C89E-0F1A-B8DA-0C50D34CC225}"/>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AAEE400D-4816-CF3C-8F9C-21F465897A0B}"/>
              </a:ext>
            </a:extLst>
          </p:cNvPr>
          <p:cNvPicPr>
            <a:picLocks noChangeAspect="1"/>
          </p:cNvPicPr>
          <p:nvPr/>
        </p:nvPicPr>
        <p:blipFill>
          <a:blip r:embed="rId4"/>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2745171384"/>
      </p:ext>
    </p:extLst>
  </p:cSld>
  <p:clrMapOvr>
    <a:masterClrMapping/>
  </p:clrMapOvr>
  <mc:AlternateContent xmlns:mc="http://schemas.openxmlformats.org/markup-compatibility/2006" xmlns:p14="http://schemas.microsoft.com/office/powerpoint/2010/main">
    <mc:Choice Requires="p14">
      <p:transition spd="slow" p14:dur="2000" advTm="71968"/>
    </mc:Choice>
    <mc:Fallback xmlns="">
      <p:transition spd="slow" advTm="7196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508C92-B2FA-070B-0342-91ED26BAE667}"/>
              </a:ext>
            </a:extLst>
          </p:cNvPr>
          <p:cNvPicPr>
            <a:picLocks noChangeAspect="1"/>
          </p:cNvPicPr>
          <p:nvPr/>
        </p:nvPicPr>
        <p:blipFill>
          <a:blip r:embed="rId3"/>
          <a:stretch>
            <a:fillRect/>
          </a:stretch>
        </p:blipFill>
        <p:spPr>
          <a:xfrm>
            <a:off x="1827288" y="1324098"/>
            <a:ext cx="10571967" cy="6127651"/>
          </a:xfrm>
          <a:prstGeom prst="rect">
            <a:avLst/>
          </a:prstGeom>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Brining the model to life</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The fun begins</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171449" y="1587500"/>
            <a:ext cx="4914900" cy="3607629"/>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800" dirty="0">
                <a:solidFill>
                  <a:srgbClr val="202124"/>
                </a:solidFill>
                <a:latin typeface="+mn-lt"/>
              </a:rPr>
              <a:t>Ground up construction</a:t>
            </a:r>
            <a:endParaRPr lang="en-US" sz="2800" b="0" i="0" dirty="0">
              <a:solidFill>
                <a:srgbClr val="202124"/>
              </a:solidFill>
              <a:effectLst/>
              <a:latin typeface="+mn-lt"/>
            </a:endParaRPr>
          </a:p>
          <a:p>
            <a:pPr marL="0" indent="0" fontAlgn="ctr">
              <a:spcBef>
                <a:spcPts val="0"/>
              </a:spcBef>
              <a:buNone/>
            </a:pP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1C16255B-C89E-0F1A-B8DA-0C50D34CC225}"/>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AAEE400D-4816-CF3C-8F9C-21F465897A0B}"/>
              </a:ext>
            </a:extLst>
          </p:cNvPr>
          <p:cNvPicPr>
            <a:picLocks noChangeAspect="1"/>
          </p:cNvPicPr>
          <p:nvPr/>
        </p:nvPicPr>
        <p:blipFill>
          <a:blip r:embed="rId4"/>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4237273186"/>
      </p:ext>
    </p:extLst>
  </p:cSld>
  <p:clrMapOvr>
    <a:masterClrMapping/>
  </p:clrMapOvr>
  <mc:AlternateContent xmlns:mc="http://schemas.openxmlformats.org/markup-compatibility/2006" xmlns:p14="http://schemas.microsoft.com/office/powerpoint/2010/main">
    <mc:Choice Requires="p14">
      <p:transition spd="slow" p14:dur="2000" advTm="71968"/>
    </mc:Choice>
    <mc:Fallback xmlns="">
      <p:transition spd="slow" advTm="7196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Brining the model to life</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The fun begins</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171449" y="1587500"/>
            <a:ext cx="4914900" cy="3607629"/>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800" dirty="0">
                <a:solidFill>
                  <a:srgbClr val="202124"/>
                </a:solidFill>
                <a:latin typeface="+mn-lt"/>
              </a:rPr>
              <a:t>Ground up construction</a:t>
            </a:r>
            <a:endParaRPr lang="en-US" sz="2800" b="0" i="0" dirty="0">
              <a:solidFill>
                <a:srgbClr val="202124"/>
              </a:solidFill>
              <a:effectLst/>
              <a:latin typeface="+mn-lt"/>
            </a:endParaRPr>
          </a:p>
          <a:p>
            <a:pPr marL="0" indent="0" fontAlgn="ctr">
              <a:spcBef>
                <a:spcPts val="0"/>
              </a:spcBef>
              <a:buNone/>
            </a:pP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1C16255B-C89E-0F1A-B8DA-0C50D34CC225}"/>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AAEE400D-4816-CF3C-8F9C-21F465897A0B}"/>
              </a:ext>
            </a:extLst>
          </p:cNvPr>
          <p:cNvPicPr>
            <a:picLocks noChangeAspect="1"/>
          </p:cNvPicPr>
          <p:nvPr/>
        </p:nvPicPr>
        <p:blipFill>
          <a:blip r:embed="rId3"/>
          <a:stretch>
            <a:fillRect/>
          </a:stretch>
        </p:blipFill>
        <p:spPr>
          <a:xfrm>
            <a:off x="12427831" y="6745971"/>
            <a:ext cx="2133600" cy="1483629"/>
          </a:xfrm>
          <a:prstGeom prst="rect">
            <a:avLst/>
          </a:prstGeom>
        </p:spPr>
      </p:pic>
      <p:pic>
        <p:nvPicPr>
          <p:cNvPr id="11" name="Picture 10">
            <a:extLst>
              <a:ext uri="{FF2B5EF4-FFF2-40B4-BE49-F238E27FC236}">
                <a16:creationId xmlns:a16="http://schemas.microsoft.com/office/drawing/2014/main" id="{6F576CBE-3B47-E16B-6165-2AC7F6CA13AF}"/>
              </a:ext>
            </a:extLst>
          </p:cNvPr>
          <p:cNvPicPr>
            <a:picLocks noChangeAspect="1"/>
          </p:cNvPicPr>
          <p:nvPr/>
        </p:nvPicPr>
        <p:blipFill>
          <a:blip r:embed="rId4"/>
          <a:stretch>
            <a:fillRect/>
          </a:stretch>
        </p:blipFill>
        <p:spPr>
          <a:xfrm>
            <a:off x="228600" y="2864790"/>
            <a:ext cx="8376139" cy="4266351"/>
          </a:xfrm>
          <a:prstGeom prst="rect">
            <a:avLst/>
          </a:prstGeom>
        </p:spPr>
      </p:pic>
      <p:pic>
        <p:nvPicPr>
          <p:cNvPr id="8" name="Picture 7">
            <a:extLst>
              <a:ext uri="{FF2B5EF4-FFF2-40B4-BE49-F238E27FC236}">
                <a16:creationId xmlns:a16="http://schemas.microsoft.com/office/drawing/2014/main" id="{76E0EF11-A71E-AB19-2393-6E6FC1D62002}"/>
              </a:ext>
            </a:extLst>
          </p:cNvPr>
          <p:cNvPicPr>
            <a:picLocks noChangeAspect="1"/>
          </p:cNvPicPr>
          <p:nvPr/>
        </p:nvPicPr>
        <p:blipFill>
          <a:blip r:embed="rId5"/>
          <a:stretch>
            <a:fillRect/>
          </a:stretch>
        </p:blipFill>
        <p:spPr>
          <a:xfrm>
            <a:off x="7068061" y="337137"/>
            <a:ext cx="7493370" cy="5055305"/>
          </a:xfrm>
          <a:prstGeom prst="rect">
            <a:avLst/>
          </a:prstGeom>
        </p:spPr>
      </p:pic>
    </p:spTree>
    <p:extLst>
      <p:ext uri="{BB962C8B-B14F-4D97-AF65-F5344CB8AC3E}">
        <p14:creationId xmlns:p14="http://schemas.microsoft.com/office/powerpoint/2010/main" val="3918376088"/>
      </p:ext>
    </p:extLst>
  </p:cSld>
  <p:clrMapOvr>
    <a:masterClrMapping/>
  </p:clrMapOvr>
  <mc:AlternateContent xmlns:mc="http://schemas.openxmlformats.org/markup-compatibility/2006" xmlns:p14="http://schemas.microsoft.com/office/powerpoint/2010/main">
    <mc:Choice Requires="p14">
      <p:transition spd="slow" p14:dur="2000" advTm="71968"/>
    </mc:Choice>
    <mc:Fallback xmlns="">
      <p:transition spd="slow" advTm="7196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definition: identifying and incorporating data within the model to trace locations &amp; identify properties </a:t>
            </a:r>
          </a:p>
          <a:p>
            <a:r>
              <a:rPr lang="en-US" dirty="0"/>
              <a:t>Of Architectural elements</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599" y="1600201"/>
            <a:ext cx="7887083"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000" b="0" i="0" dirty="0">
                <a:effectLst/>
                <a:latin typeface="+mn-lt"/>
              </a:rPr>
              <a:t>Identify objects within buildings (such as catalogued seat types)</a:t>
            </a:r>
          </a:p>
          <a:p>
            <a:pPr marL="0" indent="0" fontAlgn="ctr">
              <a:spcBef>
                <a:spcPts val="0"/>
              </a:spcBef>
              <a:buNone/>
            </a:pPr>
            <a:endParaRPr lang="en-US" sz="2000" b="0" i="0" dirty="0">
              <a:effectLst/>
              <a:latin typeface="+mn-lt"/>
            </a:endParaRPr>
          </a:p>
          <a:p>
            <a:pPr fontAlgn="ctr">
              <a:spcBef>
                <a:spcPts val="0"/>
              </a:spcBef>
            </a:pPr>
            <a:r>
              <a:rPr lang="en-US" sz="2000" b="0" i="0" dirty="0">
                <a:effectLst/>
                <a:latin typeface="+mn-lt"/>
              </a:rPr>
              <a:t>Understand history and specifications of individual building elements</a:t>
            </a:r>
          </a:p>
          <a:p>
            <a:pPr fontAlgn="ctr">
              <a:spcBef>
                <a:spcPts val="0"/>
              </a:spcBef>
            </a:pPr>
            <a:endParaRPr lang="en-US" sz="2000" b="0" i="0" dirty="0">
              <a:effectLst/>
              <a:latin typeface="+mn-lt"/>
            </a:endParaRPr>
          </a:p>
          <a:p>
            <a:pPr fontAlgn="ctr">
              <a:spcBef>
                <a:spcPts val="0"/>
              </a:spcBef>
            </a:pPr>
            <a:r>
              <a:rPr lang="en-US" sz="2000" b="0" i="0" dirty="0">
                <a:effectLst/>
                <a:latin typeface="+mn-lt"/>
              </a:rPr>
              <a:t>Assists in the assessment and valuation of objects  </a:t>
            </a:r>
          </a:p>
          <a:p>
            <a:pPr marL="0" indent="0" fontAlgn="ctr">
              <a:spcBef>
                <a:spcPts val="0"/>
              </a:spcBef>
              <a:buNone/>
            </a:pPr>
            <a:endParaRPr lang="en-US" sz="2000" b="0" i="0" dirty="0">
              <a:effectLst/>
              <a:latin typeface="+mn-lt"/>
            </a:endParaRPr>
          </a:p>
          <a:p>
            <a:pPr marL="0" indent="0" fontAlgn="ctr">
              <a:spcBef>
                <a:spcPts val="0"/>
              </a:spcBef>
              <a:buNone/>
            </a:pP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15" name="Picture 14" descr="Diagram&#10;&#10;Description automatically generated">
            <a:extLst>
              <a:ext uri="{FF2B5EF4-FFF2-40B4-BE49-F238E27FC236}">
                <a16:creationId xmlns:a16="http://schemas.microsoft.com/office/drawing/2014/main" id="{95F2F0D7-7019-4DFE-822B-C9BDFAB2D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7313" y="1826344"/>
            <a:ext cx="5944487" cy="5663921"/>
          </a:xfrm>
          <a:prstGeom prst="rect">
            <a:avLst/>
          </a:prstGeom>
        </p:spPr>
      </p:pic>
      <p:pic>
        <p:nvPicPr>
          <p:cNvPr id="17" name="Picture 16" descr="A picture containing text, old, vintage&#10;&#10;Description automatically generated">
            <a:extLst>
              <a:ext uri="{FF2B5EF4-FFF2-40B4-BE49-F238E27FC236}">
                <a16:creationId xmlns:a16="http://schemas.microsoft.com/office/drawing/2014/main" id="{659E71D0-205C-4AB9-A494-B36E9BE702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989" y="3655173"/>
            <a:ext cx="2986262" cy="3608948"/>
          </a:xfrm>
          <a:prstGeom prst="rect">
            <a:avLst/>
          </a:prstGeom>
        </p:spPr>
      </p:pic>
      <p:pic>
        <p:nvPicPr>
          <p:cNvPr id="19" name="Picture 18">
            <a:extLst>
              <a:ext uri="{FF2B5EF4-FFF2-40B4-BE49-F238E27FC236}">
                <a16:creationId xmlns:a16="http://schemas.microsoft.com/office/drawing/2014/main" id="{DC3CF044-F2C4-44F5-B8D0-F3841B235D87}"/>
              </a:ext>
            </a:extLst>
          </p:cNvPr>
          <p:cNvPicPr>
            <a:picLocks noChangeAspect="1"/>
          </p:cNvPicPr>
          <p:nvPr/>
        </p:nvPicPr>
        <p:blipFill>
          <a:blip r:embed="rId5"/>
          <a:stretch>
            <a:fillRect/>
          </a:stretch>
        </p:blipFill>
        <p:spPr>
          <a:xfrm>
            <a:off x="1314450" y="3655173"/>
            <a:ext cx="2540550" cy="3608948"/>
          </a:xfrm>
          <a:prstGeom prst="rect">
            <a:avLst/>
          </a:prstGeom>
        </p:spPr>
      </p:pic>
      <p:sp>
        <p:nvSpPr>
          <p:cNvPr id="3" name="Rectangle 2">
            <a:extLst>
              <a:ext uri="{FF2B5EF4-FFF2-40B4-BE49-F238E27FC236}">
                <a16:creationId xmlns:a16="http://schemas.microsoft.com/office/drawing/2014/main" id="{02F1C4F0-9356-49A6-91B5-2E8B89CE107B}"/>
              </a:ext>
            </a:extLst>
          </p:cNvPr>
          <p:cNvSpPr/>
          <p:nvPr/>
        </p:nvSpPr>
        <p:spPr>
          <a:xfrm rot="687739">
            <a:off x="9158838" y="3322531"/>
            <a:ext cx="732706" cy="290240"/>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99269D91-1FB2-5561-5556-8863112A1669}"/>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5A83384E-4A2C-BC2D-10BD-9FFACA1768BF}"/>
              </a:ext>
            </a:extLst>
          </p:cNvPr>
          <p:cNvPicPr>
            <a:picLocks noChangeAspect="1"/>
          </p:cNvPicPr>
          <p:nvPr/>
        </p:nvPicPr>
        <p:blipFill>
          <a:blip r:embed="rId6"/>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1718653384"/>
      </p:ext>
    </p:extLst>
  </p:cSld>
  <p:clrMapOvr>
    <a:masterClrMapping/>
  </p:clrMapOvr>
  <mc:AlternateContent xmlns:mc="http://schemas.openxmlformats.org/markup-compatibility/2006" xmlns:p14="http://schemas.microsoft.com/office/powerpoint/2010/main">
    <mc:Choice Requires="p14">
      <p:transition spd="slow" p14:dur="2000" advTm="36256"/>
    </mc:Choice>
    <mc:Fallback xmlns="">
      <p:transition spd="slow" advTm="3625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lstStyle/>
          <a:p>
            <a:r>
              <a:rPr lang="en-US" dirty="0"/>
              <a:t>introduction</a:t>
            </a:r>
          </a:p>
        </p:txBody>
      </p:sp>
      <p:sp>
        <p:nvSpPr>
          <p:cNvPr id="8" name="Content Placeholder 7">
            <a:extLst>
              <a:ext uri="{FF2B5EF4-FFF2-40B4-BE49-F238E27FC236}">
                <a16:creationId xmlns:a16="http://schemas.microsoft.com/office/drawing/2014/main" id="{EC4BF628-FBC1-4404-B263-0B3018C08682}"/>
              </a:ext>
            </a:extLst>
          </p:cNvPr>
          <p:cNvSpPr>
            <a:spLocks noGrp="1"/>
          </p:cNvSpPr>
          <p:nvPr>
            <p:ph idx="1"/>
          </p:nvPr>
        </p:nvSpPr>
        <p:spPr>
          <a:xfrm>
            <a:off x="6160169" y="1600200"/>
            <a:ext cx="7652084" cy="5137484"/>
          </a:xfrm>
        </p:spPr>
        <p:txBody>
          <a:bodyPr>
            <a:normAutofit fontScale="92500"/>
          </a:bodyPr>
          <a:lstStyle/>
          <a:p>
            <a:pPr marL="0" indent="0" algn="l" fontAlgn="base">
              <a:buNone/>
            </a:pPr>
            <a:endParaRPr lang="en-US" sz="2800" b="0" i="0" dirty="0">
              <a:solidFill>
                <a:srgbClr val="050000"/>
              </a:solidFill>
              <a:effectLst/>
              <a:latin typeface="+mn-lt"/>
            </a:endParaRPr>
          </a:p>
          <a:p>
            <a:pPr algn="l" fontAlgn="base"/>
            <a:r>
              <a:rPr lang="en-US" sz="2400" b="0" i="0" dirty="0">
                <a:solidFill>
                  <a:srgbClr val="050000"/>
                </a:solidFill>
                <a:effectLst/>
                <a:latin typeface="+mn-lt"/>
              </a:rPr>
              <a:t>Brian Powers </a:t>
            </a:r>
            <a:r>
              <a:rPr lang="en-US" sz="2400" b="0" i="0" dirty="0">
                <a:solidFill>
                  <a:srgbClr val="031A3A"/>
                </a:solidFill>
                <a:effectLst/>
                <a:latin typeface="+mn-lt"/>
              </a:rPr>
              <a:t>is a Chicago architect with dedicated experience in the preservation of historic sporting facilities of amateur and professional teams across the country. Brian’s work has been featured in many publications in addition to exhibits in the Baseball Heritage Museum in Cleveland and the National Baseball Hall of Fame in Cooperstown.</a:t>
            </a:r>
          </a:p>
          <a:p>
            <a:pPr algn="l" fontAlgn="base"/>
            <a:r>
              <a:rPr lang="en-US" sz="2400" b="0" i="0" dirty="0">
                <a:solidFill>
                  <a:srgbClr val="031A3A"/>
                </a:solidFill>
                <a:effectLst/>
                <a:latin typeface="+mn-lt"/>
              </a:rPr>
              <a:t> In 2019, Brian founded </a:t>
            </a:r>
            <a:r>
              <a:rPr lang="en-US" sz="2400" b="0" i="0" u="none" strike="noStrike" dirty="0">
                <a:solidFill>
                  <a:srgbClr val="BA3434"/>
                </a:solidFill>
                <a:effectLst/>
                <a:latin typeface="+mn-lt"/>
                <a:hlinkClick r:id="rId3"/>
              </a:rPr>
              <a:t>Bandbox Ballparks</a:t>
            </a:r>
            <a:r>
              <a:rPr lang="en-US" sz="2400" b="0" i="0" dirty="0">
                <a:solidFill>
                  <a:srgbClr val="031A3A"/>
                </a:solidFill>
                <a:effectLst/>
                <a:latin typeface="+mn-lt"/>
              </a:rPr>
              <a:t> as a platform to share his specialized research in digital preservation of historic ballparks. Brian is a member of SABR and the American Institute of Architects, and a Life Member of the National Baseball Hall of Fame and Museum.</a:t>
            </a:r>
            <a:br>
              <a:rPr lang="en-US" sz="2400" dirty="0"/>
            </a:br>
            <a:endParaRPr lang="en-US" sz="2400" dirty="0">
              <a:effectLst/>
            </a:endParaRPr>
          </a:p>
          <a:p>
            <a:pPr marL="0" indent="0">
              <a:buNone/>
            </a:pPr>
            <a:endParaRPr lang="en-US" sz="2400" dirty="0"/>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2" name="Slide Number Placeholder 1">
            <a:extLst>
              <a:ext uri="{FF2B5EF4-FFF2-40B4-BE49-F238E27FC236}">
                <a16:creationId xmlns:a16="http://schemas.microsoft.com/office/drawing/2014/main" id="{98A920D0-AEFE-4323-9E73-2CBE2BF60C39}"/>
              </a:ext>
            </a:extLst>
          </p:cNvPr>
          <p:cNvSpPr>
            <a:spLocks noGrp="1"/>
          </p:cNvSpPr>
          <p:nvPr>
            <p:ph type="sldNum" sz="quarter" idx="4"/>
          </p:nvPr>
        </p:nvSpPr>
        <p:spPr/>
        <p:txBody>
          <a:bodyPr/>
          <a:lstStyle/>
          <a:p>
            <a:r>
              <a:rPr lang="en-US" dirty="0"/>
              <a:t>BandboxBallparks.com	</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Brian v. powers, </a:t>
            </a:r>
            <a:r>
              <a:rPr lang="en-US" dirty="0" err="1"/>
              <a:t>aia</a:t>
            </a:r>
            <a:r>
              <a:rPr lang="en-US" dirty="0"/>
              <a:t>, </a:t>
            </a:r>
            <a:r>
              <a:rPr lang="en-US" dirty="0" err="1"/>
              <a:t>leed</a:t>
            </a:r>
            <a:r>
              <a:rPr lang="en-US" dirty="0"/>
              <a:t> ap</a:t>
            </a:r>
          </a:p>
        </p:txBody>
      </p:sp>
      <p:pic>
        <p:nvPicPr>
          <p:cNvPr id="6" name="Picture 5">
            <a:extLst>
              <a:ext uri="{FF2B5EF4-FFF2-40B4-BE49-F238E27FC236}">
                <a16:creationId xmlns:a16="http://schemas.microsoft.com/office/drawing/2014/main" id="{2157AC78-B9AB-EC2C-98CC-B0E5465437DF}"/>
              </a:ext>
            </a:extLst>
          </p:cNvPr>
          <p:cNvPicPr>
            <a:picLocks noChangeAspect="1"/>
          </p:cNvPicPr>
          <p:nvPr/>
        </p:nvPicPr>
        <p:blipFill>
          <a:blip r:embed="rId4"/>
          <a:stretch>
            <a:fillRect/>
          </a:stretch>
        </p:blipFill>
        <p:spPr>
          <a:xfrm>
            <a:off x="12427831" y="6745971"/>
            <a:ext cx="2133600" cy="1483629"/>
          </a:xfrm>
          <a:prstGeom prst="rect">
            <a:avLst/>
          </a:prstGeom>
        </p:spPr>
      </p:pic>
      <p:pic>
        <p:nvPicPr>
          <p:cNvPr id="11" name="Picture 10">
            <a:extLst>
              <a:ext uri="{FF2B5EF4-FFF2-40B4-BE49-F238E27FC236}">
                <a16:creationId xmlns:a16="http://schemas.microsoft.com/office/drawing/2014/main" id="{9790D6DC-5A47-E0A2-F5C1-85F0DE0479C6}"/>
              </a:ext>
            </a:extLst>
          </p:cNvPr>
          <p:cNvPicPr>
            <a:picLocks noChangeAspect="1"/>
          </p:cNvPicPr>
          <p:nvPr/>
        </p:nvPicPr>
        <p:blipFill>
          <a:blip r:embed="rId5"/>
          <a:stretch>
            <a:fillRect/>
          </a:stretch>
        </p:blipFill>
        <p:spPr>
          <a:xfrm>
            <a:off x="818147" y="1719836"/>
            <a:ext cx="4355052" cy="4789927"/>
          </a:xfrm>
          <a:prstGeom prst="rect">
            <a:avLst/>
          </a:prstGeom>
        </p:spPr>
      </p:pic>
    </p:spTree>
    <p:extLst>
      <p:ext uri="{BB962C8B-B14F-4D97-AF65-F5344CB8AC3E}">
        <p14:creationId xmlns:p14="http://schemas.microsoft.com/office/powerpoint/2010/main" val="181401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5 Steps of implementation (example study: seat detection)</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415176"/>
            <a:ext cx="5079922" cy="2066719"/>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endParaRPr lang="en-US" sz="2000" b="0" i="0" dirty="0">
              <a:effectLst/>
              <a:latin typeface="+mn-lt"/>
            </a:endParaRPr>
          </a:p>
          <a:p>
            <a:pPr marL="457200" indent="-457200" fontAlgn="ctr">
              <a:spcBef>
                <a:spcPts val="0"/>
              </a:spcBef>
              <a:buFont typeface="+mj-lt"/>
              <a:buAutoNum type="arabicPeriod"/>
            </a:pPr>
            <a:r>
              <a:rPr lang="en-US" sz="2000" b="0" i="0" dirty="0">
                <a:effectLst/>
                <a:latin typeface="+mn-lt"/>
              </a:rPr>
              <a:t>Identify, </a:t>
            </a:r>
            <a:r>
              <a:rPr lang="en-US" sz="2000" dirty="0">
                <a:latin typeface="+mn-lt"/>
              </a:rPr>
              <a:t>model </a:t>
            </a:r>
            <a:r>
              <a:rPr lang="en-US" sz="2000" b="0" i="0" dirty="0">
                <a:effectLst/>
                <a:latin typeface="+mn-lt"/>
              </a:rPr>
              <a:t>and categorize Revit family typologies</a:t>
            </a:r>
          </a:p>
          <a:p>
            <a:pPr marL="457200" indent="-457200" fontAlgn="ctr">
              <a:spcBef>
                <a:spcPts val="0"/>
              </a:spcBef>
              <a:buFont typeface="+mj-lt"/>
              <a:buAutoNum type="arabicPeriod"/>
            </a:pPr>
            <a:endParaRPr lang="en-US" sz="2000" b="0" i="0" dirty="0">
              <a:effectLst/>
              <a:latin typeface="+mn-lt"/>
            </a:endParaRPr>
          </a:p>
          <a:p>
            <a:pPr marL="457200" indent="-457200" fontAlgn="ctr">
              <a:spcBef>
                <a:spcPts val="0"/>
              </a:spcBef>
              <a:buFont typeface="+mj-lt"/>
              <a:buAutoNum type="arabicPeriod"/>
            </a:pPr>
            <a:r>
              <a:rPr lang="en-US" sz="2000" b="0" i="0" dirty="0">
                <a:effectLst/>
                <a:latin typeface="+mn-lt"/>
              </a:rPr>
              <a:t>Identify parameters and filters for each family type</a:t>
            </a:r>
          </a:p>
          <a:p>
            <a:pPr marL="457200" indent="-457200" fontAlgn="ctr">
              <a:spcBef>
                <a:spcPts val="0"/>
              </a:spcBef>
              <a:buFont typeface="+mj-lt"/>
              <a:buAutoNum type="arabicPeriod"/>
            </a:pPr>
            <a:endParaRPr lang="en-US" sz="2000" b="0" i="0" dirty="0">
              <a:effectLst/>
              <a:latin typeface="+mn-lt"/>
            </a:endParaRPr>
          </a:p>
          <a:p>
            <a:pPr marL="457200" indent="-457200" fontAlgn="ctr">
              <a:spcBef>
                <a:spcPts val="0"/>
              </a:spcBef>
              <a:buFont typeface="+mj-lt"/>
              <a:buAutoNum type="arabicPeriod"/>
            </a:pPr>
            <a:r>
              <a:rPr lang="en-US" sz="2000" b="0" i="0" dirty="0">
                <a:effectLst/>
                <a:latin typeface="+mn-lt"/>
              </a:rPr>
              <a:t>Incorporate families and </a:t>
            </a:r>
            <a:r>
              <a:rPr lang="en-US" sz="2000" dirty="0">
                <a:latin typeface="+mn-lt"/>
              </a:rPr>
              <a:t>parameters into model</a:t>
            </a: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23" name="Content Placeholder 7">
            <a:extLst>
              <a:ext uri="{FF2B5EF4-FFF2-40B4-BE49-F238E27FC236}">
                <a16:creationId xmlns:a16="http://schemas.microsoft.com/office/drawing/2014/main" id="{0DD78F50-2C66-434F-9833-D176088417F8}"/>
              </a:ext>
            </a:extLst>
          </p:cNvPr>
          <p:cNvSpPr txBox="1">
            <a:spLocks/>
          </p:cNvSpPr>
          <p:nvPr/>
        </p:nvSpPr>
        <p:spPr>
          <a:xfrm>
            <a:off x="228600" y="4560291"/>
            <a:ext cx="5835319" cy="1696670"/>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ctr">
              <a:spcBef>
                <a:spcPts val="0"/>
              </a:spcBef>
              <a:buNone/>
            </a:pPr>
            <a:r>
              <a:rPr lang="en-US" sz="2000" b="0" i="0" dirty="0">
                <a:effectLst/>
                <a:latin typeface="+mn-lt"/>
              </a:rPr>
              <a:t>4.    Test parameters in model</a:t>
            </a:r>
          </a:p>
          <a:p>
            <a:pPr marL="0" indent="0" fontAlgn="ctr">
              <a:spcBef>
                <a:spcPts val="0"/>
              </a:spcBef>
              <a:buNone/>
            </a:pPr>
            <a:endParaRPr lang="en-US" sz="2000" dirty="0">
              <a:latin typeface="+mn-lt"/>
            </a:endParaRPr>
          </a:p>
          <a:p>
            <a:pPr marL="0" indent="0" fontAlgn="ctr">
              <a:spcBef>
                <a:spcPts val="0"/>
              </a:spcBef>
              <a:buNone/>
            </a:pPr>
            <a:r>
              <a:rPr lang="en-US" sz="2000" dirty="0">
                <a:latin typeface="+mn-lt"/>
              </a:rPr>
              <a:t>5.     Locate the element</a:t>
            </a: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514652EA-85ED-7753-A150-D2DDE6BBA4B7}"/>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C08EE285-871E-F566-E22F-48D426F41953}"/>
              </a:ext>
            </a:extLst>
          </p:cNvPr>
          <p:cNvPicPr>
            <a:picLocks noChangeAspect="1"/>
          </p:cNvPicPr>
          <p:nvPr/>
        </p:nvPicPr>
        <p:blipFill>
          <a:blip r:embed="rId3"/>
          <a:stretch>
            <a:fillRect/>
          </a:stretch>
        </p:blipFill>
        <p:spPr>
          <a:xfrm>
            <a:off x="12427831" y="6745971"/>
            <a:ext cx="2133600" cy="1483629"/>
          </a:xfrm>
          <a:prstGeom prst="rect">
            <a:avLst/>
          </a:prstGeom>
        </p:spPr>
      </p:pic>
      <p:pic>
        <p:nvPicPr>
          <p:cNvPr id="6" name="Picture 5">
            <a:extLst>
              <a:ext uri="{FF2B5EF4-FFF2-40B4-BE49-F238E27FC236}">
                <a16:creationId xmlns:a16="http://schemas.microsoft.com/office/drawing/2014/main" id="{2B69B13E-7A3D-DC53-0BEE-D7321C596EC4}"/>
              </a:ext>
            </a:extLst>
          </p:cNvPr>
          <p:cNvPicPr>
            <a:picLocks noChangeAspect="1"/>
          </p:cNvPicPr>
          <p:nvPr/>
        </p:nvPicPr>
        <p:blipFill>
          <a:blip r:embed="rId4"/>
          <a:stretch>
            <a:fillRect/>
          </a:stretch>
        </p:blipFill>
        <p:spPr>
          <a:xfrm>
            <a:off x="5913253" y="1308313"/>
            <a:ext cx="8168144" cy="5338130"/>
          </a:xfrm>
          <a:prstGeom prst="rect">
            <a:avLst/>
          </a:prstGeom>
        </p:spPr>
      </p:pic>
    </p:spTree>
    <p:extLst>
      <p:ext uri="{BB962C8B-B14F-4D97-AF65-F5344CB8AC3E}">
        <p14:creationId xmlns:p14="http://schemas.microsoft.com/office/powerpoint/2010/main" val="488567110"/>
      </p:ext>
    </p:extLst>
  </p:cSld>
  <p:clrMapOvr>
    <a:masterClrMapping/>
  </p:clrMapOvr>
  <mc:AlternateContent xmlns:mc="http://schemas.openxmlformats.org/markup-compatibility/2006" xmlns:p14="http://schemas.microsoft.com/office/powerpoint/2010/main">
    <mc:Choice Requires="p14">
      <p:transition spd="slow" p14:dur="2000" advTm="82631"/>
    </mc:Choice>
    <mc:Fallback xmlns="">
      <p:transition spd="slow" advTm="8263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BA9228-58B7-0777-2437-4CDDC50B684F}"/>
              </a:ext>
            </a:extLst>
          </p:cNvPr>
          <p:cNvPicPr>
            <a:picLocks noChangeAspect="1"/>
          </p:cNvPicPr>
          <p:nvPr/>
        </p:nvPicPr>
        <p:blipFill>
          <a:blip r:embed="rId3"/>
          <a:stretch>
            <a:fillRect/>
          </a:stretch>
        </p:blipFill>
        <p:spPr>
          <a:xfrm>
            <a:off x="7383794" y="4981239"/>
            <a:ext cx="1992685" cy="2293069"/>
          </a:xfrm>
          <a:prstGeom prst="rect">
            <a:avLst/>
          </a:prstGeom>
        </p:spPr>
      </p:pic>
      <p:pic>
        <p:nvPicPr>
          <p:cNvPr id="6" name="Picture 5">
            <a:extLst>
              <a:ext uri="{FF2B5EF4-FFF2-40B4-BE49-F238E27FC236}">
                <a16:creationId xmlns:a16="http://schemas.microsoft.com/office/drawing/2014/main" id="{3D50379A-1244-A270-47FB-D23426EA05F6}"/>
              </a:ext>
            </a:extLst>
          </p:cNvPr>
          <p:cNvPicPr>
            <a:picLocks noChangeAspect="1"/>
          </p:cNvPicPr>
          <p:nvPr/>
        </p:nvPicPr>
        <p:blipFill>
          <a:blip r:embed="rId4"/>
          <a:stretch>
            <a:fillRect/>
          </a:stretch>
        </p:blipFill>
        <p:spPr>
          <a:xfrm>
            <a:off x="9719820" y="4830181"/>
            <a:ext cx="2708011" cy="2703413"/>
          </a:xfrm>
          <a:prstGeom prst="rect">
            <a:avLst/>
          </a:prstGeom>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step 1</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1"/>
            <a:ext cx="7863991" cy="620230"/>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b="0" i="0" dirty="0">
                <a:effectLst/>
                <a:latin typeface="+mn-lt"/>
              </a:rPr>
              <a:t>Identify, </a:t>
            </a:r>
            <a:r>
              <a:rPr lang="en-US" sz="2400" dirty="0">
                <a:latin typeface="+mn-lt"/>
              </a:rPr>
              <a:t>model</a:t>
            </a:r>
            <a:r>
              <a:rPr lang="en-US" sz="2400" b="0" i="0" dirty="0">
                <a:effectLst/>
                <a:latin typeface="+mn-lt"/>
              </a:rPr>
              <a:t> and categorize Revit family </a:t>
            </a:r>
            <a:r>
              <a:rPr lang="en-US" sz="2400" b="1" i="0" u="sng" dirty="0">
                <a:effectLst/>
                <a:latin typeface="+mn-lt"/>
              </a:rPr>
              <a:t>typologies</a:t>
            </a:r>
          </a:p>
          <a:p>
            <a:pPr marL="0" indent="0" fontAlgn="ctr">
              <a:spcBef>
                <a:spcPts val="0"/>
              </a:spcBef>
              <a:buNone/>
            </a:pPr>
            <a:r>
              <a:rPr lang="en-US" sz="2000" b="0" i="0" dirty="0">
                <a:effectLst/>
                <a:latin typeface="+mn-lt"/>
              </a:rPr>
              <a:t> </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12" name="Picture 11">
            <a:extLst>
              <a:ext uri="{FF2B5EF4-FFF2-40B4-BE49-F238E27FC236}">
                <a16:creationId xmlns:a16="http://schemas.microsoft.com/office/drawing/2014/main" id="{C3D04E1D-28D3-4396-9232-79B153BB7E35}"/>
              </a:ext>
            </a:extLst>
          </p:cNvPr>
          <p:cNvPicPr>
            <a:picLocks noChangeAspect="1"/>
          </p:cNvPicPr>
          <p:nvPr/>
        </p:nvPicPr>
        <p:blipFill>
          <a:blip r:embed="rId5"/>
          <a:stretch>
            <a:fillRect/>
          </a:stretch>
        </p:blipFill>
        <p:spPr>
          <a:xfrm>
            <a:off x="7489568" y="2375921"/>
            <a:ext cx="1852193" cy="2293070"/>
          </a:xfrm>
          <a:prstGeom prst="rect">
            <a:avLst/>
          </a:prstGeom>
        </p:spPr>
      </p:pic>
      <p:pic>
        <p:nvPicPr>
          <p:cNvPr id="24" name="Picture 23">
            <a:extLst>
              <a:ext uri="{FF2B5EF4-FFF2-40B4-BE49-F238E27FC236}">
                <a16:creationId xmlns:a16="http://schemas.microsoft.com/office/drawing/2014/main" id="{7914ECEC-AE1D-4F62-8504-2118D41A46E2}"/>
              </a:ext>
            </a:extLst>
          </p:cNvPr>
          <p:cNvPicPr>
            <a:picLocks noChangeAspect="1"/>
          </p:cNvPicPr>
          <p:nvPr/>
        </p:nvPicPr>
        <p:blipFill>
          <a:blip r:embed="rId6"/>
          <a:stretch>
            <a:fillRect/>
          </a:stretch>
        </p:blipFill>
        <p:spPr>
          <a:xfrm>
            <a:off x="365679" y="2434083"/>
            <a:ext cx="6775155" cy="4986434"/>
          </a:xfrm>
          <a:prstGeom prst="rect">
            <a:avLst/>
          </a:prstGeom>
        </p:spPr>
      </p:pic>
      <p:sp>
        <p:nvSpPr>
          <p:cNvPr id="3" name="Slide Number Placeholder 1">
            <a:extLst>
              <a:ext uri="{FF2B5EF4-FFF2-40B4-BE49-F238E27FC236}">
                <a16:creationId xmlns:a16="http://schemas.microsoft.com/office/drawing/2014/main" id="{5BDA2FEA-AED8-1625-9096-F6715179841F}"/>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3360315B-E5A7-4ABC-8947-17A01720C207}"/>
              </a:ext>
            </a:extLst>
          </p:cNvPr>
          <p:cNvPicPr>
            <a:picLocks noChangeAspect="1"/>
          </p:cNvPicPr>
          <p:nvPr/>
        </p:nvPicPr>
        <p:blipFill>
          <a:blip r:embed="rId7"/>
          <a:stretch>
            <a:fillRect/>
          </a:stretch>
        </p:blipFill>
        <p:spPr>
          <a:xfrm>
            <a:off x="12427831" y="6745971"/>
            <a:ext cx="2133600" cy="1483629"/>
          </a:xfrm>
          <a:prstGeom prst="rect">
            <a:avLst/>
          </a:prstGeom>
        </p:spPr>
      </p:pic>
      <p:pic>
        <p:nvPicPr>
          <p:cNvPr id="8" name="Picture 7">
            <a:extLst>
              <a:ext uri="{FF2B5EF4-FFF2-40B4-BE49-F238E27FC236}">
                <a16:creationId xmlns:a16="http://schemas.microsoft.com/office/drawing/2014/main" id="{5C1355CA-D4B6-F737-2004-77F38999DB76}"/>
              </a:ext>
            </a:extLst>
          </p:cNvPr>
          <p:cNvPicPr>
            <a:picLocks noChangeAspect="1"/>
          </p:cNvPicPr>
          <p:nvPr/>
        </p:nvPicPr>
        <p:blipFill>
          <a:blip r:embed="rId8"/>
          <a:stretch>
            <a:fillRect/>
          </a:stretch>
        </p:blipFill>
        <p:spPr>
          <a:xfrm>
            <a:off x="9939450" y="2375921"/>
            <a:ext cx="3180820" cy="2239939"/>
          </a:xfrm>
          <a:prstGeom prst="rect">
            <a:avLst/>
          </a:prstGeom>
        </p:spPr>
      </p:pic>
      <p:sp>
        <p:nvSpPr>
          <p:cNvPr id="9" name="Content Placeholder 7">
            <a:extLst>
              <a:ext uri="{FF2B5EF4-FFF2-40B4-BE49-F238E27FC236}">
                <a16:creationId xmlns:a16="http://schemas.microsoft.com/office/drawing/2014/main" id="{B379CA6F-3AD9-F542-95FF-469C71A0DA01}"/>
              </a:ext>
            </a:extLst>
          </p:cNvPr>
          <p:cNvSpPr txBox="1">
            <a:spLocks/>
          </p:cNvSpPr>
          <p:nvPr/>
        </p:nvSpPr>
        <p:spPr>
          <a:xfrm>
            <a:off x="11073825" y="4641882"/>
            <a:ext cx="2159052" cy="620230"/>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457200" lvl="1" indent="0" fontAlgn="ctr">
              <a:spcBef>
                <a:spcPts val="0"/>
              </a:spcBef>
              <a:buNone/>
            </a:pPr>
            <a:r>
              <a:rPr lang="en-US" sz="2400" dirty="0">
                <a:latin typeface="+mn-lt"/>
              </a:rPr>
              <a:t>Box</a:t>
            </a: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11" name="Content Placeholder 7">
            <a:extLst>
              <a:ext uri="{FF2B5EF4-FFF2-40B4-BE49-F238E27FC236}">
                <a16:creationId xmlns:a16="http://schemas.microsoft.com/office/drawing/2014/main" id="{ABB3886A-0D23-17C3-215E-6C8986489554}"/>
              </a:ext>
            </a:extLst>
          </p:cNvPr>
          <p:cNvSpPr txBox="1">
            <a:spLocks/>
          </p:cNvSpPr>
          <p:nvPr/>
        </p:nvSpPr>
        <p:spPr>
          <a:xfrm>
            <a:off x="10324926" y="7177670"/>
            <a:ext cx="2159052" cy="620230"/>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457200" lvl="1" indent="0" fontAlgn="ctr">
              <a:spcBef>
                <a:spcPts val="0"/>
              </a:spcBef>
              <a:buNone/>
            </a:pPr>
            <a:r>
              <a:rPr lang="en-US" sz="2400" dirty="0">
                <a:latin typeface="+mn-lt"/>
              </a:rPr>
              <a:t>Contoured</a:t>
            </a: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13" name="Content Placeholder 7">
            <a:extLst>
              <a:ext uri="{FF2B5EF4-FFF2-40B4-BE49-F238E27FC236}">
                <a16:creationId xmlns:a16="http://schemas.microsoft.com/office/drawing/2014/main" id="{C3CCEFE2-21E7-E982-9A54-78A293E52B26}"/>
              </a:ext>
            </a:extLst>
          </p:cNvPr>
          <p:cNvSpPr txBox="1">
            <a:spLocks/>
          </p:cNvSpPr>
          <p:nvPr/>
        </p:nvSpPr>
        <p:spPr>
          <a:xfrm>
            <a:off x="7013065" y="4668991"/>
            <a:ext cx="2159052" cy="620230"/>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457200" lvl="1" indent="0" fontAlgn="ctr">
              <a:spcBef>
                <a:spcPts val="0"/>
              </a:spcBef>
              <a:buNone/>
            </a:pPr>
            <a:r>
              <a:rPr lang="en-US" sz="2400" dirty="0">
                <a:latin typeface="+mn-lt"/>
              </a:rPr>
              <a:t>Classic</a:t>
            </a: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15" name="Content Placeholder 7">
            <a:extLst>
              <a:ext uri="{FF2B5EF4-FFF2-40B4-BE49-F238E27FC236}">
                <a16:creationId xmlns:a16="http://schemas.microsoft.com/office/drawing/2014/main" id="{02DCED91-EA77-1A4D-3BF2-F20DD59EED80}"/>
              </a:ext>
            </a:extLst>
          </p:cNvPr>
          <p:cNvSpPr txBox="1">
            <a:spLocks/>
          </p:cNvSpPr>
          <p:nvPr/>
        </p:nvSpPr>
        <p:spPr>
          <a:xfrm>
            <a:off x="7026259" y="7141634"/>
            <a:ext cx="2159052" cy="620230"/>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457200" lvl="1" indent="0" fontAlgn="ctr">
              <a:spcBef>
                <a:spcPts val="0"/>
              </a:spcBef>
              <a:buNone/>
            </a:pPr>
            <a:r>
              <a:rPr lang="en-US" sz="2400" dirty="0">
                <a:latin typeface="+mn-lt"/>
              </a:rPr>
              <a:t>Suite</a:t>
            </a: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Tree>
    <p:extLst>
      <p:ext uri="{BB962C8B-B14F-4D97-AF65-F5344CB8AC3E}">
        <p14:creationId xmlns:p14="http://schemas.microsoft.com/office/powerpoint/2010/main" val="2534912797"/>
      </p:ext>
    </p:extLst>
  </p:cSld>
  <p:clrMapOvr>
    <a:masterClrMapping/>
  </p:clrMapOvr>
  <mc:AlternateContent xmlns:mc="http://schemas.openxmlformats.org/markup-compatibility/2006" xmlns:p14="http://schemas.microsoft.com/office/powerpoint/2010/main">
    <mc:Choice Requires="p14">
      <p:transition spd="slow" p14:dur="2000" advTm="41548"/>
    </mc:Choice>
    <mc:Fallback xmlns="">
      <p:transition spd="slow" advTm="4154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0B6D4C1-FCC3-AB71-005C-1DF85FFD6B03}"/>
              </a:ext>
            </a:extLst>
          </p:cNvPr>
          <p:cNvPicPr>
            <a:picLocks noChangeAspect="1"/>
          </p:cNvPicPr>
          <p:nvPr/>
        </p:nvPicPr>
        <p:blipFill>
          <a:blip r:embed="rId3"/>
          <a:stretch>
            <a:fillRect/>
          </a:stretch>
        </p:blipFill>
        <p:spPr>
          <a:xfrm>
            <a:off x="9541857" y="2679867"/>
            <a:ext cx="4400550" cy="3949532"/>
          </a:xfrm>
          <a:prstGeom prst="rect">
            <a:avLst/>
          </a:prstGeom>
          <a:ln>
            <a:solidFill>
              <a:schemeClr val="tx1"/>
            </a:solidFill>
          </a:ln>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step 1</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1"/>
            <a:ext cx="7863991" cy="620230"/>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b="0" i="0" dirty="0">
                <a:effectLst/>
                <a:latin typeface="+mn-lt"/>
              </a:rPr>
              <a:t>Identify, </a:t>
            </a:r>
            <a:r>
              <a:rPr lang="en-US" sz="2400" dirty="0">
                <a:latin typeface="+mn-lt"/>
              </a:rPr>
              <a:t>model</a:t>
            </a:r>
            <a:r>
              <a:rPr lang="en-US" sz="2400" b="0" i="0" dirty="0">
                <a:effectLst/>
                <a:latin typeface="+mn-lt"/>
              </a:rPr>
              <a:t> and categorize Revit family </a:t>
            </a:r>
            <a:r>
              <a:rPr lang="en-US" sz="2400" b="1" i="0" u="sng" dirty="0">
                <a:effectLst/>
                <a:latin typeface="+mn-lt"/>
              </a:rPr>
              <a:t>typologies</a:t>
            </a:r>
          </a:p>
          <a:p>
            <a:pPr marL="0" indent="0" fontAlgn="ctr">
              <a:spcBef>
                <a:spcPts val="0"/>
              </a:spcBef>
              <a:buNone/>
            </a:pPr>
            <a:r>
              <a:rPr lang="en-US" sz="2000" b="0" i="0" dirty="0">
                <a:effectLst/>
                <a:latin typeface="+mn-lt"/>
              </a:rPr>
              <a:t> </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5BDA2FEA-AED8-1625-9096-F6715179841F}"/>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3360315B-E5A7-4ABC-8947-17A01720C207}"/>
              </a:ext>
            </a:extLst>
          </p:cNvPr>
          <p:cNvPicPr>
            <a:picLocks noChangeAspect="1"/>
          </p:cNvPicPr>
          <p:nvPr/>
        </p:nvPicPr>
        <p:blipFill>
          <a:blip r:embed="rId4"/>
          <a:stretch>
            <a:fillRect/>
          </a:stretch>
        </p:blipFill>
        <p:spPr>
          <a:xfrm>
            <a:off x="12427831" y="6745971"/>
            <a:ext cx="2133600" cy="1483629"/>
          </a:xfrm>
          <a:prstGeom prst="rect">
            <a:avLst/>
          </a:prstGeom>
        </p:spPr>
      </p:pic>
      <p:pic>
        <p:nvPicPr>
          <p:cNvPr id="16" name="Picture 15">
            <a:extLst>
              <a:ext uri="{FF2B5EF4-FFF2-40B4-BE49-F238E27FC236}">
                <a16:creationId xmlns:a16="http://schemas.microsoft.com/office/drawing/2014/main" id="{822D8218-89D0-9F9F-7267-396FAA2161DE}"/>
              </a:ext>
            </a:extLst>
          </p:cNvPr>
          <p:cNvPicPr>
            <a:picLocks noChangeAspect="1"/>
          </p:cNvPicPr>
          <p:nvPr/>
        </p:nvPicPr>
        <p:blipFill>
          <a:blip r:embed="rId5"/>
          <a:stretch>
            <a:fillRect/>
          </a:stretch>
        </p:blipFill>
        <p:spPr>
          <a:xfrm rot="10800000">
            <a:off x="521177" y="2679866"/>
            <a:ext cx="3758245" cy="3949532"/>
          </a:xfrm>
          <a:prstGeom prst="rect">
            <a:avLst/>
          </a:prstGeom>
          <a:ln>
            <a:solidFill>
              <a:schemeClr val="tx1"/>
            </a:solidFill>
          </a:ln>
        </p:spPr>
      </p:pic>
      <p:pic>
        <p:nvPicPr>
          <p:cNvPr id="18" name="Picture 17">
            <a:extLst>
              <a:ext uri="{FF2B5EF4-FFF2-40B4-BE49-F238E27FC236}">
                <a16:creationId xmlns:a16="http://schemas.microsoft.com/office/drawing/2014/main" id="{B900F39B-D32B-2C0A-4645-4DDD9B66FE2F}"/>
              </a:ext>
            </a:extLst>
          </p:cNvPr>
          <p:cNvPicPr>
            <a:picLocks noChangeAspect="1"/>
          </p:cNvPicPr>
          <p:nvPr/>
        </p:nvPicPr>
        <p:blipFill>
          <a:blip r:embed="rId6"/>
          <a:stretch>
            <a:fillRect/>
          </a:stretch>
        </p:blipFill>
        <p:spPr>
          <a:xfrm>
            <a:off x="4730606" y="2679866"/>
            <a:ext cx="4402179" cy="3925707"/>
          </a:xfrm>
          <a:prstGeom prst="rect">
            <a:avLst/>
          </a:prstGeom>
          <a:ln>
            <a:solidFill>
              <a:schemeClr val="tx1"/>
            </a:solidFill>
          </a:ln>
        </p:spPr>
      </p:pic>
      <p:sp>
        <p:nvSpPr>
          <p:cNvPr id="21" name="Content Placeholder 7">
            <a:extLst>
              <a:ext uri="{FF2B5EF4-FFF2-40B4-BE49-F238E27FC236}">
                <a16:creationId xmlns:a16="http://schemas.microsoft.com/office/drawing/2014/main" id="{BC918F22-31CE-266C-4DA5-B77EBE64E605}"/>
              </a:ext>
            </a:extLst>
          </p:cNvPr>
          <p:cNvSpPr txBox="1">
            <a:spLocks/>
          </p:cNvSpPr>
          <p:nvPr/>
        </p:nvSpPr>
        <p:spPr>
          <a:xfrm>
            <a:off x="1109899" y="6648892"/>
            <a:ext cx="2588711" cy="620230"/>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ctr">
              <a:spcBef>
                <a:spcPts val="0"/>
              </a:spcBef>
              <a:buNone/>
            </a:pPr>
            <a:r>
              <a:rPr lang="en-US" sz="2000" dirty="0">
                <a:latin typeface="+mn-lt"/>
              </a:rPr>
              <a:t>Original Numbering</a:t>
            </a:r>
          </a:p>
          <a:p>
            <a:pPr marL="0" indent="0" fontAlgn="ctr">
              <a:spcBef>
                <a:spcPts val="0"/>
              </a:spcBef>
              <a:buNone/>
            </a:pPr>
            <a:r>
              <a:rPr lang="en-US" sz="2000" b="0" i="0" dirty="0">
                <a:effectLst/>
                <a:latin typeface="+mn-lt"/>
              </a:rPr>
              <a:t>(Alias 1) </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23" name="Content Placeholder 7">
            <a:extLst>
              <a:ext uri="{FF2B5EF4-FFF2-40B4-BE49-F238E27FC236}">
                <a16:creationId xmlns:a16="http://schemas.microsoft.com/office/drawing/2014/main" id="{35523B7F-29FA-47E1-780E-1718B928E962}"/>
              </a:ext>
            </a:extLst>
          </p:cNvPr>
          <p:cNvSpPr txBox="1">
            <a:spLocks/>
          </p:cNvSpPr>
          <p:nvPr/>
        </p:nvSpPr>
        <p:spPr>
          <a:xfrm>
            <a:off x="5736865" y="6640723"/>
            <a:ext cx="2544988" cy="620230"/>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ctr">
              <a:spcBef>
                <a:spcPts val="0"/>
              </a:spcBef>
              <a:buNone/>
            </a:pPr>
            <a:r>
              <a:rPr lang="en-US" sz="2000" dirty="0">
                <a:latin typeface="+mn-lt"/>
              </a:rPr>
              <a:t>Revised Numbering</a:t>
            </a:r>
          </a:p>
          <a:p>
            <a:pPr marL="0" indent="0" fontAlgn="ctr">
              <a:spcBef>
                <a:spcPts val="0"/>
              </a:spcBef>
              <a:buNone/>
            </a:pPr>
            <a:r>
              <a:rPr lang="en-US" sz="2000" b="0" i="0" dirty="0">
                <a:effectLst/>
                <a:latin typeface="+mn-lt"/>
              </a:rPr>
              <a:t>(Alias 2) </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25" name="Content Placeholder 7">
            <a:extLst>
              <a:ext uri="{FF2B5EF4-FFF2-40B4-BE49-F238E27FC236}">
                <a16:creationId xmlns:a16="http://schemas.microsoft.com/office/drawing/2014/main" id="{87022613-3B60-63E5-E9B7-EB63532452A2}"/>
              </a:ext>
            </a:extLst>
          </p:cNvPr>
          <p:cNvSpPr txBox="1">
            <a:spLocks/>
          </p:cNvSpPr>
          <p:nvPr/>
        </p:nvSpPr>
        <p:spPr>
          <a:xfrm>
            <a:off x="10437315" y="6677970"/>
            <a:ext cx="2107723" cy="620230"/>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ctr">
              <a:spcBef>
                <a:spcPts val="0"/>
              </a:spcBef>
              <a:buNone/>
            </a:pPr>
            <a:r>
              <a:rPr lang="en-US" sz="2000" dirty="0">
                <a:latin typeface="+mn-lt"/>
              </a:rPr>
              <a:t>Final </a:t>
            </a:r>
            <a:r>
              <a:rPr lang="en-US" sz="2000" b="0" i="0" dirty="0">
                <a:effectLst/>
                <a:latin typeface="+mn-lt"/>
              </a:rPr>
              <a:t>Numbering</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Tree>
    <p:extLst>
      <p:ext uri="{BB962C8B-B14F-4D97-AF65-F5344CB8AC3E}">
        <p14:creationId xmlns:p14="http://schemas.microsoft.com/office/powerpoint/2010/main" val="1826749521"/>
      </p:ext>
    </p:extLst>
  </p:cSld>
  <p:clrMapOvr>
    <a:masterClrMapping/>
  </p:clrMapOvr>
  <mc:AlternateContent xmlns:mc="http://schemas.openxmlformats.org/markup-compatibility/2006" xmlns:p14="http://schemas.microsoft.com/office/powerpoint/2010/main">
    <mc:Choice Requires="p14">
      <p:transition spd="slow" p14:dur="2000" advTm="41548"/>
    </mc:Choice>
    <mc:Fallback xmlns="">
      <p:transition spd="slow" advTm="4154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a:xfrm>
            <a:off x="228600" y="777852"/>
            <a:ext cx="14173200" cy="822349"/>
          </a:xfrm>
        </p:spPr>
        <p:txBody>
          <a:bodyPr/>
          <a:lstStyle/>
          <a:p>
            <a:r>
              <a:rPr lang="en-US" dirty="0"/>
              <a:t>step 2</a:t>
            </a:r>
          </a:p>
          <a:p>
            <a:endParaRPr lang="en-US" dirty="0"/>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1"/>
            <a:ext cx="6966286"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dirty="0">
                <a:latin typeface="+mn-lt"/>
              </a:rPr>
              <a:t>Identify </a:t>
            </a:r>
            <a:r>
              <a:rPr lang="en-US" sz="2400" b="1" u="sng" dirty="0">
                <a:latin typeface="+mn-lt"/>
              </a:rPr>
              <a:t>parameters</a:t>
            </a:r>
            <a:r>
              <a:rPr lang="en-US" sz="2400" dirty="0">
                <a:latin typeface="+mn-lt"/>
              </a:rPr>
              <a:t> (sorting characteristics) and filters for each family type.</a:t>
            </a:r>
            <a:endParaRPr lang="en-US" sz="2400" b="0" i="0" dirty="0">
              <a:effectLst/>
              <a:latin typeface="+mn-lt"/>
            </a:endParaRPr>
          </a:p>
          <a:p>
            <a:pPr marL="0" indent="0" fontAlgn="ctr">
              <a:spcBef>
                <a:spcPts val="0"/>
              </a:spcBef>
              <a:buNone/>
            </a:pPr>
            <a:r>
              <a:rPr lang="en-US" sz="2000" b="0" i="0" dirty="0">
                <a:effectLst/>
                <a:latin typeface="+mn-lt"/>
              </a:rPr>
              <a:t> </a:t>
            </a:r>
          </a:p>
          <a:p>
            <a:pPr marL="0" indent="0" fontAlgn="ctr">
              <a:spcBef>
                <a:spcPts val="0"/>
              </a:spcBef>
              <a:buNone/>
            </a:pP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8" name="Picture 7">
            <a:extLst>
              <a:ext uri="{FF2B5EF4-FFF2-40B4-BE49-F238E27FC236}">
                <a16:creationId xmlns:a16="http://schemas.microsoft.com/office/drawing/2014/main" id="{DFDF5A0D-FDC7-4872-AD94-E3EAE38D9959}"/>
              </a:ext>
            </a:extLst>
          </p:cNvPr>
          <p:cNvPicPr>
            <a:picLocks noChangeAspect="1"/>
          </p:cNvPicPr>
          <p:nvPr/>
        </p:nvPicPr>
        <p:blipFill>
          <a:blip r:embed="rId3"/>
          <a:stretch>
            <a:fillRect/>
          </a:stretch>
        </p:blipFill>
        <p:spPr>
          <a:xfrm>
            <a:off x="8849496" y="2883201"/>
            <a:ext cx="4229100" cy="4305300"/>
          </a:xfrm>
          <a:prstGeom prst="rect">
            <a:avLst/>
          </a:prstGeom>
        </p:spPr>
      </p:pic>
      <p:pic>
        <p:nvPicPr>
          <p:cNvPr id="5" name="Picture 4">
            <a:extLst>
              <a:ext uri="{FF2B5EF4-FFF2-40B4-BE49-F238E27FC236}">
                <a16:creationId xmlns:a16="http://schemas.microsoft.com/office/drawing/2014/main" id="{889E2782-8A49-408F-BE26-71CB77B43AF7}"/>
              </a:ext>
            </a:extLst>
          </p:cNvPr>
          <p:cNvPicPr>
            <a:picLocks noChangeAspect="1"/>
          </p:cNvPicPr>
          <p:nvPr/>
        </p:nvPicPr>
        <p:blipFill>
          <a:blip r:embed="rId4"/>
          <a:stretch>
            <a:fillRect/>
          </a:stretch>
        </p:blipFill>
        <p:spPr>
          <a:xfrm>
            <a:off x="1888060" y="2788396"/>
            <a:ext cx="6209731" cy="4494911"/>
          </a:xfrm>
          <a:prstGeom prst="rect">
            <a:avLst/>
          </a:prstGeom>
        </p:spPr>
      </p:pic>
      <p:sp>
        <p:nvSpPr>
          <p:cNvPr id="11" name="TextBox 10">
            <a:extLst>
              <a:ext uri="{FF2B5EF4-FFF2-40B4-BE49-F238E27FC236}">
                <a16:creationId xmlns:a16="http://schemas.microsoft.com/office/drawing/2014/main" id="{95EC402C-412C-4C2C-A70E-162A43A24721}"/>
              </a:ext>
            </a:extLst>
          </p:cNvPr>
          <p:cNvSpPr txBox="1"/>
          <p:nvPr/>
        </p:nvSpPr>
        <p:spPr>
          <a:xfrm>
            <a:off x="3798836" y="7234817"/>
            <a:ext cx="2779295" cy="369332"/>
          </a:xfrm>
          <a:prstGeom prst="rect">
            <a:avLst/>
          </a:prstGeom>
          <a:noFill/>
        </p:spPr>
        <p:txBody>
          <a:bodyPr wrap="square" rtlCol="0">
            <a:spAutoFit/>
          </a:bodyPr>
          <a:lstStyle/>
          <a:p>
            <a:r>
              <a:rPr lang="en-US" dirty="0"/>
              <a:t>CENTER SEAT</a:t>
            </a:r>
          </a:p>
        </p:txBody>
      </p:sp>
      <p:sp>
        <p:nvSpPr>
          <p:cNvPr id="13" name="TextBox 12">
            <a:extLst>
              <a:ext uri="{FF2B5EF4-FFF2-40B4-BE49-F238E27FC236}">
                <a16:creationId xmlns:a16="http://schemas.microsoft.com/office/drawing/2014/main" id="{68E50D30-F4A8-4C3A-90A0-BC1116CDBD62}"/>
              </a:ext>
            </a:extLst>
          </p:cNvPr>
          <p:cNvSpPr txBox="1"/>
          <p:nvPr/>
        </p:nvSpPr>
        <p:spPr>
          <a:xfrm>
            <a:off x="11051006" y="7230816"/>
            <a:ext cx="2779295" cy="369332"/>
          </a:xfrm>
          <a:prstGeom prst="rect">
            <a:avLst/>
          </a:prstGeom>
          <a:noFill/>
        </p:spPr>
        <p:txBody>
          <a:bodyPr wrap="square" rtlCol="0">
            <a:spAutoFit/>
          </a:bodyPr>
          <a:lstStyle/>
          <a:p>
            <a:r>
              <a:rPr lang="en-US" dirty="0"/>
              <a:t>AISLE SEAT</a:t>
            </a:r>
          </a:p>
        </p:txBody>
      </p:sp>
      <p:sp>
        <p:nvSpPr>
          <p:cNvPr id="3" name="Slide Number Placeholder 1">
            <a:extLst>
              <a:ext uri="{FF2B5EF4-FFF2-40B4-BE49-F238E27FC236}">
                <a16:creationId xmlns:a16="http://schemas.microsoft.com/office/drawing/2014/main" id="{6A3C5B30-8F5F-4002-E052-150FE2C60F4B}"/>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1330B3F8-E180-1D7E-3A1D-07028933B0FD}"/>
              </a:ext>
            </a:extLst>
          </p:cNvPr>
          <p:cNvPicPr>
            <a:picLocks noChangeAspect="1"/>
          </p:cNvPicPr>
          <p:nvPr/>
        </p:nvPicPr>
        <p:blipFill>
          <a:blip r:embed="rId5"/>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3643324765"/>
      </p:ext>
    </p:extLst>
  </p:cSld>
  <p:clrMapOvr>
    <a:masterClrMapping/>
  </p:clrMapOvr>
  <mc:AlternateContent xmlns:mc="http://schemas.openxmlformats.org/markup-compatibility/2006" xmlns:p14="http://schemas.microsoft.com/office/powerpoint/2010/main">
    <mc:Choice Requires="p14">
      <p:transition spd="slow" p14:dur="2000" advTm="59801"/>
    </mc:Choice>
    <mc:Fallback xmlns="">
      <p:transition spd="slow" advTm="5980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462443-A764-8CF2-6CD5-E1EC71CE5F25}"/>
              </a:ext>
            </a:extLst>
          </p:cNvPr>
          <p:cNvPicPr>
            <a:picLocks noChangeAspect="1"/>
          </p:cNvPicPr>
          <p:nvPr/>
        </p:nvPicPr>
        <p:blipFill>
          <a:blip r:embed="rId3"/>
          <a:stretch>
            <a:fillRect/>
          </a:stretch>
        </p:blipFill>
        <p:spPr>
          <a:xfrm>
            <a:off x="221780" y="2639893"/>
            <a:ext cx="4586194" cy="4926142"/>
          </a:xfrm>
          <a:prstGeom prst="rect">
            <a:avLst/>
          </a:prstGeom>
        </p:spPr>
      </p:pic>
      <p:pic>
        <p:nvPicPr>
          <p:cNvPr id="15" name="Picture 14">
            <a:extLst>
              <a:ext uri="{FF2B5EF4-FFF2-40B4-BE49-F238E27FC236}">
                <a16:creationId xmlns:a16="http://schemas.microsoft.com/office/drawing/2014/main" id="{826F98B7-8327-FBA8-2D41-6F0AD0D8AC4C}"/>
              </a:ext>
            </a:extLst>
          </p:cNvPr>
          <p:cNvPicPr>
            <a:picLocks noChangeAspect="1"/>
          </p:cNvPicPr>
          <p:nvPr/>
        </p:nvPicPr>
        <p:blipFill>
          <a:blip r:embed="rId4"/>
          <a:stretch>
            <a:fillRect/>
          </a:stretch>
        </p:blipFill>
        <p:spPr>
          <a:xfrm>
            <a:off x="8489241" y="1837447"/>
            <a:ext cx="5834281" cy="4908523"/>
          </a:xfrm>
          <a:prstGeom prst="rect">
            <a:avLst/>
          </a:prstGeom>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a:xfrm>
            <a:off x="228600" y="777852"/>
            <a:ext cx="14173200" cy="822349"/>
          </a:xfrm>
        </p:spPr>
        <p:txBody>
          <a:bodyPr/>
          <a:lstStyle/>
          <a:p>
            <a:r>
              <a:rPr lang="en-US" dirty="0"/>
              <a:t>step 2</a:t>
            </a:r>
          </a:p>
          <a:p>
            <a:endParaRPr lang="en-US" dirty="0"/>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1"/>
            <a:ext cx="6966286"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dirty="0">
                <a:latin typeface="+mn-lt"/>
              </a:rPr>
              <a:t>Identify </a:t>
            </a:r>
            <a:r>
              <a:rPr lang="en-US" sz="2400" b="1" u="sng" dirty="0">
                <a:latin typeface="+mn-lt"/>
              </a:rPr>
              <a:t>parameters</a:t>
            </a:r>
            <a:r>
              <a:rPr lang="en-US" sz="2400" dirty="0">
                <a:latin typeface="+mn-lt"/>
              </a:rPr>
              <a:t> (sorting characteristics) and filters for each family type.</a:t>
            </a:r>
          </a:p>
          <a:p>
            <a:pPr fontAlgn="ctr">
              <a:spcBef>
                <a:spcPts val="0"/>
              </a:spcBef>
            </a:pPr>
            <a:r>
              <a:rPr lang="en-US" sz="2400" b="0" i="0" dirty="0">
                <a:effectLst/>
                <a:latin typeface="+mn-lt"/>
              </a:rPr>
              <a:t>Add into Family Types</a:t>
            </a:r>
          </a:p>
          <a:p>
            <a:pPr marL="0" indent="0" fontAlgn="ctr">
              <a:spcBef>
                <a:spcPts val="0"/>
              </a:spcBef>
              <a:buNone/>
            </a:pPr>
            <a:r>
              <a:rPr lang="en-US" sz="2000" b="0" i="0" dirty="0">
                <a:effectLst/>
                <a:latin typeface="+mn-lt"/>
              </a:rPr>
              <a:t> </a:t>
            </a:r>
          </a:p>
          <a:p>
            <a:pPr marL="0" indent="0" fontAlgn="ctr">
              <a:spcBef>
                <a:spcPts val="0"/>
              </a:spcBef>
              <a:buNone/>
            </a:pP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6A3C5B30-8F5F-4002-E052-150FE2C60F4B}"/>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1330B3F8-E180-1D7E-3A1D-07028933B0FD}"/>
              </a:ext>
            </a:extLst>
          </p:cNvPr>
          <p:cNvPicPr>
            <a:picLocks noChangeAspect="1"/>
          </p:cNvPicPr>
          <p:nvPr/>
        </p:nvPicPr>
        <p:blipFill>
          <a:blip r:embed="rId5"/>
          <a:stretch>
            <a:fillRect/>
          </a:stretch>
        </p:blipFill>
        <p:spPr>
          <a:xfrm>
            <a:off x="12427831" y="6745971"/>
            <a:ext cx="2133600" cy="1483629"/>
          </a:xfrm>
          <a:prstGeom prst="rect">
            <a:avLst/>
          </a:prstGeom>
        </p:spPr>
      </p:pic>
      <p:pic>
        <p:nvPicPr>
          <p:cNvPr id="17" name="Picture 16">
            <a:extLst>
              <a:ext uri="{FF2B5EF4-FFF2-40B4-BE49-F238E27FC236}">
                <a16:creationId xmlns:a16="http://schemas.microsoft.com/office/drawing/2014/main" id="{0B995E90-3C5B-1804-DFD0-FC4278FBF186}"/>
              </a:ext>
            </a:extLst>
          </p:cNvPr>
          <p:cNvPicPr>
            <a:picLocks noChangeAspect="1"/>
          </p:cNvPicPr>
          <p:nvPr/>
        </p:nvPicPr>
        <p:blipFill>
          <a:blip r:embed="rId6"/>
          <a:stretch>
            <a:fillRect/>
          </a:stretch>
        </p:blipFill>
        <p:spPr>
          <a:xfrm>
            <a:off x="4612247" y="3585765"/>
            <a:ext cx="3682642" cy="3474518"/>
          </a:xfrm>
          <a:prstGeom prst="rect">
            <a:avLst/>
          </a:prstGeom>
        </p:spPr>
      </p:pic>
      <p:sp>
        <p:nvSpPr>
          <p:cNvPr id="18" name="Arrow: Right 17">
            <a:extLst>
              <a:ext uri="{FF2B5EF4-FFF2-40B4-BE49-F238E27FC236}">
                <a16:creationId xmlns:a16="http://schemas.microsoft.com/office/drawing/2014/main" id="{3DF3AC0D-3DFD-203D-6830-7615B147BD1A}"/>
              </a:ext>
            </a:extLst>
          </p:cNvPr>
          <p:cNvSpPr/>
          <p:nvPr/>
        </p:nvSpPr>
        <p:spPr>
          <a:xfrm>
            <a:off x="4806599" y="4121482"/>
            <a:ext cx="1102753" cy="406400"/>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0BC307DF-DDCD-4D9C-84C6-7C35BB9A91D5}"/>
              </a:ext>
            </a:extLst>
          </p:cNvPr>
          <p:cNvSpPr/>
          <p:nvPr/>
        </p:nvSpPr>
        <p:spPr>
          <a:xfrm rot="10800000">
            <a:off x="7743512" y="4114800"/>
            <a:ext cx="813696" cy="406400"/>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586205"/>
      </p:ext>
    </p:extLst>
  </p:cSld>
  <p:clrMapOvr>
    <a:masterClrMapping/>
  </p:clrMapOvr>
  <mc:AlternateContent xmlns:mc="http://schemas.openxmlformats.org/markup-compatibility/2006" xmlns:p14="http://schemas.microsoft.com/office/powerpoint/2010/main">
    <mc:Choice Requires="p14">
      <p:transition spd="slow" p14:dur="2000" advTm="59801"/>
    </mc:Choice>
    <mc:Fallback xmlns="">
      <p:transition spd="slow" advTm="5980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CC9529-70D7-7CB1-9C52-009D5AC0A3E1}"/>
              </a:ext>
            </a:extLst>
          </p:cNvPr>
          <p:cNvPicPr>
            <a:picLocks noChangeAspect="1"/>
          </p:cNvPicPr>
          <p:nvPr/>
        </p:nvPicPr>
        <p:blipFill>
          <a:blip r:embed="rId3"/>
          <a:stretch>
            <a:fillRect/>
          </a:stretch>
        </p:blipFill>
        <p:spPr>
          <a:xfrm>
            <a:off x="8451609" y="3828670"/>
            <a:ext cx="5109208" cy="3659115"/>
          </a:xfrm>
          <a:prstGeom prst="rect">
            <a:avLst/>
          </a:prstGeom>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step 3</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1"/>
            <a:ext cx="6966286"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b="0" i="0" dirty="0">
                <a:effectLst/>
                <a:latin typeface="+mn-lt"/>
              </a:rPr>
              <a:t>Incorporate families and </a:t>
            </a:r>
            <a:r>
              <a:rPr lang="en-US" sz="2400" dirty="0">
                <a:latin typeface="+mn-lt"/>
              </a:rPr>
              <a:t>parameters </a:t>
            </a:r>
            <a:r>
              <a:rPr lang="en-US" sz="2400" b="0" i="0" dirty="0">
                <a:effectLst/>
                <a:latin typeface="+mn-lt"/>
              </a:rPr>
              <a:t>into </a:t>
            </a:r>
            <a:r>
              <a:rPr lang="en-US" sz="2400" dirty="0">
                <a:latin typeface="+mn-lt"/>
              </a:rPr>
              <a:t>central </a:t>
            </a:r>
            <a:r>
              <a:rPr lang="en-US" sz="2400" b="0" i="0" dirty="0">
                <a:effectLst/>
                <a:latin typeface="+mn-lt"/>
              </a:rPr>
              <a:t>model</a:t>
            </a: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70BCC438-9DA5-84F1-D338-B99FC0A3EFB2}"/>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2AA07C52-761D-4BD6-C502-A7397A9011AC}"/>
              </a:ext>
            </a:extLst>
          </p:cNvPr>
          <p:cNvPicPr>
            <a:picLocks noChangeAspect="1"/>
          </p:cNvPicPr>
          <p:nvPr/>
        </p:nvPicPr>
        <p:blipFill>
          <a:blip r:embed="rId4"/>
          <a:stretch>
            <a:fillRect/>
          </a:stretch>
        </p:blipFill>
        <p:spPr>
          <a:xfrm>
            <a:off x="12427831" y="6745971"/>
            <a:ext cx="2133600" cy="1483629"/>
          </a:xfrm>
          <a:prstGeom prst="rect">
            <a:avLst/>
          </a:prstGeom>
        </p:spPr>
      </p:pic>
      <p:pic>
        <p:nvPicPr>
          <p:cNvPr id="9" name="Picture 8">
            <a:extLst>
              <a:ext uri="{FF2B5EF4-FFF2-40B4-BE49-F238E27FC236}">
                <a16:creationId xmlns:a16="http://schemas.microsoft.com/office/drawing/2014/main" id="{AA1FDBD8-CC5D-0042-77FE-6953C72EE8A5}"/>
              </a:ext>
            </a:extLst>
          </p:cNvPr>
          <p:cNvPicPr>
            <a:picLocks noChangeAspect="1"/>
          </p:cNvPicPr>
          <p:nvPr/>
        </p:nvPicPr>
        <p:blipFill>
          <a:blip r:embed="rId5"/>
          <a:stretch>
            <a:fillRect/>
          </a:stretch>
        </p:blipFill>
        <p:spPr>
          <a:xfrm>
            <a:off x="8451609" y="982288"/>
            <a:ext cx="3599309" cy="2678889"/>
          </a:xfrm>
          <a:prstGeom prst="rect">
            <a:avLst/>
          </a:prstGeom>
        </p:spPr>
      </p:pic>
      <p:pic>
        <p:nvPicPr>
          <p:cNvPr id="18" name="Picture 17">
            <a:extLst>
              <a:ext uri="{FF2B5EF4-FFF2-40B4-BE49-F238E27FC236}">
                <a16:creationId xmlns:a16="http://schemas.microsoft.com/office/drawing/2014/main" id="{D998F016-8C57-6657-44B8-55884B677FD8}"/>
              </a:ext>
            </a:extLst>
          </p:cNvPr>
          <p:cNvPicPr>
            <a:picLocks noChangeAspect="1"/>
          </p:cNvPicPr>
          <p:nvPr/>
        </p:nvPicPr>
        <p:blipFill>
          <a:blip r:embed="rId6"/>
          <a:stretch>
            <a:fillRect/>
          </a:stretch>
        </p:blipFill>
        <p:spPr>
          <a:xfrm>
            <a:off x="140253" y="2467628"/>
            <a:ext cx="8062987" cy="4582308"/>
          </a:xfrm>
          <a:prstGeom prst="rect">
            <a:avLst/>
          </a:prstGeom>
        </p:spPr>
      </p:pic>
    </p:spTree>
    <p:extLst>
      <p:ext uri="{BB962C8B-B14F-4D97-AF65-F5344CB8AC3E}">
        <p14:creationId xmlns:p14="http://schemas.microsoft.com/office/powerpoint/2010/main" val="3954876415"/>
      </p:ext>
    </p:extLst>
  </p:cSld>
  <p:clrMapOvr>
    <a:masterClrMapping/>
  </p:clrMapOvr>
  <mc:AlternateContent xmlns:mc="http://schemas.openxmlformats.org/markup-compatibility/2006" xmlns:p14="http://schemas.microsoft.com/office/powerpoint/2010/main">
    <mc:Choice Requires="p14">
      <p:transition spd="slow" p14:dur="2000" advTm="38462"/>
    </mc:Choice>
    <mc:Fallback xmlns="">
      <p:transition spd="slow" advTm="3846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step 4</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1"/>
            <a:ext cx="6966286"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b="0" i="0" dirty="0">
                <a:effectLst/>
                <a:latin typeface="+mn-lt"/>
              </a:rPr>
              <a:t>Test parameters in model</a:t>
            </a:r>
          </a:p>
          <a:p>
            <a:pPr marL="0" indent="0" fontAlgn="ctr">
              <a:spcBef>
                <a:spcPts val="0"/>
              </a:spcBef>
              <a:buNone/>
            </a:pPr>
            <a:endParaRPr lang="en-US" sz="2400" b="0" i="0" dirty="0">
              <a:effectLst/>
              <a:latin typeface="+mn-lt"/>
            </a:endParaRPr>
          </a:p>
          <a:p>
            <a:pPr marL="0" indent="0" fontAlgn="ctr">
              <a:spcBef>
                <a:spcPts val="0"/>
              </a:spcBef>
              <a:buNone/>
            </a:pPr>
            <a:r>
              <a:rPr lang="en-US" sz="2000" b="1" i="0" dirty="0">
                <a:effectLst/>
                <a:latin typeface="+mn-lt"/>
              </a:rPr>
              <a:t>3 types of Parameters:</a:t>
            </a:r>
          </a:p>
          <a:p>
            <a:pPr marL="457200" indent="-457200" fontAlgn="ctr">
              <a:spcBef>
                <a:spcPts val="0"/>
              </a:spcBef>
              <a:buFont typeface="+mj-lt"/>
              <a:buAutoNum type="arabicPeriod"/>
            </a:pPr>
            <a:r>
              <a:rPr lang="en-US" sz="2000" dirty="0">
                <a:latin typeface="+mn-lt"/>
              </a:rPr>
              <a:t>Project Parameters –Scheduling, sorting and filtering</a:t>
            </a:r>
          </a:p>
          <a:p>
            <a:pPr marL="457200" indent="-457200" fontAlgn="ctr">
              <a:spcBef>
                <a:spcPts val="0"/>
              </a:spcBef>
              <a:buFont typeface="+mj-lt"/>
              <a:buAutoNum type="arabicPeriod"/>
            </a:pPr>
            <a:r>
              <a:rPr lang="en-US" sz="2000" b="0" i="0" dirty="0">
                <a:effectLst/>
                <a:latin typeface="+mn-lt"/>
              </a:rPr>
              <a:t>Shared Parameters –Scheduling and tagging</a:t>
            </a:r>
          </a:p>
          <a:p>
            <a:pPr marL="457200" indent="-457200" fontAlgn="ctr">
              <a:spcBef>
                <a:spcPts val="0"/>
              </a:spcBef>
              <a:buFont typeface="+mj-lt"/>
              <a:buAutoNum type="arabicPeriod"/>
            </a:pPr>
            <a:r>
              <a:rPr lang="en-US" sz="2000" dirty="0">
                <a:latin typeface="+mn-lt"/>
              </a:rPr>
              <a:t>Global Parameters –Specific to single project file</a:t>
            </a:r>
            <a:endParaRPr lang="en-US" sz="20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13" name="Picture 12">
            <a:extLst>
              <a:ext uri="{FF2B5EF4-FFF2-40B4-BE49-F238E27FC236}">
                <a16:creationId xmlns:a16="http://schemas.microsoft.com/office/drawing/2014/main" id="{F8719BE8-8A74-4DA3-BA2A-CEDF60E6504E}"/>
              </a:ext>
            </a:extLst>
          </p:cNvPr>
          <p:cNvPicPr>
            <a:picLocks noChangeAspect="1"/>
          </p:cNvPicPr>
          <p:nvPr/>
        </p:nvPicPr>
        <p:blipFill>
          <a:blip r:embed="rId3"/>
          <a:stretch>
            <a:fillRect/>
          </a:stretch>
        </p:blipFill>
        <p:spPr>
          <a:xfrm>
            <a:off x="416296" y="5346121"/>
            <a:ext cx="13416002" cy="2219914"/>
          </a:xfrm>
          <a:prstGeom prst="rect">
            <a:avLst/>
          </a:prstGeom>
          <a:ln>
            <a:solidFill>
              <a:schemeClr val="tx1"/>
            </a:solidFill>
          </a:ln>
        </p:spPr>
      </p:pic>
      <p:pic>
        <p:nvPicPr>
          <p:cNvPr id="15" name="Picture 14">
            <a:extLst>
              <a:ext uri="{FF2B5EF4-FFF2-40B4-BE49-F238E27FC236}">
                <a16:creationId xmlns:a16="http://schemas.microsoft.com/office/drawing/2014/main" id="{F5EE1595-343B-42B6-8266-33329409AA24}"/>
              </a:ext>
            </a:extLst>
          </p:cNvPr>
          <p:cNvPicPr>
            <a:picLocks noChangeAspect="1"/>
          </p:cNvPicPr>
          <p:nvPr/>
        </p:nvPicPr>
        <p:blipFill>
          <a:blip r:embed="rId4"/>
          <a:stretch>
            <a:fillRect/>
          </a:stretch>
        </p:blipFill>
        <p:spPr>
          <a:xfrm>
            <a:off x="8851479" y="1189025"/>
            <a:ext cx="3324225" cy="3924300"/>
          </a:xfrm>
          <a:prstGeom prst="rect">
            <a:avLst/>
          </a:prstGeom>
          <a:ln>
            <a:solidFill>
              <a:schemeClr val="tx1"/>
            </a:solidFill>
          </a:ln>
        </p:spPr>
      </p:pic>
      <p:sp>
        <p:nvSpPr>
          <p:cNvPr id="12" name="Rectangle 11">
            <a:extLst>
              <a:ext uri="{FF2B5EF4-FFF2-40B4-BE49-F238E27FC236}">
                <a16:creationId xmlns:a16="http://schemas.microsoft.com/office/drawing/2014/main" id="{89DDA48E-E7F2-4FF1-B225-164984C7CAA9}"/>
              </a:ext>
            </a:extLst>
          </p:cNvPr>
          <p:cNvSpPr/>
          <p:nvPr/>
        </p:nvSpPr>
        <p:spPr>
          <a:xfrm>
            <a:off x="4668253" y="5823284"/>
            <a:ext cx="2394284" cy="52939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 name="Arrow: Bent 15">
            <a:extLst>
              <a:ext uri="{FF2B5EF4-FFF2-40B4-BE49-F238E27FC236}">
                <a16:creationId xmlns:a16="http://schemas.microsoft.com/office/drawing/2014/main" id="{2C623BA5-EE78-4EB2-9107-8DC986262C02}"/>
              </a:ext>
            </a:extLst>
          </p:cNvPr>
          <p:cNvSpPr/>
          <p:nvPr/>
        </p:nvSpPr>
        <p:spPr>
          <a:xfrm>
            <a:off x="6466974" y="2832999"/>
            <a:ext cx="1937084" cy="2422642"/>
          </a:xfrm>
          <a:prstGeom prst="bentArrow">
            <a:avLst>
              <a:gd name="adj1" fmla="val 17324"/>
              <a:gd name="adj2" fmla="val 25000"/>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3" name="Slide Number Placeholder 1">
            <a:extLst>
              <a:ext uri="{FF2B5EF4-FFF2-40B4-BE49-F238E27FC236}">
                <a16:creationId xmlns:a16="http://schemas.microsoft.com/office/drawing/2014/main" id="{70BCC438-9DA5-84F1-D338-B99FC0A3EFB2}"/>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2AA07C52-761D-4BD6-C502-A7397A9011AC}"/>
              </a:ext>
            </a:extLst>
          </p:cNvPr>
          <p:cNvPicPr>
            <a:picLocks noChangeAspect="1"/>
          </p:cNvPicPr>
          <p:nvPr/>
        </p:nvPicPr>
        <p:blipFill>
          <a:blip r:embed="rId5"/>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3264035339"/>
      </p:ext>
    </p:extLst>
  </p:cSld>
  <p:clrMapOvr>
    <a:masterClrMapping/>
  </p:clrMapOvr>
  <mc:AlternateContent xmlns:mc="http://schemas.openxmlformats.org/markup-compatibility/2006" xmlns:p14="http://schemas.microsoft.com/office/powerpoint/2010/main">
    <mc:Choice Requires="p14">
      <p:transition spd="slow" p14:dur="2000" advTm="38462"/>
    </mc:Choice>
    <mc:Fallback xmlns="">
      <p:transition spd="slow" advTm="3846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a:xfrm>
            <a:off x="228600" y="765889"/>
            <a:ext cx="14173200" cy="822349"/>
          </a:xfrm>
        </p:spPr>
        <p:txBody>
          <a:bodyPr/>
          <a:lstStyle/>
          <a:p>
            <a:r>
              <a:rPr lang="en-US" dirty="0"/>
              <a:t>step 5</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1"/>
            <a:ext cx="6966286"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dirty="0">
                <a:latin typeface="+mn-lt"/>
              </a:rPr>
              <a:t>Locate the Element</a:t>
            </a:r>
            <a:endParaRPr lang="en-US" sz="2400" b="0" i="0" dirty="0">
              <a:effectLst/>
              <a:latin typeface="+mn-lt"/>
            </a:endParaRPr>
          </a:p>
          <a:p>
            <a:pPr marL="0" indent="0" fontAlgn="ctr">
              <a:spcBef>
                <a:spcPts val="0"/>
              </a:spcBef>
              <a:buNone/>
            </a:pPr>
            <a:r>
              <a:rPr lang="en-US" sz="2000" b="0" i="0" dirty="0">
                <a:effectLst/>
                <a:latin typeface="+mn-lt"/>
              </a:rPr>
              <a:t> </a:t>
            </a: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5" name="Picture 4" descr="A picture containing bench, green, floor, seat&#10;&#10;Description automatically generated">
            <a:extLst>
              <a:ext uri="{FF2B5EF4-FFF2-40B4-BE49-F238E27FC236}">
                <a16:creationId xmlns:a16="http://schemas.microsoft.com/office/drawing/2014/main" id="{BA0001C7-FDCC-486B-80CB-19E1746D3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8368" y="1138864"/>
            <a:ext cx="4035967" cy="3854104"/>
          </a:xfrm>
          <a:prstGeom prst="rect">
            <a:avLst/>
          </a:prstGeom>
        </p:spPr>
      </p:pic>
      <p:pic>
        <p:nvPicPr>
          <p:cNvPr id="13" name="Picture 12">
            <a:extLst>
              <a:ext uri="{FF2B5EF4-FFF2-40B4-BE49-F238E27FC236}">
                <a16:creationId xmlns:a16="http://schemas.microsoft.com/office/drawing/2014/main" id="{9D53F93C-752F-434F-A89E-38A1D449FDD4}"/>
              </a:ext>
            </a:extLst>
          </p:cNvPr>
          <p:cNvPicPr>
            <a:picLocks noChangeAspect="1"/>
          </p:cNvPicPr>
          <p:nvPr/>
        </p:nvPicPr>
        <p:blipFill>
          <a:blip r:embed="rId4"/>
          <a:stretch>
            <a:fillRect/>
          </a:stretch>
        </p:blipFill>
        <p:spPr>
          <a:xfrm>
            <a:off x="7021802" y="6028159"/>
            <a:ext cx="6858298" cy="1278482"/>
          </a:xfrm>
          <a:prstGeom prst="rect">
            <a:avLst/>
          </a:prstGeom>
          <a:ln>
            <a:solidFill>
              <a:schemeClr val="tx2"/>
            </a:solidFill>
          </a:ln>
        </p:spPr>
      </p:pic>
      <p:pic>
        <p:nvPicPr>
          <p:cNvPr id="16" name="Picture 15">
            <a:extLst>
              <a:ext uri="{FF2B5EF4-FFF2-40B4-BE49-F238E27FC236}">
                <a16:creationId xmlns:a16="http://schemas.microsoft.com/office/drawing/2014/main" id="{8F39E562-E74E-49D6-9D3C-179EE778457F}"/>
              </a:ext>
            </a:extLst>
          </p:cNvPr>
          <p:cNvPicPr>
            <a:picLocks noChangeAspect="1"/>
          </p:cNvPicPr>
          <p:nvPr/>
        </p:nvPicPr>
        <p:blipFill>
          <a:blip r:embed="rId5"/>
          <a:stretch>
            <a:fillRect/>
          </a:stretch>
        </p:blipFill>
        <p:spPr>
          <a:xfrm>
            <a:off x="625640" y="2429301"/>
            <a:ext cx="5826040" cy="5022448"/>
          </a:xfrm>
          <a:prstGeom prst="rect">
            <a:avLst/>
          </a:prstGeom>
          <a:ln>
            <a:solidFill>
              <a:schemeClr val="tx1"/>
            </a:solidFill>
          </a:ln>
        </p:spPr>
      </p:pic>
      <p:sp>
        <p:nvSpPr>
          <p:cNvPr id="17" name="Arrow: Bent 16">
            <a:extLst>
              <a:ext uri="{FF2B5EF4-FFF2-40B4-BE49-F238E27FC236}">
                <a16:creationId xmlns:a16="http://schemas.microsoft.com/office/drawing/2014/main" id="{00536739-4DFB-491F-911B-E75250A08830}"/>
              </a:ext>
            </a:extLst>
          </p:cNvPr>
          <p:cNvSpPr/>
          <p:nvPr/>
        </p:nvSpPr>
        <p:spPr>
          <a:xfrm rot="5400000">
            <a:off x="6462335" y="4998448"/>
            <a:ext cx="1118935" cy="82234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1">
            <a:extLst>
              <a:ext uri="{FF2B5EF4-FFF2-40B4-BE49-F238E27FC236}">
                <a16:creationId xmlns:a16="http://schemas.microsoft.com/office/drawing/2014/main" id="{20988EB0-4C3C-CE21-7894-F8D433DA01A3}"/>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12821EE0-BB8F-FBB7-D162-4DBA2B4DA706}"/>
              </a:ext>
            </a:extLst>
          </p:cNvPr>
          <p:cNvPicPr>
            <a:picLocks noChangeAspect="1"/>
          </p:cNvPicPr>
          <p:nvPr/>
        </p:nvPicPr>
        <p:blipFill>
          <a:blip r:embed="rId6"/>
          <a:stretch>
            <a:fillRect/>
          </a:stretch>
        </p:blipFill>
        <p:spPr>
          <a:xfrm>
            <a:off x="12427831" y="6745971"/>
            <a:ext cx="2133600" cy="1483629"/>
          </a:xfrm>
          <a:prstGeom prst="rect">
            <a:avLst/>
          </a:prstGeom>
        </p:spPr>
      </p:pic>
      <p:sp>
        <p:nvSpPr>
          <p:cNvPr id="2" name="Content Placeholder 7">
            <a:extLst>
              <a:ext uri="{FF2B5EF4-FFF2-40B4-BE49-F238E27FC236}">
                <a16:creationId xmlns:a16="http://schemas.microsoft.com/office/drawing/2014/main" id="{5E62F772-4B15-E80C-8D5E-5CF3D68A7DA6}"/>
              </a:ext>
            </a:extLst>
          </p:cNvPr>
          <p:cNvSpPr txBox="1">
            <a:spLocks/>
          </p:cNvSpPr>
          <p:nvPr/>
        </p:nvSpPr>
        <p:spPr>
          <a:xfrm>
            <a:off x="10011428" y="4992968"/>
            <a:ext cx="2790173" cy="585583"/>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rtl="0" fontAlgn="ctr">
              <a:spcBef>
                <a:spcPts val="0"/>
              </a:spcBef>
              <a:spcAft>
                <a:spcPts val="0"/>
              </a:spcAft>
              <a:buNone/>
            </a:pPr>
            <a:r>
              <a:rPr lang="en-US" sz="2400" b="1" dirty="0">
                <a:latin typeface="+mn-lt"/>
              </a:rPr>
              <a:t>Seat Example</a:t>
            </a:r>
            <a:endParaRPr lang="en-US" sz="2400" b="1" i="0" dirty="0">
              <a:effectLst/>
              <a:latin typeface="+mn-lt"/>
            </a:endParaRPr>
          </a:p>
        </p:txBody>
      </p:sp>
    </p:spTree>
    <p:extLst>
      <p:ext uri="{BB962C8B-B14F-4D97-AF65-F5344CB8AC3E}">
        <p14:creationId xmlns:p14="http://schemas.microsoft.com/office/powerpoint/2010/main" val="2847475991"/>
      </p:ext>
    </p:extLst>
  </p:cSld>
  <p:clrMapOvr>
    <a:masterClrMapping/>
  </p:clrMapOvr>
  <mc:AlternateContent xmlns:mc="http://schemas.openxmlformats.org/markup-compatibility/2006" xmlns:p14="http://schemas.microsoft.com/office/powerpoint/2010/main">
    <mc:Choice Requires="p14">
      <p:transition spd="slow" p14:dur="2000" advTm="9658"/>
    </mc:Choice>
    <mc:Fallback xmlns="">
      <p:transition spd="slow" advTm="965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step 5</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1"/>
            <a:ext cx="6966286"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dirty="0">
                <a:latin typeface="+mn-lt"/>
              </a:rPr>
              <a:t>Locate the Element</a:t>
            </a:r>
            <a:endParaRPr lang="en-US" sz="2400" b="0" i="0" dirty="0">
              <a:effectLst/>
              <a:latin typeface="+mn-lt"/>
            </a:endParaRPr>
          </a:p>
          <a:p>
            <a:pPr marL="0" indent="0" fontAlgn="ctr">
              <a:spcBef>
                <a:spcPts val="0"/>
              </a:spcBef>
              <a:buNone/>
            </a:pPr>
            <a:r>
              <a:rPr lang="en-US" sz="2000" b="0" i="0" dirty="0">
                <a:effectLst/>
                <a:latin typeface="+mn-lt"/>
              </a:rPr>
              <a:t> </a:t>
            </a: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9" name="Picture 8" descr="Graphical user interface, application, table, Excel&#10;&#10;Description automatically generated">
            <a:extLst>
              <a:ext uri="{FF2B5EF4-FFF2-40B4-BE49-F238E27FC236}">
                <a16:creationId xmlns:a16="http://schemas.microsoft.com/office/drawing/2014/main" id="{F0E73F1A-E6A3-4D0A-ABC0-D9584397C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77" y="3276576"/>
            <a:ext cx="13837920" cy="3581400"/>
          </a:xfrm>
          <a:prstGeom prst="rect">
            <a:avLst/>
          </a:prstGeom>
          <a:ln>
            <a:solidFill>
              <a:schemeClr val="tx1"/>
            </a:solidFill>
          </a:ln>
        </p:spPr>
      </p:pic>
      <p:sp>
        <p:nvSpPr>
          <p:cNvPr id="11" name="Rectangle 10">
            <a:extLst>
              <a:ext uri="{FF2B5EF4-FFF2-40B4-BE49-F238E27FC236}">
                <a16:creationId xmlns:a16="http://schemas.microsoft.com/office/drawing/2014/main" id="{235A767C-7CF0-45A3-8119-0D608CE88E44}"/>
              </a:ext>
            </a:extLst>
          </p:cNvPr>
          <p:cNvSpPr/>
          <p:nvPr/>
        </p:nvSpPr>
        <p:spPr>
          <a:xfrm>
            <a:off x="5847348" y="5582653"/>
            <a:ext cx="2346158" cy="27672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Rectangle 11">
            <a:extLst>
              <a:ext uri="{FF2B5EF4-FFF2-40B4-BE49-F238E27FC236}">
                <a16:creationId xmlns:a16="http://schemas.microsoft.com/office/drawing/2014/main" id="{63898264-EF80-42A2-BC59-A3E973F1F5CC}"/>
              </a:ext>
            </a:extLst>
          </p:cNvPr>
          <p:cNvSpPr/>
          <p:nvPr/>
        </p:nvSpPr>
        <p:spPr>
          <a:xfrm>
            <a:off x="13006137" y="3128211"/>
            <a:ext cx="1127760" cy="113898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Slide Number Placeholder 1">
            <a:extLst>
              <a:ext uri="{FF2B5EF4-FFF2-40B4-BE49-F238E27FC236}">
                <a16:creationId xmlns:a16="http://schemas.microsoft.com/office/drawing/2014/main" id="{7D122516-0602-CD91-6D6F-176D41E88D95}"/>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E2C49850-DC3C-7EEA-C966-F7DA0403F1E9}"/>
              </a:ext>
            </a:extLst>
          </p:cNvPr>
          <p:cNvPicPr>
            <a:picLocks noChangeAspect="1"/>
          </p:cNvPicPr>
          <p:nvPr/>
        </p:nvPicPr>
        <p:blipFill>
          <a:blip r:embed="rId4"/>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3239290496"/>
      </p:ext>
    </p:extLst>
  </p:cSld>
  <p:clrMapOvr>
    <a:masterClrMapping/>
  </p:clrMapOvr>
  <mc:AlternateContent xmlns:mc="http://schemas.openxmlformats.org/markup-compatibility/2006" xmlns:p14="http://schemas.microsoft.com/office/powerpoint/2010/main">
    <mc:Choice Requires="p14">
      <p:transition spd="slow" p14:dur="2000" advTm="34398"/>
    </mc:Choice>
    <mc:Fallback xmlns="">
      <p:transition spd="slow" advTm="3439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step 5</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35199" y="1600201"/>
            <a:ext cx="6966286"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dirty="0">
                <a:latin typeface="+mn-lt"/>
              </a:rPr>
              <a:t>Locate the element</a:t>
            </a:r>
            <a:endParaRPr lang="en-US" sz="2400" b="0" i="0" dirty="0">
              <a:effectLst/>
              <a:latin typeface="+mn-lt"/>
            </a:endParaRPr>
          </a:p>
          <a:p>
            <a:pPr marL="0" indent="0" fontAlgn="ctr">
              <a:spcBef>
                <a:spcPts val="0"/>
              </a:spcBef>
              <a:buNone/>
            </a:pPr>
            <a:r>
              <a:rPr lang="en-US" sz="2000" b="0" i="0" dirty="0">
                <a:effectLst/>
                <a:latin typeface="+mn-lt"/>
              </a:rPr>
              <a:t> </a:t>
            </a: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8" name="Picture 7">
            <a:extLst>
              <a:ext uri="{FF2B5EF4-FFF2-40B4-BE49-F238E27FC236}">
                <a16:creationId xmlns:a16="http://schemas.microsoft.com/office/drawing/2014/main" id="{C865F3BB-45B2-42D0-90AF-D2EE212C41EF}"/>
              </a:ext>
            </a:extLst>
          </p:cNvPr>
          <p:cNvPicPr>
            <a:picLocks noChangeAspect="1"/>
          </p:cNvPicPr>
          <p:nvPr/>
        </p:nvPicPr>
        <p:blipFill>
          <a:blip r:embed="rId3"/>
          <a:stretch>
            <a:fillRect/>
          </a:stretch>
        </p:blipFill>
        <p:spPr>
          <a:xfrm>
            <a:off x="461187" y="2391936"/>
            <a:ext cx="9551112" cy="4909450"/>
          </a:xfrm>
          <a:prstGeom prst="rect">
            <a:avLst/>
          </a:prstGeom>
        </p:spPr>
      </p:pic>
      <p:pic>
        <p:nvPicPr>
          <p:cNvPr id="12" name="Picture 11">
            <a:extLst>
              <a:ext uri="{FF2B5EF4-FFF2-40B4-BE49-F238E27FC236}">
                <a16:creationId xmlns:a16="http://schemas.microsoft.com/office/drawing/2014/main" id="{5425962A-C037-47F8-BFEE-4BDDA55965A6}"/>
              </a:ext>
            </a:extLst>
          </p:cNvPr>
          <p:cNvPicPr>
            <a:picLocks noChangeAspect="1"/>
          </p:cNvPicPr>
          <p:nvPr/>
        </p:nvPicPr>
        <p:blipFill>
          <a:blip r:embed="rId4"/>
          <a:stretch>
            <a:fillRect/>
          </a:stretch>
        </p:blipFill>
        <p:spPr>
          <a:xfrm>
            <a:off x="10325118" y="2091211"/>
            <a:ext cx="3381375" cy="5210175"/>
          </a:xfrm>
          <a:prstGeom prst="rect">
            <a:avLst/>
          </a:prstGeom>
          <a:ln>
            <a:solidFill>
              <a:schemeClr val="tx1"/>
            </a:solidFill>
          </a:ln>
        </p:spPr>
      </p:pic>
      <p:sp>
        <p:nvSpPr>
          <p:cNvPr id="15" name="Oval 14">
            <a:extLst>
              <a:ext uri="{FF2B5EF4-FFF2-40B4-BE49-F238E27FC236}">
                <a16:creationId xmlns:a16="http://schemas.microsoft.com/office/drawing/2014/main" id="{D17C580A-A19C-4183-974D-D1B8C3C56E36}"/>
              </a:ext>
            </a:extLst>
          </p:cNvPr>
          <p:cNvSpPr/>
          <p:nvPr/>
        </p:nvSpPr>
        <p:spPr>
          <a:xfrm>
            <a:off x="1314450" y="5342021"/>
            <a:ext cx="998621" cy="8627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6B19B4EB-C830-4BC0-81C6-726B08A75700}"/>
              </a:ext>
            </a:extLst>
          </p:cNvPr>
          <p:cNvSpPr/>
          <p:nvPr/>
        </p:nvSpPr>
        <p:spPr>
          <a:xfrm>
            <a:off x="2400300" y="5504283"/>
            <a:ext cx="7924818" cy="538212"/>
          </a:xfrm>
          <a:prstGeom prst="rightArrow">
            <a:avLst>
              <a:gd name="adj1" fmla="val 50000"/>
              <a:gd name="adj2" fmla="val 95244"/>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C00000"/>
              </a:solidFill>
            </a:endParaRPr>
          </a:p>
        </p:txBody>
      </p:sp>
      <p:sp>
        <p:nvSpPr>
          <p:cNvPr id="3" name="Slide Number Placeholder 1">
            <a:extLst>
              <a:ext uri="{FF2B5EF4-FFF2-40B4-BE49-F238E27FC236}">
                <a16:creationId xmlns:a16="http://schemas.microsoft.com/office/drawing/2014/main" id="{BD49CC61-60A8-6229-EDCB-E23D485A90E6}"/>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60D8B9A9-87C2-0DCF-B5EC-43745DDB6D26}"/>
              </a:ext>
            </a:extLst>
          </p:cNvPr>
          <p:cNvPicPr>
            <a:picLocks noChangeAspect="1"/>
          </p:cNvPicPr>
          <p:nvPr/>
        </p:nvPicPr>
        <p:blipFill>
          <a:blip r:embed="rId5"/>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3034847302"/>
      </p:ext>
    </p:extLst>
  </p:cSld>
  <p:clrMapOvr>
    <a:masterClrMapping/>
  </p:clrMapOvr>
  <mc:AlternateContent xmlns:mc="http://schemas.openxmlformats.org/markup-compatibility/2006" xmlns:p14="http://schemas.microsoft.com/office/powerpoint/2010/main">
    <mc:Choice Requires="p14">
      <p:transition spd="slow" p14:dur="2000" advTm="20420"/>
    </mc:Choice>
    <mc:Fallback xmlns="">
      <p:transition spd="slow" advTm="2042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fontScale="90000"/>
          </a:bodyPr>
          <a:lstStyle/>
          <a:p>
            <a:r>
              <a:rPr lang="en-US" dirty="0"/>
              <a:t>Digitally preserving Chicago’s “baseball palace of the world”</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Presentation objectives</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2177481"/>
            <a:ext cx="12585032" cy="4925559"/>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685800" marR="0">
              <a:spcBef>
                <a:spcPts val="0"/>
              </a:spcBef>
              <a:spcAft>
                <a:spcPts val="0"/>
              </a:spcAft>
            </a:pPr>
            <a:r>
              <a:rPr lang="en-US" sz="2800" b="1" dirty="0">
                <a:effectLst/>
                <a:latin typeface="Calibri" panose="020F0502020204030204" pitchFamily="34" charset="0"/>
              </a:rPr>
              <a:t>Objective 1</a:t>
            </a:r>
            <a:r>
              <a:rPr lang="en-US" sz="2800" dirty="0">
                <a:effectLst/>
                <a:latin typeface="Calibri" panose="020F0502020204030204" pitchFamily="34" charset="0"/>
              </a:rPr>
              <a:t>: Define Building Information Modeling and how it can be applied to baseball park research. </a:t>
            </a:r>
          </a:p>
          <a:p>
            <a:pPr marL="685800" marR="0">
              <a:spcBef>
                <a:spcPts val="0"/>
              </a:spcBef>
              <a:spcAft>
                <a:spcPts val="0"/>
              </a:spcAft>
            </a:pPr>
            <a:endParaRPr lang="en-US" sz="2800" dirty="0">
              <a:effectLst/>
              <a:latin typeface="Calibri" panose="020F0502020204030204" pitchFamily="34" charset="0"/>
            </a:endParaRPr>
          </a:p>
          <a:p>
            <a:pPr marL="685800" marR="0">
              <a:spcBef>
                <a:spcPts val="0"/>
              </a:spcBef>
              <a:spcAft>
                <a:spcPts val="0"/>
              </a:spcAft>
            </a:pPr>
            <a:r>
              <a:rPr lang="en-US" sz="2800" b="1" dirty="0">
                <a:effectLst/>
                <a:latin typeface="Calibri" panose="020F0502020204030204" pitchFamily="34" charset="0"/>
              </a:rPr>
              <a:t>Objective 2:</a:t>
            </a:r>
            <a:r>
              <a:rPr lang="en-US" sz="2800" dirty="0">
                <a:effectLst/>
                <a:latin typeface="Calibri" panose="020F0502020204030204" pitchFamily="34" charset="0"/>
              </a:rPr>
              <a:t> Understand how the project workflow was established,  </a:t>
            </a:r>
            <a:r>
              <a:rPr lang="en-US" sz="2800" dirty="0">
                <a:latin typeface="Calibri" panose="020F0502020204030204" pitchFamily="34" charset="0"/>
              </a:rPr>
              <a:t>how </a:t>
            </a:r>
            <a:r>
              <a:rPr lang="en-US" sz="2800" dirty="0">
                <a:effectLst/>
                <a:latin typeface="Calibri" panose="020F0502020204030204" pitchFamily="34" charset="0"/>
              </a:rPr>
              <a:t>research documentation </a:t>
            </a:r>
            <a:r>
              <a:rPr lang="en-US" sz="2800" dirty="0">
                <a:latin typeface="Calibri" panose="020F0502020204030204" pitchFamily="34" charset="0"/>
              </a:rPr>
              <a:t>was</a:t>
            </a:r>
            <a:r>
              <a:rPr lang="en-US" sz="2800" dirty="0">
                <a:effectLst/>
                <a:latin typeface="Calibri" panose="020F0502020204030204" pitchFamily="34" charset="0"/>
              </a:rPr>
              <a:t> acquired, and how information was organized and implemented into </a:t>
            </a:r>
            <a:r>
              <a:rPr lang="en-US" sz="2800" dirty="0">
                <a:latin typeface="Calibri" panose="020F0502020204030204" pitchFamily="34" charset="0"/>
              </a:rPr>
              <a:t>a 3D </a:t>
            </a:r>
            <a:r>
              <a:rPr lang="en-US" sz="2800" dirty="0">
                <a:effectLst/>
                <a:latin typeface="Calibri" panose="020F0502020204030204" pitchFamily="34" charset="0"/>
              </a:rPr>
              <a:t>digital working model. </a:t>
            </a:r>
          </a:p>
          <a:p>
            <a:pPr marL="685800" marR="0">
              <a:spcBef>
                <a:spcPts val="0"/>
              </a:spcBef>
              <a:spcAft>
                <a:spcPts val="0"/>
              </a:spcAft>
            </a:pPr>
            <a:endParaRPr lang="en-US" sz="2800" dirty="0">
              <a:effectLst/>
              <a:latin typeface="Calibri" panose="020F0502020204030204" pitchFamily="34" charset="0"/>
            </a:endParaRPr>
          </a:p>
          <a:p>
            <a:pPr marL="685800" marR="0">
              <a:spcBef>
                <a:spcPts val="0"/>
              </a:spcBef>
              <a:spcAft>
                <a:spcPts val="0"/>
              </a:spcAft>
            </a:pPr>
            <a:r>
              <a:rPr lang="en-US" sz="2800" b="1" dirty="0">
                <a:effectLst/>
                <a:latin typeface="Calibri" panose="020F0502020204030204" pitchFamily="34" charset="0"/>
              </a:rPr>
              <a:t>Objective 3</a:t>
            </a:r>
            <a:r>
              <a:rPr lang="en-US" sz="2800" dirty="0">
                <a:effectLst/>
                <a:latin typeface="Calibri" panose="020F0502020204030204" pitchFamily="34" charset="0"/>
              </a:rPr>
              <a:t>: Demonstrate how data is identified and embedded into predefined modeling elements.  Attendees will learn how this data can be used for valuation of old stadium seating through "artifact tracing". </a:t>
            </a:r>
          </a:p>
        </p:txBody>
      </p:sp>
      <p:sp>
        <p:nvSpPr>
          <p:cNvPr id="3" name="Slide Number Placeholder 1">
            <a:extLst>
              <a:ext uri="{FF2B5EF4-FFF2-40B4-BE49-F238E27FC236}">
                <a16:creationId xmlns:a16="http://schemas.microsoft.com/office/drawing/2014/main" id="{3DCE22B0-D241-E5B5-5073-1F57D5A1DFDC}"/>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45915EA5-3399-4423-C218-B48E9526F7EF}"/>
              </a:ext>
            </a:extLst>
          </p:cNvPr>
          <p:cNvPicPr>
            <a:picLocks noChangeAspect="1"/>
          </p:cNvPicPr>
          <p:nvPr/>
        </p:nvPicPr>
        <p:blipFill>
          <a:blip r:embed="rId3"/>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2255055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valuation</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1"/>
            <a:ext cx="6966286"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dirty="0">
                <a:latin typeface="+mn-lt"/>
              </a:rPr>
              <a:t>Appraisals</a:t>
            </a:r>
          </a:p>
          <a:p>
            <a:pPr fontAlgn="ctr">
              <a:spcBef>
                <a:spcPts val="0"/>
              </a:spcBef>
            </a:pPr>
            <a:r>
              <a:rPr lang="en-US" sz="2400" dirty="0">
                <a:latin typeface="+mn-lt"/>
              </a:rPr>
              <a:t>COA </a:t>
            </a:r>
            <a:endParaRPr lang="en-US" sz="2400" b="0" i="0" dirty="0">
              <a:effectLst/>
              <a:latin typeface="+mn-lt"/>
            </a:endParaRPr>
          </a:p>
          <a:p>
            <a:pPr marL="0" indent="0" fontAlgn="ctr">
              <a:spcBef>
                <a:spcPts val="0"/>
              </a:spcBef>
              <a:buNone/>
            </a:pPr>
            <a:r>
              <a:rPr lang="en-US" sz="2000" b="0" i="0" dirty="0">
                <a:effectLst/>
                <a:latin typeface="+mn-lt"/>
              </a:rPr>
              <a:t> </a:t>
            </a:r>
            <a:endParaRPr lang="en-US" sz="2400" b="0" i="0" dirty="0">
              <a:effectLst/>
              <a:latin typeface="+mn-lt"/>
            </a:endParaRP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13" name="Picture 12">
            <a:extLst>
              <a:ext uri="{FF2B5EF4-FFF2-40B4-BE49-F238E27FC236}">
                <a16:creationId xmlns:a16="http://schemas.microsoft.com/office/drawing/2014/main" id="{4E26257A-EE0A-4DB9-B875-92DA557B57B0}"/>
              </a:ext>
            </a:extLst>
          </p:cNvPr>
          <p:cNvPicPr>
            <a:picLocks noChangeAspect="1"/>
          </p:cNvPicPr>
          <p:nvPr/>
        </p:nvPicPr>
        <p:blipFill>
          <a:blip r:embed="rId3"/>
          <a:stretch>
            <a:fillRect/>
          </a:stretch>
        </p:blipFill>
        <p:spPr>
          <a:xfrm>
            <a:off x="1954032" y="4211056"/>
            <a:ext cx="4857281" cy="3240693"/>
          </a:xfrm>
          <a:prstGeom prst="rect">
            <a:avLst/>
          </a:prstGeom>
        </p:spPr>
      </p:pic>
      <p:pic>
        <p:nvPicPr>
          <p:cNvPr id="17" name="Picture 16">
            <a:extLst>
              <a:ext uri="{FF2B5EF4-FFF2-40B4-BE49-F238E27FC236}">
                <a16:creationId xmlns:a16="http://schemas.microsoft.com/office/drawing/2014/main" id="{DCE68B07-CED6-440E-99F8-E905331CCDC6}"/>
              </a:ext>
            </a:extLst>
          </p:cNvPr>
          <p:cNvPicPr>
            <a:picLocks noChangeAspect="1"/>
          </p:cNvPicPr>
          <p:nvPr/>
        </p:nvPicPr>
        <p:blipFill>
          <a:blip r:embed="rId4"/>
          <a:stretch>
            <a:fillRect/>
          </a:stretch>
        </p:blipFill>
        <p:spPr>
          <a:xfrm>
            <a:off x="7032558" y="2767597"/>
            <a:ext cx="7295315" cy="4684152"/>
          </a:xfrm>
          <a:prstGeom prst="rect">
            <a:avLst/>
          </a:prstGeom>
        </p:spPr>
      </p:pic>
      <p:pic>
        <p:nvPicPr>
          <p:cNvPr id="9" name="Picture 8">
            <a:extLst>
              <a:ext uri="{FF2B5EF4-FFF2-40B4-BE49-F238E27FC236}">
                <a16:creationId xmlns:a16="http://schemas.microsoft.com/office/drawing/2014/main" id="{41CE2306-6D4C-4EDC-8029-E70DA7CB8963}"/>
              </a:ext>
            </a:extLst>
          </p:cNvPr>
          <p:cNvPicPr>
            <a:picLocks noChangeAspect="1"/>
          </p:cNvPicPr>
          <p:nvPr/>
        </p:nvPicPr>
        <p:blipFill>
          <a:blip r:embed="rId5"/>
          <a:stretch>
            <a:fillRect/>
          </a:stretch>
        </p:blipFill>
        <p:spPr>
          <a:xfrm>
            <a:off x="2523731" y="1296507"/>
            <a:ext cx="4287582" cy="2708922"/>
          </a:xfrm>
          <a:prstGeom prst="rect">
            <a:avLst/>
          </a:prstGeom>
          <a:ln>
            <a:solidFill>
              <a:schemeClr val="tx1"/>
            </a:solidFill>
          </a:ln>
        </p:spPr>
      </p:pic>
      <p:sp>
        <p:nvSpPr>
          <p:cNvPr id="3" name="Slide Number Placeholder 1">
            <a:extLst>
              <a:ext uri="{FF2B5EF4-FFF2-40B4-BE49-F238E27FC236}">
                <a16:creationId xmlns:a16="http://schemas.microsoft.com/office/drawing/2014/main" id="{D2C558CC-39C5-D5B4-AE4E-DDFB79AF6FA9}"/>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0302676F-63E2-B1A0-6EC9-CD80C763DDCB}"/>
              </a:ext>
            </a:extLst>
          </p:cNvPr>
          <p:cNvPicPr>
            <a:picLocks noChangeAspect="1"/>
          </p:cNvPicPr>
          <p:nvPr/>
        </p:nvPicPr>
        <p:blipFill>
          <a:blip r:embed="rId6"/>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1308449256"/>
      </p:ext>
    </p:extLst>
  </p:cSld>
  <p:clrMapOvr>
    <a:masterClrMapping/>
  </p:clrMapOvr>
  <mc:AlternateContent xmlns:mc="http://schemas.openxmlformats.org/markup-compatibility/2006" xmlns:p14="http://schemas.microsoft.com/office/powerpoint/2010/main">
    <mc:Choice Requires="p14">
      <p:transition spd="slow" p14:dur="2000" advTm="49886"/>
    </mc:Choice>
    <mc:Fallback xmlns="">
      <p:transition spd="slow" advTm="4988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example 2: ticket detection</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1"/>
            <a:ext cx="6966286"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b="0" i="0" dirty="0">
                <a:effectLst/>
                <a:latin typeface="+mn-lt"/>
              </a:rPr>
              <a:t>Use </a:t>
            </a:r>
            <a:r>
              <a:rPr lang="en-US" sz="2400" dirty="0">
                <a:latin typeface="+mn-lt"/>
              </a:rPr>
              <a:t>filtering process to identify seat and view located on ticket</a:t>
            </a:r>
            <a:endParaRPr lang="en-US" sz="2400" b="0" i="0" dirty="0">
              <a:effectLst/>
              <a:latin typeface="+mn-lt"/>
            </a:endParaRPr>
          </a:p>
          <a:p>
            <a:pPr fontAlgn="ctr">
              <a:spcBef>
                <a:spcPts val="0"/>
              </a:spcBef>
            </a:pPr>
            <a:endParaRPr lang="en-US" sz="2400" b="0" i="0" dirty="0">
              <a:effectLst/>
              <a:latin typeface="+mn-lt"/>
            </a:endParaRPr>
          </a:p>
          <a:p>
            <a:pPr marL="0" indent="0" fontAlgn="ctr">
              <a:spcBef>
                <a:spcPts val="0"/>
              </a:spcBef>
              <a:buNone/>
            </a:pPr>
            <a:r>
              <a:rPr lang="en-US" sz="2400" b="0" i="0" dirty="0">
                <a:effectLst/>
                <a:latin typeface="+mn-lt"/>
              </a:rPr>
              <a:t> </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8" name="Picture 2" descr="why _ r &#10;WORLD/ r &#10;SERIES! &#10;CHICAGO WHITE SOX &#10;e_good_names t &#10;COMISKEY &#10;PARK &#10;AVERT-AN LEAGUE • &#10;LEAGUE &#10;LOWER RAIN CHECK &#10;GAYE &#10;GRAND &#10;STAND &#10;S7.20 &#10;FORD C. FRICK &#10;0 &#10;o &#10;00 ">
            <a:extLst>
              <a:ext uri="{FF2B5EF4-FFF2-40B4-BE49-F238E27FC236}">
                <a16:creationId xmlns:a16="http://schemas.microsoft.com/office/drawing/2014/main" id="{D57A0546-9455-472A-B3F8-6E6BEBA43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669" y="3014670"/>
            <a:ext cx="7129239" cy="39974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75165AF-CBA9-4913-8C20-76C6D816CE47}"/>
              </a:ext>
            </a:extLst>
          </p:cNvPr>
          <p:cNvPicPr>
            <a:picLocks noChangeAspect="1"/>
          </p:cNvPicPr>
          <p:nvPr/>
        </p:nvPicPr>
        <p:blipFill>
          <a:blip r:embed="rId4"/>
          <a:stretch>
            <a:fillRect/>
          </a:stretch>
        </p:blipFill>
        <p:spPr>
          <a:xfrm>
            <a:off x="553654" y="3014670"/>
            <a:ext cx="5522307" cy="3997410"/>
          </a:xfrm>
          <a:prstGeom prst="rect">
            <a:avLst/>
          </a:prstGeom>
        </p:spPr>
      </p:pic>
      <p:sp>
        <p:nvSpPr>
          <p:cNvPr id="11" name="Oval 10">
            <a:extLst>
              <a:ext uri="{FF2B5EF4-FFF2-40B4-BE49-F238E27FC236}">
                <a16:creationId xmlns:a16="http://schemas.microsoft.com/office/drawing/2014/main" id="{539C4489-762E-413D-9C50-225F949510F3}"/>
              </a:ext>
            </a:extLst>
          </p:cNvPr>
          <p:cNvSpPr/>
          <p:nvPr/>
        </p:nvSpPr>
        <p:spPr>
          <a:xfrm>
            <a:off x="11214847" y="2488952"/>
            <a:ext cx="1764042" cy="496279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1">
            <a:extLst>
              <a:ext uri="{FF2B5EF4-FFF2-40B4-BE49-F238E27FC236}">
                <a16:creationId xmlns:a16="http://schemas.microsoft.com/office/drawing/2014/main" id="{094453F5-51BE-5C85-07C0-2B519DEFEE12}"/>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015F9AEA-C72C-7FEE-E0CE-8CAD8D6AE7E0}"/>
              </a:ext>
            </a:extLst>
          </p:cNvPr>
          <p:cNvPicPr>
            <a:picLocks noChangeAspect="1"/>
          </p:cNvPicPr>
          <p:nvPr/>
        </p:nvPicPr>
        <p:blipFill>
          <a:blip r:embed="rId5"/>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600746439"/>
      </p:ext>
    </p:extLst>
  </p:cSld>
  <p:clrMapOvr>
    <a:masterClrMapping/>
  </p:clrMapOvr>
  <mc:AlternateContent xmlns:mc="http://schemas.openxmlformats.org/markup-compatibility/2006" xmlns:p14="http://schemas.microsoft.com/office/powerpoint/2010/main">
    <mc:Choice Requires="p14">
      <p:transition spd="slow" p14:dur="2000" advTm="36917"/>
    </mc:Choice>
    <mc:Fallback xmlns="">
      <p:transition spd="slow" advTm="3691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example 2: ticket detection</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38120" y="1600201"/>
            <a:ext cx="6966286"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b="0" i="0" dirty="0">
                <a:effectLst/>
                <a:latin typeface="+mn-lt"/>
              </a:rPr>
              <a:t>Use </a:t>
            </a:r>
            <a:r>
              <a:rPr lang="en-US" sz="2400" dirty="0">
                <a:latin typeface="+mn-lt"/>
              </a:rPr>
              <a:t>filtering process to identify seat and view located on ticket</a:t>
            </a:r>
            <a:endParaRPr lang="en-US" sz="2400" b="0" i="0" dirty="0">
              <a:effectLst/>
              <a:latin typeface="+mn-lt"/>
            </a:endParaRPr>
          </a:p>
          <a:p>
            <a:pPr fontAlgn="ctr">
              <a:spcBef>
                <a:spcPts val="0"/>
              </a:spcBef>
            </a:pPr>
            <a:endParaRPr lang="en-US" sz="2400" b="0" i="0" dirty="0">
              <a:effectLst/>
              <a:latin typeface="+mn-lt"/>
            </a:endParaRPr>
          </a:p>
          <a:p>
            <a:pPr marL="0" indent="0" fontAlgn="ctr">
              <a:spcBef>
                <a:spcPts val="0"/>
              </a:spcBef>
              <a:buNone/>
            </a:pPr>
            <a:r>
              <a:rPr lang="en-US" sz="2400" b="0" i="0" dirty="0">
                <a:effectLst/>
                <a:latin typeface="+mn-lt"/>
              </a:rPr>
              <a:t> </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5" name="Picture 4" descr="Graphical user interface, application, Word&#10;&#10;Description automatically generated">
            <a:extLst>
              <a:ext uri="{FF2B5EF4-FFF2-40B4-BE49-F238E27FC236}">
                <a16:creationId xmlns:a16="http://schemas.microsoft.com/office/drawing/2014/main" id="{10831DC1-D70E-4A41-9C93-8616F6A6E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03" y="3548810"/>
            <a:ext cx="13562857" cy="3749510"/>
          </a:xfrm>
          <a:prstGeom prst="rect">
            <a:avLst/>
          </a:prstGeom>
        </p:spPr>
      </p:pic>
      <p:pic>
        <p:nvPicPr>
          <p:cNvPr id="6" name="Picture 5">
            <a:extLst>
              <a:ext uri="{FF2B5EF4-FFF2-40B4-BE49-F238E27FC236}">
                <a16:creationId xmlns:a16="http://schemas.microsoft.com/office/drawing/2014/main" id="{F875870C-A392-4B6C-91A0-BF33E35FAC03}"/>
              </a:ext>
            </a:extLst>
          </p:cNvPr>
          <p:cNvPicPr>
            <a:picLocks noChangeAspect="1"/>
          </p:cNvPicPr>
          <p:nvPr/>
        </p:nvPicPr>
        <p:blipFill>
          <a:blip r:embed="rId4"/>
          <a:stretch>
            <a:fillRect/>
          </a:stretch>
        </p:blipFill>
        <p:spPr>
          <a:xfrm>
            <a:off x="7844588" y="1327102"/>
            <a:ext cx="6067425" cy="1952625"/>
          </a:xfrm>
          <a:prstGeom prst="rect">
            <a:avLst/>
          </a:prstGeom>
        </p:spPr>
      </p:pic>
      <p:sp>
        <p:nvSpPr>
          <p:cNvPr id="9" name="Oval 8">
            <a:extLst>
              <a:ext uri="{FF2B5EF4-FFF2-40B4-BE49-F238E27FC236}">
                <a16:creationId xmlns:a16="http://schemas.microsoft.com/office/drawing/2014/main" id="{95298E62-3D11-404F-A31E-F92D6E1F8A5E}"/>
              </a:ext>
            </a:extLst>
          </p:cNvPr>
          <p:cNvSpPr/>
          <p:nvPr/>
        </p:nvSpPr>
        <p:spPr>
          <a:xfrm>
            <a:off x="0" y="5558589"/>
            <a:ext cx="3344779" cy="1874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CB6472A-684B-4A55-A44C-E92EA8804D67}"/>
              </a:ext>
            </a:extLst>
          </p:cNvPr>
          <p:cNvSpPr/>
          <p:nvPr/>
        </p:nvSpPr>
        <p:spPr>
          <a:xfrm>
            <a:off x="11207416" y="1637253"/>
            <a:ext cx="3344779" cy="1874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0BF2986-0F4E-48AE-8951-93AF5E937FE4}"/>
              </a:ext>
            </a:extLst>
          </p:cNvPr>
          <p:cNvSpPr/>
          <p:nvPr/>
        </p:nvSpPr>
        <p:spPr>
          <a:xfrm>
            <a:off x="13006139" y="3780839"/>
            <a:ext cx="998621" cy="8627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1">
            <a:extLst>
              <a:ext uri="{FF2B5EF4-FFF2-40B4-BE49-F238E27FC236}">
                <a16:creationId xmlns:a16="http://schemas.microsoft.com/office/drawing/2014/main" id="{77D3E408-7AF4-4A92-3E06-1F00E167C032}"/>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8" name="Picture 7">
            <a:extLst>
              <a:ext uri="{FF2B5EF4-FFF2-40B4-BE49-F238E27FC236}">
                <a16:creationId xmlns:a16="http://schemas.microsoft.com/office/drawing/2014/main" id="{8434B8AA-2066-F180-35DA-D9CC22C0DD46}"/>
              </a:ext>
            </a:extLst>
          </p:cNvPr>
          <p:cNvPicPr>
            <a:picLocks noChangeAspect="1"/>
          </p:cNvPicPr>
          <p:nvPr/>
        </p:nvPicPr>
        <p:blipFill>
          <a:blip r:embed="rId5"/>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2203494173"/>
      </p:ext>
    </p:extLst>
  </p:cSld>
  <p:clrMapOvr>
    <a:masterClrMapping/>
  </p:clrMapOvr>
  <mc:AlternateContent xmlns:mc="http://schemas.openxmlformats.org/markup-compatibility/2006" xmlns:p14="http://schemas.microsoft.com/office/powerpoint/2010/main">
    <mc:Choice Requires="p14">
      <p:transition spd="slow" p14:dur="2000" advTm="20652"/>
    </mc:Choice>
    <mc:Fallback xmlns="">
      <p:transition spd="slow" advTm="2065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example 2: ticket detection</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1"/>
            <a:ext cx="6966286"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b="0" i="0" dirty="0">
                <a:effectLst/>
                <a:latin typeface="+mn-lt"/>
              </a:rPr>
              <a:t>Use </a:t>
            </a:r>
            <a:r>
              <a:rPr lang="en-US" sz="2400" dirty="0">
                <a:latin typeface="+mn-lt"/>
              </a:rPr>
              <a:t>filtering process to identify seat and view located on ticket</a:t>
            </a:r>
            <a:endParaRPr lang="en-US" sz="2400" b="0" i="0" dirty="0">
              <a:effectLst/>
              <a:latin typeface="+mn-lt"/>
            </a:endParaRPr>
          </a:p>
          <a:p>
            <a:pPr fontAlgn="ctr">
              <a:spcBef>
                <a:spcPts val="0"/>
              </a:spcBef>
            </a:pPr>
            <a:endParaRPr lang="en-US" sz="2400" b="0" i="0" dirty="0">
              <a:effectLst/>
              <a:latin typeface="+mn-lt"/>
            </a:endParaRPr>
          </a:p>
          <a:p>
            <a:pPr marL="0" indent="0" fontAlgn="ctr">
              <a:spcBef>
                <a:spcPts val="0"/>
              </a:spcBef>
              <a:buNone/>
            </a:pPr>
            <a:r>
              <a:rPr lang="en-US" sz="2400" b="0" i="0" dirty="0">
                <a:effectLst/>
                <a:latin typeface="+mn-lt"/>
              </a:rPr>
              <a:t> </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8" name="Picture 7" descr="A picture containing text, grate&#10;&#10;Description automatically generated">
            <a:extLst>
              <a:ext uri="{FF2B5EF4-FFF2-40B4-BE49-F238E27FC236}">
                <a16:creationId xmlns:a16="http://schemas.microsoft.com/office/drawing/2014/main" id="{A140B0DD-87F7-490D-AE8B-561D756C4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718" y="2300036"/>
            <a:ext cx="7955280" cy="4953000"/>
          </a:xfrm>
          <a:prstGeom prst="rect">
            <a:avLst/>
          </a:prstGeom>
        </p:spPr>
      </p:pic>
      <p:sp>
        <p:nvSpPr>
          <p:cNvPr id="9" name="Oval 8">
            <a:extLst>
              <a:ext uri="{FF2B5EF4-FFF2-40B4-BE49-F238E27FC236}">
                <a16:creationId xmlns:a16="http://schemas.microsoft.com/office/drawing/2014/main" id="{95298E62-3D11-404F-A31E-F92D6E1F8A5E}"/>
              </a:ext>
            </a:extLst>
          </p:cNvPr>
          <p:cNvSpPr/>
          <p:nvPr/>
        </p:nvSpPr>
        <p:spPr>
          <a:xfrm>
            <a:off x="11249526" y="5149516"/>
            <a:ext cx="998621" cy="8627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why _ r &#10;WORLD/ r &#10;SERIES! &#10;CHICAGO WHITE SOX &#10;e_good_names t &#10;COMISKEY &#10;PARK &#10;AVERT-AN LEAGUE • &#10;LEAGUE &#10;LOWER RAIN CHECK &#10;GAYE &#10;GRAND &#10;STAND &#10;S7.20 &#10;FORD C. FRICK &#10;0 &#10;o &#10;00 ">
            <a:extLst>
              <a:ext uri="{FF2B5EF4-FFF2-40B4-BE49-F238E27FC236}">
                <a16:creationId xmlns:a16="http://schemas.microsoft.com/office/drawing/2014/main" id="{6150CD8C-FDB4-461F-AA86-BF9E3017DD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230" y="4976285"/>
            <a:ext cx="2819521" cy="1580924"/>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21D075F7-6EA7-4AB2-A2F9-23435A5A2A3B}"/>
              </a:ext>
            </a:extLst>
          </p:cNvPr>
          <p:cNvSpPr/>
          <p:nvPr/>
        </p:nvSpPr>
        <p:spPr>
          <a:xfrm>
            <a:off x="4818271" y="5417832"/>
            <a:ext cx="6341390" cy="538212"/>
          </a:xfrm>
          <a:prstGeom prst="rightArrow">
            <a:avLst>
              <a:gd name="adj1" fmla="val 50000"/>
              <a:gd name="adj2" fmla="val 95244"/>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C00000"/>
              </a:solidFill>
            </a:endParaRPr>
          </a:p>
        </p:txBody>
      </p:sp>
      <p:sp>
        <p:nvSpPr>
          <p:cNvPr id="3" name="Slide Number Placeholder 1">
            <a:extLst>
              <a:ext uri="{FF2B5EF4-FFF2-40B4-BE49-F238E27FC236}">
                <a16:creationId xmlns:a16="http://schemas.microsoft.com/office/drawing/2014/main" id="{55968041-90A2-B012-2ED2-D9E4D0382A01}"/>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5376E999-0B7D-8D5B-4FA4-1E170391D5D7}"/>
              </a:ext>
            </a:extLst>
          </p:cNvPr>
          <p:cNvPicPr>
            <a:picLocks noChangeAspect="1"/>
          </p:cNvPicPr>
          <p:nvPr/>
        </p:nvPicPr>
        <p:blipFill>
          <a:blip r:embed="rId5"/>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2319638801"/>
      </p:ext>
    </p:extLst>
  </p:cSld>
  <p:clrMapOvr>
    <a:masterClrMapping/>
  </p:clrMapOvr>
  <mc:AlternateContent xmlns:mc="http://schemas.openxmlformats.org/markup-compatibility/2006" xmlns:p14="http://schemas.microsoft.com/office/powerpoint/2010/main">
    <mc:Choice Requires="p14">
      <p:transition spd="slow" p14:dur="2000" advTm="15103"/>
    </mc:Choice>
    <mc:Fallback xmlns="">
      <p:transition spd="slow" advTm="1510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artifact tracing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example 2: Ticket detection</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625640" y="1600201"/>
            <a:ext cx="6966286"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ctr">
              <a:spcBef>
                <a:spcPts val="0"/>
              </a:spcBef>
              <a:buNone/>
            </a:pPr>
            <a:endParaRPr lang="en-US" sz="2000" b="1" i="0">
              <a:effectLst/>
              <a:latin typeface="+mn-lt"/>
            </a:endParaRPr>
          </a:p>
          <a:p>
            <a:pPr marL="0" indent="0" fontAlgn="ctr">
              <a:spcBef>
                <a:spcPts val="0"/>
              </a:spcBef>
              <a:buNone/>
            </a:pPr>
            <a:endParaRPr lang="en-US" sz="2000" b="1">
              <a:latin typeface="+mn-lt"/>
            </a:endParaRPr>
          </a:p>
          <a:p>
            <a:pPr marL="0" indent="0" fontAlgn="ctr">
              <a:spcBef>
                <a:spcPts val="0"/>
              </a:spcBef>
              <a:buNone/>
            </a:pPr>
            <a:endParaRPr lang="en-US" sz="2400" b="0" i="0">
              <a:effectLst/>
              <a:latin typeface="+mn-lt"/>
            </a:endParaRPr>
          </a:p>
          <a:p>
            <a:pPr marL="457200" lvl="1" indent="0" fontAlgn="ctr">
              <a:spcBef>
                <a:spcPts val="0"/>
              </a:spcBef>
              <a:buNone/>
            </a:pPr>
            <a:endParaRPr lang="en-US" sz="2400" b="0" i="0">
              <a:effectLst/>
              <a:latin typeface="+mn-lt"/>
            </a:endParaRPr>
          </a:p>
          <a:p>
            <a:pPr marL="0" indent="0" rtl="0" fontAlgn="ctr">
              <a:spcBef>
                <a:spcPts val="0"/>
              </a:spcBef>
              <a:spcAft>
                <a:spcPts val="0"/>
              </a:spcAft>
              <a:buNone/>
            </a:pPr>
            <a:endParaRPr lang="en-US" sz="2400">
              <a:latin typeface="+mn-lt"/>
            </a:endParaRPr>
          </a:p>
          <a:p>
            <a:pPr rtl="0" fontAlgn="ctr">
              <a:spcBef>
                <a:spcPts val="0"/>
              </a:spcBef>
              <a:spcAft>
                <a:spcPts val="0"/>
              </a:spcAft>
            </a:pPr>
            <a:endParaRPr lang="en-US" sz="2400">
              <a:latin typeface="+mn-lt"/>
            </a:endParaRPr>
          </a:p>
          <a:p>
            <a:pPr rtl="0" fontAlgn="ctr">
              <a:spcBef>
                <a:spcPts val="0"/>
              </a:spcBef>
              <a:spcAft>
                <a:spcPts val="0"/>
              </a:spcAft>
            </a:pPr>
            <a:endParaRPr lang="en-US" sz="2400" i="0">
              <a:effectLst/>
              <a:latin typeface="+mn-lt"/>
            </a:endParaRPr>
          </a:p>
          <a:p>
            <a:pPr rtl="0" fontAlgn="ctr">
              <a:spcBef>
                <a:spcPts val="0"/>
              </a:spcBef>
              <a:spcAft>
                <a:spcPts val="0"/>
              </a:spcAft>
            </a:pPr>
            <a:endParaRPr lang="en-US" sz="2400" i="0">
              <a:effectLst/>
              <a:latin typeface="+mn-lt"/>
            </a:endParaRPr>
          </a:p>
        </p:txBody>
      </p:sp>
      <p:pic>
        <p:nvPicPr>
          <p:cNvPr id="16" name="Picture 15" descr="A picture containing grass, building, outdoor, green&#10;&#10;Description automatically generated">
            <a:extLst>
              <a:ext uri="{FF2B5EF4-FFF2-40B4-BE49-F238E27FC236}">
                <a16:creationId xmlns:a16="http://schemas.microsoft.com/office/drawing/2014/main" id="{5831D340-00CB-444A-A836-CC93923F1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56" y="1956922"/>
            <a:ext cx="8712985" cy="4901054"/>
          </a:xfrm>
          <a:prstGeom prst="rect">
            <a:avLst/>
          </a:prstGeom>
        </p:spPr>
      </p:pic>
      <p:sp>
        <p:nvSpPr>
          <p:cNvPr id="17" name="TextBox 16">
            <a:extLst>
              <a:ext uri="{FF2B5EF4-FFF2-40B4-BE49-F238E27FC236}">
                <a16:creationId xmlns:a16="http://schemas.microsoft.com/office/drawing/2014/main" id="{5E89D72A-ED10-42D8-BD97-E00C892CE5CA}"/>
              </a:ext>
            </a:extLst>
          </p:cNvPr>
          <p:cNvSpPr txBox="1"/>
          <p:nvPr/>
        </p:nvSpPr>
        <p:spPr>
          <a:xfrm>
            <a:off x="187656" y="6921756"/>
            <a:ext cx="3203544" cy="369332"/>
          </a:xfrm>
          <a:prstGeom prst="rect">
            <a:avLst/>
          </a:prstGeom>
          <a:noFill/>
        </p:spPr>
        <p:txBody>
          <a:bodyPr wrap="square" rtlCol="0">
            <a:spAutoFit/>
          </a:bodyPr>
          <a:lstStyle/>
          <a:p>
            <a:r>
              <a:rPr lang="en-US" b="1"/>
              <a:t>VIEW FROM SELECTED SEAT</a:t>
            </a:r>
          </a:p>
        </p:txBody>
      </p:sp>
      <p:pic>
        <p:nvPicPr>
          <p:cNvPr id="19" name="Picture 18">
            <a:extLst>
              <a:ext uri="{FF2B5EF4-FFF2-40B4-BE49-F238E27FC236}">
                <a16:creationId xmlns:a16="http://schemas.microsoft.com/office/drawing/2014/main" id="{7A984816-00F8-46E7-8869-602B277A7202}"/>
              </a:ext>
            </a:extLst>
          </p:cNvPr>
          <p:cNvPicPr>
            <a:picLocks noChangeAspect="1"/>
          </p:cNvPicPr>
          <p:nvPr/>
        </p:nvPicPr>
        <p:blipFill>
          <a:blip r:embed="rId4"/>
          <a:stretch>
            <a:fillRect/>
          </a:stretch>
        </p:blipFill>
        <p:spPr>
          <a:xfrm>
            <a:off x="9118930" y="1225740"/>
            <a:ext cx="5021319" cy="6226009"/>
          </a:xfrm>
          <a:prstGeom prst="rect">
            <a:avLst/>
          </a:prstGeom>
        </p:spPr>
      </p:pic>
      <p:sp>
        <p:nvSpPr>
          <p:cNvPr id="11" name="Oval 10">
            <a:extLst>
              <a:ext uri="{FF2B5EF4-FFF2-40B4-BE49-F238E27FC236}">
                <a16:creationId xmlns:a16="http://schemas.microsoft.com/office/drawing/2014/main" id="{D36FE892-D073-4BFC-A799-10161D4DEE5E}"/>
              </a:ext>
            </a:extLst>
          </p:cNvPr>
          <p:cNvSpPr/>
          <p:nvPr/>
        </p:nvSpPr>
        <p:spPr>
          <a:xfrm>
            <a:off x="10239227" y="3597337"/>
            <a:ext cx="3344779" cy="8223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1">
            <a:extLst>
              <a:ext uri="{FF2B5EF4-FFF2-40B4-BE49-F238E27FC236}">
                <a16:creationId xmlns:a16="http://schemas.microsoft.com/office/drawing/2014/main" id="{39EA2568-EE5F-F714-902B-511AE5510F1E}"/>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32414E02-CBFF-296D-AE2A-4601BA574391}"/>
              </a:ext>
            </a:extLst>
          </p:cNvPr>
          <p:cNvPicPr>
            <a:picLocks noChangeAspect="1"/>
          </p:cNvPicPr>
          <p:nvPr/>
        </p:nvPicPr>
        <p:blipFill>
          <a:blip r:embed="rId5"/>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3699115742"/>
      </p:ext>
    </p:extLst>
  </p:cSld>
  <p:clrMapOvr>
    <a:masterClrMapping/>
  </p:clrMapOvr>
  <mc:AlternateContent xmlns:mc="http://schemas.openxmlformats.org/markup-compatibility/2006" xmlns:p14="http://schemas.microsoft.com/office/powerpoint/2010/main">
    <mc:Choice Requires="p14">
      <p:transition spd="slow" p14:dur="2000" advTm="44061"/>
    </mc:Choice>
    <mc:Fallback xmlns="">
      <p:transition spd="slow" advTm="4406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BD5A3E-404E-A259-AA5E-DBF35F00276A}"/>
              </a:ext>
            </a:extLst>
          </p:cNvPr>
          <p:cNvPicPr>
            <a:picLocks noChangeAspect="1"/>
          </p:cNvPicPr>
          <p:nvPr/>
        </p:nvPicPr>
        <p:blipFill>
          <a:blip r:embed="rId3"/>
          <a:stretch>
            <a:fillRect/>
          </a:stretch>
        </p:blipFill>
        <p:spPr>
          <a:xfrm>
            <a:off x="3788714" y="2374104"/>
            <a:ext cx="9898601" cy="5306221"/>
          </a:xfrm>
          <a:prstGeom prst="rect">
            <a:avLst/>
          </a:prstGeom>
        </p:spPr>
      </p:pic>
      <p:pic>
        <p:nvPicPr>
          <p:cNvPr id="5" name="Picture 4">
            <a:extLst>
              <a:ext uri="{FF2B5EF4-FFF2-40B4-BE49-F238E27FC236}">
                <a16:creationId xmlns:a16="http://schemas.microsoft.com/office/drawing/2014/main" id="{F74C88A5-EE45-0925-6CA4-4E0B4DE5B195}"/>
              </a:ext>
            </a:extLst>
          </p:cNvPr>
          <p:cNvPicPr>
            <a:picLocks noChangeAspect="1"/>
          </p:cNvPicPr>
          <p:nvPr/>
        </p:nvPicPr>
        <p:blipFill>
          <a:blip r:embed="rId4"/>
          <a:stretch>
            <a:fillRect/>
          </a:stretch>
        </p:blipFill>
        <p:spPr>
          <a:xfrm>
            <a:off x="297993" y="1327102"/>
            <a:ext cx="5821627" cy="3263587"/>
          </a:xfrm>
          <a:prstGeom prst="rect">
            <a:avLst/>
          </a:prstGeom>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Crosley field</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Cincinnati, oh</a:t>
            </a:r>
          </a:p>
        </p:txBody>
      </p:sp>
      <p:sp>
        <p:nvSpPr>
          <p:cNvPr id="3" name="Slide Number Placeholder 1">
            <a:extLst>
              <a:ext uri="{FF2B5EF4-FFF2-40B4-BE49-F238E27FC236}">
                <a16:creationId xmlns:a16="http://schemas.microsoft.com/office/drawing/2014/main" id="{0D0CF22B-46E5-82FA-A868-610CCB6D757F}"/>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137D885C-2873-364F-44B8-9BCBD41F0F5E}"/>
              </a:ext>
            </a:extLst>
          </p:cNvPr>
          <p:cNvPicPr>
            <a:picLocks noChangeAspect="1"/>
          </p:cNvPicPr>
          <p:nvPr/>
        </p:nvPicPr>
        <p:blipFill>
          <a:blip r:embed="rId5"/>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2910781526"/>
      </p:ext>
    </p:extLst>
  </p:cSld>
  <p:clrMapOvr>
    <a:masterClrMapping/>
  </p:clrMapOvr>
  <mc:AlternateContent xmlns:mc="http://schemas.openxmlformats.org/markup-compatibility/2006" xmlns:p14="http://schemas.microsoft.com/office/powerpoint/2010/main">
    <mc:Choice Requires="p14">
      <p:transition spd="slow" p14:dur="2000" advTm="118641"/>
    </mc:Choice>
    <mc:Fallback xmlns="">
      <p:transition spd="slow" advTm="11864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C17337-FBB3-95F4-F3DE-9520EDD6EA7D}"/>
              </a:ext>
            </a:extLst>
          </p:cNvPr>
          <p:cNvPicPr>
            <a:picLocks noChangeAspect="1"/>
          </p:cNvPicPr>
          <p:nvPr/>
        </p:nvPicPr>
        <p:blipFill>
          <a:blip r:embed="rId3"/>
          <a:stretch>
            <a:fillRect/>
          </a:stretch>
        </p:blipFill>
        <p:spPr>
          <a:xfrm>
            <a:off x="5416126" y="2676939"/>
            <a:ext cx="8985673" cy="5003386"/>
          </a:xfrm>
          <a:prstGeom prst="rect">
            <a:avLst/>
          </a:prstGeom>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League park</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Cleveland, oh</a:t>
            </a:r>
          </a:p>
        </p:txBody>
      </p:sp>
      <p:sp>
        <p:nvSpPr>
          <p:cNvPr id="3" name="Slide Number Placeholder 1">
            <a:extLst>
              <a:ext uri="{FF2B5EF4-FFF2-40B4-BE49-F238E27FC236}">
                <a16:creationId xmlns:a16="http://schemas.microsoft.com/office/drawing/2014/main" id="{0D0CF22B-46E5-82FA-A868-610CCB6D757F}"/>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137D885C-2873-364F-44B8-9BCBD41F0F5E}"/>
              </a:ext>
            </a:extLst>
          </p:cNvPr>
          <p:cNvPicPr>
            <a:picLocks noChangeAspect="1"/>
          </p:cNvPicPr>
          <p:nvPr/>
        </p:nvPicPr>
        <p:blipFill>
          <a:blip r:embed="rId4"/>
          <a:stretch>
            <a:fillRect/>
          </a:stretch>
        </p:blipFill>
        <p:spPr>
          <a:xfrm>
            <a:off x="12427831" y="6745971"/>
            <a:ext cx="2133600" cy="1483629"/>
          </a:xfrm>
          <a:prstGeom prst="rect">
            <a:avLst/>
          </a:prstGeom>
        </p:spPr>
      </p:pic>
      <p:pic>
        <p:nvPicPr>
          <p:cNvPr id="11" name="Picture 10">
            <a:extLst>
              <a:ext uri="{FF2B5EF4-FFF2-40B4-BE49-F238E27FC236}">
                <a16:creationId xmlns:a16="http://schemas.microsoft.com/office/drawing/2014/main" id="{D3AB6A0A-2D11-6803-68CE-41BA0EC57752}"/>
              </a:ext>
            </a:extLst>
          </p:cNvPr>
          <p:cNvPicPr>
            <a:picLocks noChangeAspect="1"/>
          </p:cNvPicPr>
          <p:nvPr/>
        </p:nvPicPr>
        <p:blipFill>
          <a:blip r:embed="rId5"/>
          <a:stretch>
            <a:fillRect/>
          </a:stretch>
        </p:blipFill>
        <p:spPr>
          <a:xfrm>
            <a:off x="261477" y="4721118"/>
            <a:ext cx="5032008" cy="2790203"/>
          </a:xfrm>
          <a:prstGeom prst="rect">
            <a:avLst/>
          </a:prstGeom>
        </p:spPr>
      </p:pic>
      <p:pic>
        <p:nvPicPr>
          <p:cNvPr id="13" name="Picture 12">
            <a:extLst>
              <a:ext uri="{FF2B5EF4-FFF2-40B4-BE49-F238E27FC236}">
                <a16:creationId xmlns:a16="http://schemas.microsoft.com/office/drawing/2014/main" id="{36DCB230-D3C1-155E-306A-651027C05054}"/>
              </a:ext>
            </a:extLst>
          </p:cNvPr>
          <p:cNvPicPr>
            <a:picLocks noChangeAspect="1"/>
          </p:cNvPicPr>
          <p:nvPr/>
        </p:nvPicPr>
        <p:blipFill>
          <a:blip r:embed="rId6"/>
          <a:stretch>
            <a:fillRect/>
          </a:stretch>
        </p:blipFill>
        <p:spPr>
          <a:xfrm>
            <a:off x="261476" y="1741100"/>
            <a:ext cx="4995017" cy="2811009"/>
          </a:xfrm>
          <a:prstGeom prst="rect">
            <a:avLst/>
          </a:prstGeom>
        </p:spPr>
      </p:pic>
    </p:spTree>
    <p:extLst>
      <p:ext uri="{BB962C8B-B14F-4D97-AF65-F5344CB8AC3E}">
        <p14:creationId xmlns:p14="http://schemas.microsoft.com/office/powerpoint/2010/main" val="424020384"/>
      </p:ext>
    </p:extLst>
  </p:cSld>
  <p:clrMapOvr>
    <a:masterClrMapping/>
  </p:clrMapOvr>
  <mc:AlternateContent xmlns:mc="http://schemas.openxmlformats.org/markup-compatibility/2006" xmlns:p14="http://schemas.microsoft.com/office/powerpoint/2010/main">
    <mc:Choice Requires="p14">
      <p:transition spd="slow" p14:dur="2000" advTm="118641"/>
    </mc:Choice>
    <mc:Fallback xmlns="">
      <p:transition spd="slow" advTm="118641"/>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1A801486-8FEB-A58B-1675-E1C77996EC0E}"/>
              </a:ext>
            </a:extLst>
          </p:cNvPr>
          <p:cNvPicPr>
            <a:picLocks noChangeAspect="1"/>
          </p:cNvPicPr>
          <p:nvPr/>
        </p:nvPicPr>
        <p:blipFill>
          <a:blip r:embed="rId3"/>
          <a:stretch>
            <a:fillRect/>
          </a:stretch>
        </p:blipFill>
        <p:spPr>
          <a:xfrm>
            <a:off x="0" y="989050"/>
            <a:ext cx="7948604" cy="3376120"/>
          </a:xfrm>
          <a:prstGeom prst="rect">
            <a:avLst/>
          </a:prstGeom>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Hamtramck stadium</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Hamtramck, mi</a:t>
            </a:r>
          </a:p>
        </p:txBody>
      </p:sp>
      <p:sp>
        <p:nvSpPr>
          <p:cNvPr id="3" name="Slide Number Placeholder 1">
            <a:extLst>
              <a:ext uri="{FF2B5EF4-FFF2-40B4-BE49-F238E27FC236}">
                <a16:creationId xmlns:a16="http://schemas.microsoft.com/office/drawing/2014/main" id="{0D0CF22B-46E5-82FA-A868-610CCB6D757F}"/>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137D885C-2873-364F-44B8-9BCBD41F0F5E}"/>
              </a:ext>
            </a:extLst>
          </p:cNvPr>
          <p:cNvPicPr>
            <a:picLocks noChangeAspect="1"/>
          </p:cNvPicPr>
          <p:nvPr/>
        </p:nvPicPr>
        <p:blipFill>
          <a:blip r:embed="rId4"/>
          <a:stretch>
            <a:fillRect/>
          </a:stretch>
        </p:blipFill>
        <p:spPr>
          <a:xfrm>
            <a:off x="12427831" y="6745971"/>
            <a:ext cx="2133600" cy="1483629"/>
          </a:xfrm>
          <a:prstGeom prst="rect">
            <a:avLst/>
          </a:prstGeom>
        </p:spPr>
      </p:pic>
      <p:pic>
        <p:nvPicPr>
          <p:cNvPr id="10" name="Picture 9">
            <a:extLst>
              <a:ext uri="{FF2B5EF4-FFF2-40B4-BE49-F238E27FC236}">
                <a16:creationId xmlns:a16="http://schemas.microsoft.com/office/drawing/2014/main" id="{B304DA42-9DD6-B87F-1962-AA64A2BBB2DD}"/>
              </a:ext>
            </a:extLst>
          </p:cNvPr>
          <p:cNvPicPr>
            <a:picLocks noChangeAspect="1"/>
          </p:cNvPicPr>
          <p:nvPr/>
        </p:nvPicPr>
        <p:blipFill>
          <a:blip r:embed="rId5"/>
          <a:stretch>
            <a:fillRect/>
          </a:stretch>
        </p:blipFill>
        <p:spPr>
          <a:xfrm>
            <a:off x="2527496" y="4147632"/>
            <a:ext cx="5418493" cy="3304117"/>
          </a:xfrm>
          <a:prstGeom prst="rect">
            <a:avLst/>
          </a:prstGeom>
        </p:spPr>
      </p:pic>
      <p:pic>
        <p:nvPicPr>
          <p:cNvPr id="12" name="Picture 11">
            <a:extLst>
              <a:ext uri="{FF2B5EF4-FFF2-40B4-BE49-F238E27FC236}">
                <a16:creationId xmlns:a16="http://schemas.microsoft.com/office/drawing/2014/main" id="{3472AAC8-C95C-E7FB-8086-4B5B4FCF8019}"/>
              </a:ext>
            </a:extLst>
          </p:cNvPr>
          <p:cNvPicPr>
            <a:picLocks noChangeAspect="1"/>
          </p:cNvPicPr>
          <p:nvPr/>
        </p:nvPicPr>
        <p:blipFill>
          <a:blip r:embed="rId6"/>
          <a:stretch>
            <a:fillRect/>
          </a:stretch>
        </p:blipFill>
        <p:spPr>
          <a:xfrm>
            <a:off x="9246889" y="1327102"/>
            <a:ext cx="4247742" cy="4793324"/>
          </a:xfrm>
          <a:prstGeom prst="rect">
            <a:avLst/>
          </a:prstGeom>
        </p:spPr>
      </p:pic>
    </p:spTree>
    <p:extLst>
      <p:ext uri="{BB962C8B-B14F-4D97-AF65-F5344CB8AC3E}">
        <p14:creationId xmlns:p14="http://schemas.microsoft.com/office/powerpoint/2010/main" val="2622963244"/>
      </p:ext>
    </p:extLst>
  </p:cSld>
  <p:clrMapOvr>
    <a:masterClrMapping/>
  </p:clrMapOvr>
  <mc:AlternateContent xmlns:mc="http://schemas.openxmlformats.org/markup-compatibility/2006" xmlns:p14="http://schemas.microsoft.com/office/powerpoint/2010/main">
    <mc:Choice Requires="p14">
      <p:transition spd="slow" p14:dur="2000" advTm="118641"/>
    </mc:Choice>
    <mc:Fallback xmlns="">
      <p:transition spd="slow" advTm="118641"/>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B3463-036C-5A7D-289E-E80A37868A8E}"/>
              </a:ext>
            </a:extLst>
          </p:cNvPr>
          <p:cNvPicPr>
            <a:picLocks noChangeAspect="1"/>
          </p:cNvPicPr>
          <p:nvPr/>
        </p:nvPicPr>
        <p:blipFill>
          <a:blip r:embed="rId3"/>
          <a:stretch>
            <a:fillRect/>
          </a:stretch>
        </p:blipFill>
        <p:spPr>
          <a:xfrm>
            <a:off x="7118846" y="1134562"/>
            <a:ext cx="6835353" cy="6353223"/>
          </a:xfrm>
          <a:prstGeom prst="rect">
            <a:avLst/>
          </a:prstGeom>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Conclusion–building information modeling</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Ballpark research</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625639" y="1600201"/>
            <a:ext cx="9516981"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ctr">
              <a:spcBef>
                <a:spcPts val="0"/>
              </a:spcBef>
              <a:buNone/>
            </a:pPr>
            <a:endParaRPr lang="en-US" sz="2000" b="0" i="0" dirty="0">
              <a:effectLst/>
              <a:latin typeface="+mn-lt"/>
            </a:endParaRPr>
          </a:p>
          <a:p>
            <a:pPr marL="800100" lvl="1" fontAlgn="ctr">
              <a:spcBef>
                <a:spcPts val="0"/>
              </a:spcBef>
            </a:pPr>
            <a:endParaRPr lang="en-US" sz="2000" b="0" i="0" dirty="0">
              <a:effectLst/>
              <a:latin typeface="+mn-lt"/>
            </a:endParaRPr>
          </a:p>
          <a:p>
            <a:pPr marL="0" indent="0" fontAlgn="ctr">
              <a:spcBef>
                <a:spcPts val="0"/>
              </a:spcBef>
              <a:buNone/>
            </a:pPr>
            <a:r>
              <a:rPr lang="en-US" sz="2400" b="0" i="0" dirty="0">
                <a:effectLst/>
                <a:latin typeface="+mn-lt"/>
              </a:rPr>
              <a:t> </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11" name="Content Placeholder 7">
            <a:extLst>
              <a:ext uri="{FF2B5EF4-FFF2-40B4-BE49-F238E27FC236}">
                <a16:creationId xmlns:a16="http://schemas.microsoft.com/office/drawing/2014/main" id="{5004F17C-2882-415F-B118-2DD007528DDE}"/>
              </a:ext>
            </a:extLst>
          </p:cNvPr>
          <p:cNvSpPr txBox="1">
            <a:spLocks/>
          </p:cNvSpPr>
          <p:nvPr/>
        </p:nvSpPr>
        <p:spPr>
          <a:xfrm>
            <a:off x="348913" y="1564165"/>
            <a:ext cx="4559971" cy="802072"/>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dirty="0">
                <a:latin typeface="+mn-lt"/>
              </a:rPr>
              <a:t>Building Information Modeling</a:t>
            </a:r>
            <a:r>
              <a:rPr lang="en-US" sz="2400" i="1" dirty="0">
                <a:latin typeface="+mn-lt"/>
              </a:rPr>
              <a:t>: H</a:t>
            </a:r>
            <a:r>
              <a:rPr lang="en-US" sz="2400" i="1" dirty="0">
                <a:effectLst/>
                <a:latin typeface="+mn-lt"/>
              </a:rPr>
              <a:t>olistic process of creating and managing information for a built asset. </a:t>
            </a:r>
            <a:endParaRPr lang="en-US" sz="2400" dirty="0">
              <a:latin typeface="+mn-lt"/>
            </a:endParaRPr>
          </a:p>
          <a:p>
            <a:pPr fontAlgn="ctr">
              <a:spcBef>
                <a:spcPts val="0"/>
              </a:spcBef>
            </a:pPr>
            <a:endParaRPr lang="en-US" sz="2400" b="0" i="0" dirty="0">
              <a:effectLst/>
              <a:latin typeface="+mn-lt"/>
            </a:endParaRPr>
          </a:p>
          <a:p>
            <a:pPr fontAlgn="ctr">
              <a:spcBef>
                <a:spcPts val="0"/>
              </a:spcBef>
            </a:pPr>
            <a:r>
              <a:rPr lang="en-US" sz="2400" dirty="0">
                <a:latin typeface="+mn-lt"/>
              </a:rPr>
              <a:t>Data can be hosted within “Families”</a:t>
            </a:r>
          </a:p>
          <a:p>
            <a:pPr fontAlgn="ctr">
              <a:spcBef>
                <a:spcPts val="0"/>
              </a:spcBef>
            </a:pPr>
            <a:endParaRPr lang="en-US" sz="2400" b="0" i="0" dirty="0">
              <a:effectLst/>
              <a:latin typeface="+mn-lt"/>
            </a:endParaRPr>
          </a:p>
          <a:p>
            <a:pPr fontAlgn="ctr">
              <a:spcBef>
                <a:spcPts val="0"/>
              </a:spcBef>
            </a:pPr>
            <a:r>
              <a:rPr lang="en-US" sz="2400" dirty="0">
                <a:latin typeface="+mn-lt"/>
              </a:rPr>
              <a:t>Information can be extracted from BIM models to assist in research and valuation</a:t>
            </a:r>
          </a:p>
          <a:p>
            <a:pPr fontAlgn="ctr">
              <a:spcBef>
                <a:spcPts val="0"/>
              </a:spcBef>
            </a:pPr>
            <a:endParaRPr lang="en-US" sz="2400" b="0" i="0" dirty="0">
              <a:effectLst/>
              <a:latin typeface="+mn-lt"/>
            </a:endParaRPr>
          </a:p>
          <a:p>
            <a:r>
              <a:rPr lang="en-US" sz="2400" b="0" i="0" dirty="0">
                <a:effectLst/>
                <a:latin typeface="+mn-lt"/>
              </a:rPr>
              <a:t>Artifact </a:t>
            </a:r>
            <a:r>
              <a:rPr lang="en-US" sz="2400" dirty="0">
                <a:latin typeface="+mn-lt"/>
              </a:rPr>
              <a:t>Tracing can be used to identify, trace and catalogue elements  within a BIM model.</a:t>
            </a:r>
          </a:p>
          <a:p>
            <a:pPr fontAlgn="ctr">
              <a:spcBef>
                <a:spcPts val="0"/>
              </a:spcBef>
            </a:pPr>
            <a:endParaRPr lang="en-US" sz="2400" b="0" i="0" dirty="0">
              <a:effectLst/>
              <a:latin typeface="+mn-lt"/>
            </a:endParaRPr>
          </a:p>
          <a:p>
            <a:pPr fontAlgn="ctr">
              <a:spcBef>
                <a:spcPts val="0"/>
              </a:spcBef>
            </a:pPr>
            <a:endParaRPr lang="en-US" sz="2400" b="0" i="0" dirty="0">
              <a:effectLst/>
              <a:latin typeface="+mn-lt"/>
            </a:endParaRPr>
          </a:p>
          <a:p>
            <a:pPr marL="0" indent="0" fontAlgn="ctr">
              <a:spcBef>
                <a:spcPts val="0"/>
              </a:spcBef>
              <a:buNone/>
            </a:pPr>
            <a:r>
              <a:rPr lang="en-US" sz="2400" b="0" i="0" dirty="0">
                <a:effectLst/>
                <a:latin typeface="+mn-lt"/>
              </a:rPr>
              <a:t> </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E07957CB-69F1-C6BE-557B-E975294B6354}"/>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EF0BB2DE-DD5C-A3FD-0B9D-AAB586F68FF7}"/>
              </a:ext>
            </a:extLst>
          </p:cNvPr>
          <p:cNvPicPr>
            <a:picLocks noChangeAspect="1"/>
          </p:cNvPicPr>
          <p:nvPr/>
        </p:nvPicPr>
        <p:blipFill>
          <a:blip r:embed="rId4"/>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818787446"/>
      </p:ext>
    </p:extLst>
  </p:cSld>
  <p:clrMapOvr>
    <a:masterClrMapping/>
  </p:clrMapOvr>
  <mc:AlternateContent xmlns:mc="http://schemas.openxmlformats.org/markup-compatibility/2006" xmlns:p14="http://schemas.microsoft.com/office/powerpoint/2010/main">
    <mc:Choice Requires="p14">
      <p:transition spd="slow" p14:dur="2000" advTm="44870"/>
    </mc:Choice>
    <mc:Fallback xmlns="">
      <p:transition spd="slow" advTm="4487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lstStyle/>
          <a:p>
            <a:r>
              <a:rPr lang="en-US" dirty="0"/>
              <a:t>Communications plan</a:t>
            </a:r>
          </a:p>
        </p:txBody>
      </p:sp>
      <p:sp>
        <p:nvSpPr>
          <p:cNvPr id="8" name="Content Placeholder 7">
            <a:extLst>
              <a:ext uri="{FF2B5EF4-FFF2-40B4-BE49-F238E27FC236}">
                <a16:creationId xmlns:a16="http://schemas.microsoft.com/office/drawing/2014/main" id="{EC4BF628-FBC1-4404-B263-0B3018C08682}"/>
              </a:ext>
            </a:extLst>
          </p:cNvPr>
          <p:cNvSpPr>
            <a:spLocks noGrp="1"/>
          </p:cNvSpPr>
          <p:nvPr>
            <p:ph idx="1"/>
          </p:nvPr>
        </p:nvSpPr>
        <p:spPr>
          <a:xfrm>
            <a:off x="228600" y="2057400"/>
            <a:ext cx="4572000" cy="5775960"/>
          </a:xfrm>
        </p:spPr>
        <p:txBody>
          <a:bodyPr>
            <a:normAutofit/>
          </a:bodyPr>
          <a:lstStyle/>
          <a:p>
            <a:r>
              <a:rPr lang="en-US" dirty="0"/>
              <a:t>Other Helpful hints</a:t>
            </a:r>
          </a:p>
          <a:p>
            <a:pPr lvl="1"/>
            <a:r>
              <a:rPr lang="en-US" sz="2400" dirty="0"/>
              <a:t>Microsoft Teams is a powerful platform</a:t>
            </a:r>
          </a:p>
          <a:p>
            <a:pPr lvl="1"/>
            <a:r>
              <a:rPr lang="en-US" sz="2400" dirty="0"/>
              <a:t>Let’s use SG-Chicago to share information that would be useful for the entire office</a:t>
            </a:r>
          </a:p>
          <a:p>
            <a:r>
              <a:rPr lang="en-US" sz="2400" dirty="0"/>
              <a:t>Working on a formal communication that we can share with our clients</a:t>
            </a:r>
          </a:p>
          <a:p>
            <a:pPr marL="0" indent="0">
              <a:buNone/>
            </a:pPr>
            <a:endParaRPr lang="en-US" sz="2400" dirty="0"/>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p:txBody>
          <a:bodyPr/>
          <a:lstStyle/>
          <a:p>
            <a:r>
              <a:rPr lang="en-US"/>
              <a:t>Digitally Preserving The Legacy of Chicago's "Baseball Palace of the World"</a:t>
            </a:r>
            <a:endParaRPr lang="en-US" dirty="0"/>
          </a:p>
        </p:txBody>
      </p:sp>
      <p:sp>
        <p:nvSpPr>
          <p:cNvPr id="2" name="Slide Number Placeholder 1">
            <a:extLst>
              <a:ext uri="{FF2B5EF4-FFF2-40B4-BE49-F238E27FC236}">
                <a16:creationId xmlns:a16="http://schemas.microsoft.com/office/drawing/2014/main" id="{98A920D0-AEFE-4323-9E73-2CBE2BF60C39}"/>
              </a:ext>
            </a:extLst>
          </p:cNvPr>
          <p:cNvSpPr>
            <a:spLocks noGrp="1"/>
          </p:cNvSpPr>
          <p:nvPr>
            <p:ph type="sldNum" sz="quarter" idx="4"/>
          </p:nvPr>
        </p:nvSpPr>
        <p:spPr/>
        <p:txBody>
          <a:bodyPr/>
          <a:lstStyle/>
          <a:p>
            <a:fld id="{CEEA3817-7990-4335-9E74-9F902A877366}" type="slidenum">
              <a:rPr lang="en-US" smtClean="0"/>
              <a:pPr/>
              <a:t>39</a:t>
            </a:fld>
            <a:r>
              <a:rPr lang="en-US"/>
              <a:t>	smithgroup.com	</a:t>
            </a:r>
            <a:endParaRPr lang="en-US" dirty="0"/>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Less physical connectivity requires more communication</a:t>
            </a:r>
          </a:p>
        </p:txBody>
      </p:sp>
      <p:pic>
        <p:nvPicPr>
          <p:cNvPr id="3" name="Picture 2">
            <a:extLst>
              <a:ext uri="{FF2B5EF4-FFF2-40B4-BE49-F238E27FC236}">
                <a16:creationId xmlns:a16="http://schemas.microsoft.com/office/drawing/2014/main" id="{BA500B4F-6EFD-441B-99C7-9BD397E511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27600" y="1600200"/>
            <a:ext cx="9702800" cy="3205480"/>
          </a:xfrm>
          <a:prstGeom prst="rect">
            <a:avLst/>
          </a:prstGeom>
        </p:spPr>
      </p:pic>
      <p:pic>
        <p:nvPicPr>
          <p:cNvPr id="5" name="Picture 4">
            <a:extLst>
              <a:ext uri="{FF2B5EF4-FFF2-40B4-BE49-F238E27FC236}">
                <a16:creationId xmlns:a16="http://schemas.microsoft.com/office/drawing/2014/main" id="{5B4E3D20-4EF6-4C8B-91E1-27A2A14AA3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175" y="0"/>
            <a:ext cx="14626606" cy="8229600"/>
          </a:xfrm>
          <a:prstGeom prst="rect">
            <a:avLst/>
          </a:prstGeom>
        </p:spPr>
      </p:pic>
      <p:sp>
        <p:nvSpPr>
          <p:cNvPr id="9" name="Title 6">
            <a:extLst>
              <a:ext uri="{FF2B5EF4-FFF2-40B4-BE49-F238E27FC236}">
                <a16:creationId xmlns:a16="http://schemas.microsoft.com/office/drawing/2014/main" id="{74E293A3-201A-4B29-988D-A0071546683F}"/>
              </a:ext>
            </a:extLst>
          </p:cNvPr>
          <p:cNvSpPr txBox="1">
            <a:spLocks/>
          </p:cNvSpPr>
          <p:nvPr/>
        </p:nvSpPr>
        <p:spPr>
          <a:xfrm>
            <a:off x="177713" y="274626"/>
            <a:ext cx="14173200" cy="549251"/>
          </a:xfrm>
          <a:prstGeom prst="rect">
            <a:avLst/>
          </a:prstGeom>
        </p:spPr>
        <p:txBody>
          <a:bodyPr vert="horz" lIns="0" tIns="0" rIns="0" bIns="0" rtlCol="0" anchor="t">
            <a:normAutofit/>
          </a:bodyPr>
          <a:lstStyle>
            <a:lvl1pPr algn="l" defTabSz="1097280" rtl="0" eaLnBrk="1" latinLnBrk="0" hangingPunct="1">
              <a:lnSpc>
                <a:spcPct val="90000"/>
              </a:lnSpc>
              <a:spcBef>
                <a:spcPct val="0"/>
              </a:spcBef>
              <a:buNone/>
              <a:defRPr sz="4000" kern="1200" cap="all" spc="100" baseline="0">
                <a:solidFill>
                  <a:srgbClr val="434142"/>
                </a:solidFill>
                <a:latin typeface="Kapra Neue SemiBold Expanded" panose="00000805000000000000" pitchFamily="50" charset="0"/>
                <a:ea typeface="+mj-ea"/>
                <a:cs typeface="+mj-cs"/>
              </a:defRPr>
            </a:lvl1pPr>
          </a:lstStyle>
          <a:p>
            <a:r>
              <a:rPr lang="en-US" dirty="0">
                <a:solidFill>
                  <a:srgbClr val="FFFFFF"/>
                </a:solidFill>
              </a:rPr>
              <a:t>Questions?</a:t>
            </a:r>
          </a:p>
        </p:txBody>
      </p:sp>
      <p:pic>
        <p:nvPicPr>
          <p:cNvPr id="11" name="Picture 10">
            <a:extLst>
              <a:ext uri="{FF2B5EF4-FFF2-40B4-BE49-F238E27FC236}">
                <a16:creationId xmlns:a16="http://schemas.microsoft.com/office/drawing/2014/main" id="{646CBDB4-33DE-48EE-B329-D260BE61A6E0}"/>
              </a:ext>
            </a:extLst>
          </p:cNvPr>
          <p:cNvPicPr>
            <a:picLocks noChangeAspect="1"/>
          </p:cNvPicPr>
          <p:nvPr/>
        </p:nvPicPr>
        <p:blipFill>
          <a:blip r:embed="rId5"/>
          <a:stretch>
            <a:fillRect/>
          </a:stretch>
        </p:blipFill>
        <p:spPr>
          <a:xfrm>
            <a:off x="2623347" y="3095098"/>
            <a:ext cx="5781617" cy="124057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2C17BC5D-328B-4D8C-B55C-871C104EC6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906" y="3018587"/>
            <a:ext cx="1583338" cy="1518920"/>
          </a:xfrm>
          <a:prstGeom prst="rect">
            <a:avLst/>
          </a:prstGeom>
        </p:spPr>
      </p:pic>
      <p:sp>
        <p:nvSpPr>
          <p:cNvPr id="6" name="Slide Number Placeholder 1">
            <a:extLst>
              <a:ext uri="{FF2B5EF4-FFF2-40B4-BE49-F238E27FC236}">
                <a16:creationId xmlns:a16="http://schemas.microsoft.com/office/drawing/2014/main" id="{F44186C7-0C08-17D7-7BDE-0011D3B11BCF}"/>
              </a:ext>
            </a:extLst>
          </p:cNvPr>
          <p:cNvSpPr txBox="1">
            <a:spLocks/>
          </p:cNvSpPr>
          <p:nvPr/>
        </p:nvSpPr>
        <p:spPr>
          <a:xfrm>
            <a:off x="228600" y="7680325"/>
            <a:ext cx="2171700" cy="549270"/>
          </a:xfrm>
          <a:prstGeom prst="rect">
            <a:avLst/>
          </a:prstGeom>
        </p:spPr>
        <p:txBody>
          <a:bodyPr vert="horz" lIns="0" tIns="0" rIns="0" bIns="0" rtlCol="0" anchor="ctr"/>
          <a:lstStyle>
            <a:defPPr>
              <a:defRPr lang="en-US"/>
            </a:defPPr>
            <a:lvl1pPr marL="0" algn="l" defTabSz="457200" rtl="0" eaLnBrk="1" latinLnBrk="0" hangingPunct="1">
              <a:tabLst>
                <a:tab pos="571500" algn="l"/>
              </a:tabLst>
              <a:defRPr sz="1200" kern="1200">
                <a:solidFill>
                  <a:schemeClr val="tx1"/>
                </a:solidFill>
                <a:latin typeface="Karla" pitchFamily="2" charset="0"/>
                <a:ea typeface="Karla"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BandboxBallparks.com	</a:t>
            </a:r>
            <a:endParaRPr lang="en-US" dirty="0"/>
          </a:p>
        </p:txBody>
      </p:sp>
      <p:pic>
        <p:nvPicPr>
          <p:cNvPr id="10" name="Picture 9">
            <a:extLst>
              <a:ext uri="{FF2B5EF4-FFF2-40B4-BE49-F238E27FC236}">
                <a16:creationId xmlns:a16="http://schemas.microsoft.com/office/drawing/2014/main" id="{D5336E61-DA2E-E19F-D720-139A595F120E}"/>
              </a:ext>
            </a:extLst>
          </p:cNvPr>
          <p:cNvPicPr>
            <a:picLocks noChangeAspect="1"/>
          </p:cNvPicPr>
          <p:nvPr/>
        </p:nvPicPr>
        <p:blipFill>
          <a:blip r:embed="rId7"/>
          <a:stretch>
            <a:fillRect/>
          </a:stretch>
        </p:blipFill>
        <p:spPr>
          <a:xfrm>
            <a:off x="12427831" y="6745971"/>
            <a:ext cx="2133600" cy="1483629"/>
          </a:xfrm>
          <a:prstGeom prst="rect">
            <a:avLst/>
          </a:prstGeom>
        </p:spPr>
      </p:pic>
      <p:pic>
        <p:nvPicPr>
          <p:cNvPr id="15" name="Picture 14">
            <a:extLst>
              <a:ext uri="{FF2B5EF4-FFF2-40B4-BE49-F238E27FC236}">
                <a16:creationId xmlns:a16="http://schemas.microsoft.com/office/drawing/2014/main" id="{0A13BEA2-70E2-0DC7-271C-CA2866B23718}"/>
              </a:ext>
            </a:extLst>
          </p:cNvPr>
          <p:cNvPicPr>
            <a:picLocks noChangeAspect="1"/>
          </p:cNvPicPr>
          <p:nvPr/>
        </p:nvPicPr>
        <p:blipFill>
          <a:blip r:embed="rId8"/>
          <a:stretch>
            <a:fillRect/>
          </a:stretch>
        </p:blipFill>
        <p:spPr>
          <a:xfrm>
            <a:off x="979339" y="4666513"/>
            <a:ext cx="1644008" cy="1518920"/>
          </a:xfrm>
          <a:prstGeom prst="rect">
            <a:avLst/>
          </a:prstGeom>
        </p:spPr>
      </p:pic>
      <p:pic>
        <p:nvPicPr>
          <p:cNvPr id="17" name="Picture 16">
            <a:extLst>
              <a:ext uri="{FF2B5EF4-FFF2-40B4-BE49-F238E27FC236}">
                <a16:creationId xmlns:a16="http://schemas.microsoft.com/office/drawing/2014/main" id="{E80458EC-94CB-2360-BC13-F2C1C75BE18B}"/>
              </a:ext>
            </a:extLst>
          </p:cNvPr>
          <p:cNvPicPr>
            <a:picLocks noChangeAspect="1"/>
          </p:cNvPicPr>
          <p:nvPr/>
        </p:nvPicPr>
        <p:blipFill>
          <a:blip r:embed="rId9"/>
          <a:stretch>
            <a:fillRect/>
          </a:stretch>
        </p:blipFill>
        <p:spPr>
          <a:xfrm>
            <a:off x="2623346" y="4867694"/>
            <a:ext cx="5781617" cy="1057275"/>
          </a:xfrm>
          <a:prstGeom prst="rect">
            <a:avLst/>
          </a:prstGeom>
        </p:spPr>
      </p:pic>
      <p:pic>
        <p:nvPicPr>
          <p:cNvPr id="19" name="Picture 18">
            <a:extLst>
              <a:ext uri="{FF2B5EF4-FFF2-40B4-BE49-F238E27FC236}">
                <a16:creationId xmlns:a16="http://schemas.microsoft.com/office/drawing/2014/main" id="{596D95D9-DA42-77A7-6D50-49553C6005CA}"/>
              </a:ext>
            </a:extLst>
          </p:cNvPr>
          <p:cNvPicPr>
            <a:picLocks noChangeAspect="1"/>
          </p:cNvPicPr>
          <p:nvPr/>
        </p:nvPicPr>
        <p:blipFill>
          <a:blip r:embed="rId10"/>
          <a:stretch>
            <a:fillRect/>
          </a:stretch>
        </p:blipFill>
        <p:spPr>
          <a:xfrm>
            <a:off x="4224196" y="6790307"/>
            <a:ext cx="1225524" cy="1244234"/>
          </a:xfrm>
          <a:prstGeom prst="rect">
            <a:avLst/>
          </a:prstGeom>
        </p:spPr>
      </p:pic>
      <p:pic>
        <p:nvPicPr>
          <p:cNvPr id="21" name="Picture 20">
            <a:extLst>
              <a:ext uri="{FF2B5EF4-FFF2-40B4-BE49-F238E27FC236}">
                <a16:creationId xmlns:a16="http://schemas.microsoft.com/office/drawing/2014/main" id="{852E8B69-33C2-C925-A4BB-9A430AD65876}"/>
              </a:ext>
            </a:extLst>
          </p:cNvPr>
          <p:cNvPicPr>
            <a:picLocks noChangeAspect="1"/>
          </p:cNvPicPr>
          <p:nvPr/>
        </p:nvPicPr>
        <p:blipFill>
          <a:blip r:embed="rId11"/>
          <a:stretch>
            <a:fillRect/>
          </a:stretch>
        </p:blipFill>
        <p:spPr>
          <a:xfrm>
            <a:off x="7206455" y="6757099"/>
            <a:ext cx="1198508" cy="1228596"/>
          </a:xfrm>
          <a:prstGeom prst="rect">
            <a:avLst/>
          </a:prstGeom>
        </p:spPr>
      </p:pic>
      <p:pic>
        <p:nvPicPr>
          <p:cNvPr id="16" name="Picture 15">
            <a:extLst>
              <a:ext uri="{FF2B5EF4-FFF2-40B4-BE49-F238E27FC236}">
                <a16:creationId xmlns:a16="http://schemas.microsoft.com/office/drawing/2014/main" id="{56E6011A-54CC-1A93-5E8A-8EDF82C669A8}"/>
              </a:ext>
            </a:extLst>
          </p:cNvPr>
          <p:cNvPicPr>
            <a:picLocks noChangeAspect="1"/>
          </p:cNvPicPr>
          <p:nvPr/>
        </p:nvPicPr>
        <p:blipFill>
          <a:blip r:embed="rId12"/>
          <a:stretch>
            <a:fillRect/>
          </a:stretch>
        </p:blipFill>
        <p:spPr>
          <a:xfrm>
            <a:off x="1221746" y="6829632"/>
            <a:ext cx="1193189" cy="1244234"/>
          </a:xfrm>
          <a:prstGeom prst="rect">
            <a:avLst/>
          </a:prstGeom>
        </p:spPr>
      </p:pic>
    </p:spTree>
    <p:extLst>
      <p:ext uri="{BB962C8B-B14F-4D97-AF65-F5344CB8AC3E}">
        <p14:creationId xmlns:p14="http://schemas.microsoft.com/office/powerpoint/2010/main" val="2301382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a:t>
            </a:r>
            <a:r>
              <a:rPr lang="en-US"/>
              <a:t> </a:t>
            </a:r>
            <a:r>
              <a:rPr lang="en-US" dirty="0"/>
              <a:t>Background</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General history</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2052822"/>
            <a:ext cx="5242870" cy="4925559"/>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rtl="0" fontAlgn="ctr">
              <a:spcBef>
                <a:spcPts val="0"/>
              </a:spcBef>
              <a:spcAft>
                <a:spcPts val="0"/>
              </a:spcAft>
            </a:pPr>
            <a:r>
              <a:rPr lang="en-US" sz="2000" dirty="0">
                <a:latin typeface="+mn-lt"/>
              </a:rPr>
              <a:t>Home of the Chicago White Sox 1910-1990, Chicago American Giants (Negro AL) and Chicago Cardinals (NFL)</a:t>
            </a:r>
            <a:endParaRPr lang="en-US" sz="2000" i="0" dirty="0">
              <a:effectLst/>
              <a:latin typeface="+mn-lt"/>
            </a:endParaRPr>
          </a:p>
          <a:p>
            <a:pPr rtl="0" fontAlgn="ctr">
              <a:spcBef>
                <a:spcPts val="0"/>
              </a:spcBef>
              <a:spcAft>
                <a:spcPts val="0"/>
              </a:spcAft>
            </a:pPr>
            <a:endParaRPr lang="en-US" sz="2000" i="0" dirty="0">
              <a:effectLst/>
              <a:latin typeface="+mn-lt"/>
            </a:endParaRPr>
          </a:p>
          <a:p>
            <a:pPr fontAlgn="ctr">
              <a:spcBef>
                <a:spcPts val="0"/>
              </a:spcBef>
            </a:pPr>
            <a:r>
              <a:rPr lang="en-US" sz="2000" b="0" i="0" dirty="0">
                <a:effectLst/>
                <a:latin typeface="+mn-lt"/>
              </a:rPr>
              <a:t>Designed by Zachary Taylor Davis (Comiskey, Wrigley Field, Wrigley LA)</a:t>
            </a:r>
          </a:p>
          <a:p>
            <a:pPr rtl="0" fontAlgn="ctr">
              <a:spcBef>
                <a:spcPts val="0"/>
              </a:spcBef>
              <a:spcAft>
                <a:spcPts val="0"/>
              </a:spcAft>
            </a:pPr>
            <a:endParaRPr lang="en-US" sz="2000" i="0" dirty="0">
              <a:effectLst/>
              <a:latin typeface="+mn-lt"/>
            </a:endParaRPr>
          </a:p>
          <a:p>
            <a:pPr rtl="0" fontAlgn="ctr">
              <a:spcBef>
                <a:spcPts val="0"/>
              </a:spcBef>
              <a:spcAft>
                <a:spcPts val="0"/>
              </a:spcAft>
            </a:pPr>
            <a:r>
              <a:rPr lang="en-US" sz="2000" i="0" dirty="0">
                <a:effectLst/>
                <a:latin typeface="+mn-lt"/>
              </a:rPr>
              <a:t>Opened July 1, 1910 ($750,000)</a:t>
            </a:r>
          </a:p>
          <a:p>
            <a:pPr rtl="0" fontAlgn="ctr">
              <a:spcBef>
                <a:spcPts val="0"/>
              </a:spcBef>
              <a:spcAft>
                <a:spcPts val="0"/>
              </a:spcAft>
            </a:pPr>
            <a:endParaRPr lang="en-US" sz="2000" i="0" dirty="0">
              <a:effectLst/>
              <a:latin typeface="+mn-lt"/>
            </a:endParaRPr>
          </a:p>
          <a:p>
            <a:pPr rtl="0" fontAlgn="ctr">
              <a:spcBef>
                <a:spcPts val="0"/>
              </a:spcBef>
              <a:spcAft>
                <a:spcPts val="0"/>
              </a:spcAft>
            </a:pPr>
            <a:r>
              <a:rPr lang="en-US" sz="2000" dirty="0">
                <a:latin typeface="+mn-lt"/>
              </a:rPr>
              <a:t>Oldest baseball park in Major League Baseball 1970-1990</a:t>
            </a:r>
            <a:endParaRPr lang="en-US" sz="2000" i="0" dirty="0">
              <a:effectLst/>
              <a:latin typeface="+mn-lt"/>
            </a:endParaRPr>
          </a:p>
          <a:p>
            <a:pPr rtl="0" fontAlgn="ctr">
              <a:spcBef>
                <a:spcPts val="0"/>
              </a:spcBef>
              <a:spcAft>
                <a:spcPts val="0"/>
              </a:spcAft>
            </a:pPr>
            <a:endParaRPr lang="en-US" sz="2000" i="0" dirty="0">
              <a:effectLst/>
              <a:latin typeface="+mn-lt"/>
            </a:endParaRPr>
          </a:p>
          <a:p>
            <a:pPr rtl="0" fontAlgn="ctr">
              <a:spcBef>
                <a:spcPts val="0"/>
              </a:spcBef>
              <a:spcAft>
                <a:spcPts val="0"/>
              </a:spcAft>
            </a:pPr>
            <a:r>
              <a:rPr lang="en-US" sz="2000" dirty="0">
                <a:latin typeface="+mn-lt"/>
              </a:rPr>
              <a:t>Hosted 4 World Series (1917, 1918*, 1919, 1959)</a:t>
            </a:r>
          </a:p>
          <a:p>
            <a:pPr rtl="0" fontAlgn="ctr">
              <a:spcBef>
                <a:spcPts val="0"/>
              </a:spcBef>
              <a:spcAft>
                <a:spcPts val="0"/>
              </a:spcAft>
            </a:pPr>
            <a:endParaRPr lang="en-US" sz="2000" dirty="0">
              <a:latin typeface="+mn-lt"/>
            </a:endParaRPr>
          </a:p>
          <a:p>
            <a:pPr rtl="0" fontAlgn="ctr">
              <a:spcBef>
                <a:spcPts val="0"/>
              </a:spcBef>
              <a:spcAft>
                <a:spcPts val="0"/>
              </a:spcAft>
            </a:pPr>
            <a:r>
              <a:rPr lang="en-US" sz="2000" dirty="0">
                <a:latin typeface="+mn-lt"/>
              </a:rPr>
              <a:t>Site of 3 All-Star Games (1933, 1953, 1983)</a:t>
            </a:r>
          </a:p>
          <a:p>
            <a:pPr rtl="0" fontAlgn="ctr">
              <a:spcBef>
                <a:spcPts val="0"/>
              </a:spcBef>
              <a:spcAft>
                <a:spcPts val="0"/>
              </a:spcAft>
            </a:pPr>
            <a:endParaRPr lang="en-US" sz="2400" i="0" dirty="0">
              <a:effectLst/>
              <a:latin typeface="+mn-lt"/>
            </a:endParaRPr>
          </a:p>
        </p:txBody>
      </p:sp>
      <p:pic>
        <p:nvPicPr>
          <p:cNvPr id="8" name="Picture 7">
            <a:extLst>
              <a:ext uri="{FF2B5EF4-FFF2-40B4-BE49-F238E27FC236}">
                <a16:creationId xmlns:a16="http://schemas.microsoft.com/office/drawing/2014/main" id="{AD5A1FF0-C7C2-4BA4-8AE4-00DF5CBBD28C}"/>
              </a:ext>
            </a:extLst>
          </p:cNvPr>
          <p:cNvPicPr>
            <a:picLocks noChangeAspect="1"/>
          </p:cNvPicPr>
          <p:nvPr/>
        </p:nvPicPr>
        <p:blipFill>
          <a:blip r:embed="rId3"/>
          <a:stretch>
            <a:fillRect/>
          </a:stretch>
        </p:blipFill>
        <p:spPr>
          <a:xfrm>
            <a:off x="5855259" y="4284493"/>
            <a:ext cx="4501740" cy="3030836"/>
          </a:xfrm>
          <a:prstGeom prst="rect">
            <a:avLst/>
          </a:prstGeom>
        </p:spPr>
      </p:pic>
      <p:pic>
        <p:nvPicPr>
          <p:cNvPr id="5" name="Picture 4">
            <a:extLst>
              <a:ext uri="{FF2B5EF4-FFF2-40B4-BE49-F238E27FC236}">
                <a16:creationId xmlns:a16="http://schemas.microsoft.com/office/drawing/2014/main" id="{A82BC23A-5E2C-42AF-A81D-AC8B88BD93B1}"/>
              </a:ext>
            </a:extLst>
          </p:cNvPr>
          <p:cNvPicPr>
            <a:picLocks noChangeAspect="1"/>
          </p:cNvPicPr>
          <p:nvPr/>
        </p:nvPicPr>
        <p:blipFill>
          <a:blip r:embed="rId4"/>
          <a:stretch>
            <a:fillRect/>
          </a:stretch>
        </p:blipFill>
        <p:spPr>
          <a:xfrm>
            <a:off x="5855259" y="914271"/>
            <a:ext cx="4501740" cy="3058085"/>
          </a:xfrm>
          <a:prstGeom prst="rect">
            <a:avLst/>
          </a:prstGeom>
        </p:spPr>
      </p:pic>
      <p:pic>
        <p:nvPicPr>
          <p:cNvPr id="11" name="Picture 10">
            <a:extLst>
              <a:ext uri="{FF2B5EF4-FFF2-40B4-BE49-F238E27FC236}">
                <a16:creationId xmlns:a16="http://schemas.microsoft.com/office/drawing/2014/main" id="{45CC27E1-3F90-4BA0-B84E-23A045943406}"/>
              </a:ext>
            </a:extLst>
          </p:cNvPr>
          <p:cNvPicPr>
            <a:picLocks noChangeAspect="1"/>
          </p:cNvPicPr>
          <p:nvPr/>
        </p:nvPicPr>
        <p:blipFill>
          <a:blip r:embed="rId5"/>
          <a:stretch>
            <a:fillRect/>
          </a:stretch>
        </p:blipFill>
        <p:spPr>
          <a:xfrm>
            <a:off x="10740789" y="1688911"/>
            <a:ext cx="3517210" cy="4888738"/>
          </a:xfrm>
          <a:prstGeom prst="rect">
            <a:avLst/>
          </a:prstGeom>
        </p:spPr>
      </p:pic>
      <p:sp>
        <p:nvSpPr>
          <p:cNvPr id="3" name="Slide Number Placeholder 1">
            <a:extLst>
              <a:ext uri="{FF2B5EF4-FFF2-40B4-BE49-F238E27FC236}">
                <a16:creationId xmlns:a16="http://schemas.microsoft.com/office/drawing/2014/main" id="{DA3547C8-27FB-7959-8340-ACCCE307EF3F}"/>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32761EDB-A763-9EDB-2CCA-AE482CDE0F93}"/>
              </a:ext>
            </a:extLst>
          </p:cNvPr>
          <p:cNvPicPr>
            <a:picLocks noChangeAspect="1"/>
          </p:cNvPicPr>
          <p:nvPr/>
        </p:nvPicPr>
        <p:blipFill>
          <a:blip r:embed="rId6"/>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1112138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a:t>
            </a:r>
            <a:r>
              <a:rPr lang="en-US"/>
              <a:t> </a:t>
            </a:r>
            <a:r>
              <a:rPr lang="en-US" dirty="0"/>
              <a:t>Bringing the park to life</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Virtual reality –step up to the plate</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625639" y="1600201"/>
            <a:ext cx="9516981" cy="5851548"/>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ctr">
              <a:spcBef>
                <a:spcPts val="0"/>
              </a:spcBef>
              <a:buNone/>
            </a:pPr>
            <a:endParaRPr lang="en-US" sz="2000" b="0" i="0" dirty="0">
              <a:effectLst/>
              <a:latin typeface="+mn-lt"/>
            </a:endParaRPr>
          </a:p>
          <a:p>
            <a:pPr marL="800100" lvl="1" fontAlgn="ctr">
              <a:spcBef>
                <a:spcPts val="0"/>
              </a:spcBef>
            </a:pPr>
            <a:endParaRPr lang="en-US" sz="2000" b="0" i="0" dirty="0">
              <a:effectLst/>
              <a:latin typeface="+mn-lt"/>
            </a:endParaRPr>
          </a:p>
          <a:p>
            <a:pPr marL="0" indent="0" fontAlgn="ctr">
              <a:spcBef>
                <a:spcPts val="0"/>
              </a:spcBef>
              <a:buNone/>
            </a:pPr>
            <a:r>
              <a:rPr lang="en-US" sz="2400" b="0" i="0" dirty="0">
                <a:effectLst/>
                <a:latin typeface="+mn-lt"/>
              </a:rPr>
              <a:t> </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8" name="Picture 7">
            <a:extLst>
              <a:ext uri="{FF2B5EF4-FFF2-40B4-BE49-F238E27FC236}">
                <a16:creationId xmlns:a16="http://schemas.microsoft.com/office/drawing/2014/main" id="{7DB35BF8-2E49-4A95-83CA-A2DC9A8EE791}"/>
              </a:ext>
            </a:extLst>
          </p:cNvPr>
          <p:cNvPicPr>
            <a:picLocks noChangeAspect="1"/>
          </p:cNvPicPr>
          <p:nvPr/>
        </p:nvPicPr>
        <p:blipFill>
          <a:blip r:embed="rId3"/>
          <a:stretch>
            <a:fillRect/>
          </a:stretch>
        </p:blipFill>
        <p:spPr>
          <a:xfrm>
            <a:off x="625639" y="2149451"/>
            <a:ext cx="6303212" cy="4240342"/>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D20A7902-6D66-4BC7-9E2A-0F6480AA9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428" y="1179095"/>
            <a:ext cx="6404104" cy="6143552"/>
          </a:xfrm>
          <a:prstGeom prst="rect">
            <a:avLst/>
          </a:prstGeom>
        </p:spPr>
      </p:pic>
      <p:sp>
        <p:nvSpPr>
          <p:cNvPr id="11" name="Content Placeholder 7">
            <a:extLst>
              <a:ext uri="{FF2B5EF4-FFF2-40B4-BE49-F238E27FC236}">
                <a16:creationId xmlns:a16="http://schemas.microsoft.com/office/drawing/2014/main" id="{5004F17C-2882-415F-B118-2DD007528DDE}"/>
              </a:ext>
            </a:extLst>
          </p:cNvPr>
          <p:cNvSpPr txBox="1">
            <a:spLocks/>
          </p:cNvSpPr>
          <p:nvPr/>
        </p:nvSpPr>
        <p:spPr>
          <a:xfrm>
            <a:off x="1681412" y="6538007"/>
            <a:ext cx="4559971" cy="802072"/>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400" dirty="0">
                <a:latin typeface="+mn-lt"/>
                <a:hlinkClick r:id="rId5"/>
              </a:rPr>
              <a:t>Interactive Panorama</a:t>
            </a:r>
            <a:endParaRPr lang="en-US" sz="2400" b="0" i="0" dirty="0">
              <a:effectLst/>
              <a:latin typeface="+mn-lt"/>
            </a:endParaRPr>
          </a:p>
          <a:p>
            <a:pPr fontAlgn="ctr">
              <a:spcBef>
                <a:spcPts val="0"/>
              </a:spcBef>
            </a:pPr>
            <a:endParaRPr lang="en-US" sz="2400" b="0" i="0" dirty="0">
              <a:effectLst/>
              <a:latin typeface="+mn-lt"/>
            </a:endParaRPr>
          </a:p>
          <a:p>
            <a:pPr marL="0" indent="0" fontAlgn="ctr">
              <a:spcBef>
                <a:spcPts val="0"/>
              </a:spcBef>
              <a:buNone/>
            </a:pPr>
            <a:r>
              <a:rPr lang="en-US" sz="2400" b="0" i="0" dirty="0">
                <a:effectLst/>
                <a:latin typeface="+mn-lt"/>
              </a:rPr>
              <a:t> </a:t>
            </a:r>
          </a:p>
          <a:p>
            <a:pPr marL="457200" lvl="1"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9" name="Picture 8" descr="Qr code&#10;&#10;Description automatically generated">
            <a:extLst>
              <a:ext uri="{FF2B5EF4-FFF2-40B4-BE49-F238E27FC236}">
                <a16:creationId xmlns:a16="http://schemas.microsoft.com/office/drawing/2014/main" id="{6CBE94DA-71F3-4E8E-9895-A43D17F748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9754" y="1815431"/>
            <a:ext cx="3167310" cy="3167310"/>
          </a:xfrm>
          <a:prstGeom prst="rect">
            <a:avLst/>
          </a:prstGeom>
        </p:spPr>
      </p:pic>
      <p:sp>
        <p:nvSpPr>
          <p:cNvPr id="3" name="Slide Number Placeholder 1">
            <a:extLst>
              <a:ext uri="{FF2B5EF4-FFF2-40B4-BE49-F238E27FC236}">
                <a16:creationId xmlns:a16="http://schemas.microsoft.com/office/drawing/2014/main" id="{E07957CB-69F1-C6BE-557B-E975294B6354}"/>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EF0BB2DE-DD5C-A3FD-0B9D-AAB586F68FF7}"/>
              </a:ext>
            </a:extLst>
          </p:cNvPr>
          <p:cNvPicPr>
            <a:picLocks noChangeAspect="1"/>
          </p:cNvPicPr>
          <p:nvPr/>
        </p:nvPicPr>
        <p:blipFill>
          <a:blip r:embed="rId7"/>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4208463878"/>
      </p:ext>
    </p:extLst>
  </p:cSld>
  <p:clrMapOvr>
    <a:masterClrMapping/>
  </p:clrMapOvr>
  <mc:AlternateContent xmlns:mc="http://schemas.openxmlformats.org/markup-compatibility/2006" xmlns:p14="http://schemas.microsoft.com/office/powerpoint/2010/main">
    <mc:Choice Requires="p14">
      <p:transition spd="slow" p14:dur="2000" advTm="44870"/>
    </mc:Choice>
    <mc:Fallback xmlns="">
      <p:transition spd="slow" advTm="4487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8375949-3768-D3A6-3CA0-B7ED3161DD52}"/>
              </a:ext>
            </a:extLst>
          </p:cNvPr>
          <p:cNvPicPr>
            <a:picLocks noChangeAspect="1"/>
          </p:cNvPicPr>
          <p:nvPr/>
        </p:nvPicPr>
        <p:blipFill>
          <a:blip r:embed="rId3"/>
          <a:stretch>
            <a:fillRect/>
          </a:stretch>
        </p:blipFill>
        <p:spPr>
          <a:xfrm>
            <a:off x="7954027" y="3829102"/>
            <a:ext cx="6021888" cy="3355873"/>
          </a:xfrm>
          <a:prstGeom prst="rect">
            <a:avLst/>
          </a:prstGeom>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The Comiskey project</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1990-2020</a:t>
            </a:r>
          </a:p>
        </p:txBody>
      </p:sp>
      <p:sp>
        <p:nvSpPr>
          <p:cNvPr id="3" name="Slide Number Placeholder 1">
            <a:extLst>
              <a:ext uri="{FF2B5EF4-FFF2-40B4-BE49-F238E27FC236}">
                <a16:creationId xmlns:a16="http://schemas.microsoft.com/office/drawing/2014/main" id="{DA3547C8-27FB-7959-8340-ACCCE307EF3F}"/>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32761EDB-A763-9EDB-2CCA-AE482CDE0F93}"/>
              </a:ext>
            </a:extLst>
          </p:cNvPr>
          <p:cNvPicPr>
            <a:picLocks noChangeAspect="1"/>
          </p:cNvPicPr>
          <p:nvPr/>
        </p:nvPicPr>
        <p:blipFill>
          <a:blip r:embed="rId4"/>
          <a:stretch>
            <a:fillRect/>
          </a:stretch>
        </p:blipFill>
        <p:spPr>
          <a:xfrm>
            <a:off x="12427831" y="6745971"/>
            <a:ext cx="2133600" cy="1483629"/>
          </a:xfrm>
          <a:prstGeom prst="rect">
            <a:avLst/>
          </a:prstGeom>
        </p:spPr>
      </p:pic>
      <p:pic>
        <p:nvPicPr>
          <p:cNvPr id="18" name="Picture 17">
            <a:extLst>
              <a:ext uri="{FF2B5EF4-FFF2-40B4-BE49-F238E27FC236}">
                <a16:creationId xmlns:a16="http://schemas.microsoft.com/office/drawing/2014/main" id="{25935E4B-4239-35B6-C7DB-3189DF99DE81}"/>
              </a:ext>
            </a:extLst>
          </p:cNvPr>
          <p:cNvPicPr>
            <a:picLocks noChangeAspect="1"/>
          </p:cNvPicPr>
          <p:nvPr/>
        </p:nvPicPr>
        <p:blipFill>
          <a:blip r:embed="rId5"/>
          <a:stretch>
            <a:fillRect/>
          </a:stretch>
        </p:blipFill>
        <p:spPr>
          <a:xfrm>
            <a:off x="344628" y="1600200"/>
            <a:ext cx="7499960" cy="4838886"/>
          </a:xfrm>
          <a:prstGeom prst="rect">
            <a:avLst/>
          </a:prstGeom>
        </p:spPr>
      </p:pic>
      <p:pic>
        <p:nvPicPr>
          <p:cNvPr id="20" name="Picture 19">
            <a:extLst>
              <a:ext uri="{FF2B5EF4-FFF2-40B4-BE49-F238E27FC236}">
                <a16:creationId xmlns:a16="http://schemas.microsoft.com/office/drawing/2014/main" id="{8FA56462-DB63-94A9-96D6-8CD1292E770C}"/>
              </a:ext>
            </a:extLst>
          </p:cNvPr>
          <p:cNvPicPr>
            <a:picLocks noChangeAspect="1"/>
          </p:cNvPicPr>
          <p:nvPr/>
        </p:nvPicPr>
        <p:blipFill>
          <a:blip r:embed="rId6"/>
          <a:stretch>
            <a:fillRect/>
          </a:stretch>
        </p:blipFill>
        <p:spPr>
          <a:xfrm>
            <a:off x="7954027" y="357198"/>
            <a:ext cx="5996775" cy="3337522"/>
          </a:xfrm>
          <a:prstGeom prst="rect">
            <a:avLst/>
          </a:prstGeom>
        </p:spPr>
      </p:pic>
    </p:spTree>
    <p:extLst>
      <p:ext uri="{BB962C8B-B14F-4D97-AF65-F5344CB8AC3E}">
        <p14:creationId xmlns:p14="http://schemas.microsoft.com/office/powerpoint/2010/main" val="222178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The Comiskey project</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1990-2020</a:t>
            </a:r>
          </a:p>
        </p:txBody>
      </p:sp>
      <p:sp>
        <p:nvSpPr>
          <p:cNvPr id="3" name="Slide Number Placeholder 1">
            <a:extLst>
              <a:ext uri="{FF2B5EF4-FFF2-40B4-BE49-F238E27FC236}">
                <a16:creationId xmlns:a16="http://schemas.microsoft.com/office/drawing/2014/main" id="{DA3547C8-27FB-7959-8340-ACCCE307EF3F}"/>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32761EDB-A763-9EDB-2CCA-AE482CDE0F93}"/>
              </a:ext>
            </a:extLst>
          </p:cNvPr>
          <p:cNvPicPr>
            <a:picLocks noChangeAspect="1"/>
          </p:cNvPicPr>
          <p:nvPr/>
        </p:nvPicPr>
        <p:blipFill>
          <a:blip r:embed="rId3"/>
          <a:stretch>
            <a:fillRect/>
          </a:stretch>
        </p:blipFill>
        <p:spPr>
          <a:xfrm>
            <a:off x="12427831" y="6745971"/>
            <a:ext cx="2133600" cy="1483629"/>
          </a:xfrm>
          <a:prstGeom prst="rect">
            <a:avLst/>
          </a:prstGeom>
        </p:spPr>
      </p:pic>
      <p:pic>
        <p:nvPicPr>
          <p:cNvPr id="9" name="Picture 8">
            <a:extLst>
              <a:ext uri="{FF2B5EF4-FFF2-40B4-BE49-F238E27FC236}">
                <a16:creationId xmlns:a16="http://schemas.microsoft.com/office/drawing/2014/main" id="{0CBD52DD-450A-ACA6-A0F5-AB53629DB999}"/>
              </a:ext>
            </a:extLst>
          </p:cNvPr>
          <p:cNvPicPr>
            <a:picLocks noChangeAspect="1"/>
          </p:cNvPicPr>
          <p:nvPr/>
        </p:nvPicPr>
        <p:blipFill>
          <a:blip r:embed="rId4"/>
          <a:stretch>
            <a:fillRect/>
          </a:stretch>
        </p:blipFill>
        <p:spPr>
          <a:xfrm>
            <a:off x="576196" y="4447535"/>
            <a:ext cx="5373304" cy="2900050"/>
          </a:xfrm>
          <a:prstGeom prst="rect">
            <a:avLst/>
          </a:prstGeom>
        </p:spPr>
      </p:pic>
      <p:pic>
        <p:nvPicPr>
          <p:cNvPr id="5" name="Picture 4">
            <a:extLst>
              <a:ext uri="{FF2B5EF4-FFF2-40B4-BE49-F238E27FC236}">
                <a16:creationId xmlns:a16="http://schemas.microsoft.com/office/drawing/2014/main" id="{EA30BB04-B5CF-F4D6-96F3-8F7C7BEDF9BB}"/>
              </a:ext>
            </a:extLst>
          </p:cNvPr>
          <p:cNvPicPr>
            <a:picLocks noChangeAspect="1"/>
          </p:cNvPicPr>
          <p:nvPr/>
        </p:nvPicPr>
        <p:blipFill>
          <a:blip r:embed="rId5"/>
          <a:stretch>
            <a:fillRect/>
          </a:stretch>
        </p:blipFill>
        <p:spPr>
          <a:xfrm>
            <a:off x="576197" y="1313483"/>
            <a:ext cx="5373304" cy="2998008"/>
          </a:xfrm>
          <a:prstGeom prst="rect">
            <a:avLst/>
          </a:prstGeom>
        </p:spPr>
      </p:pic>
      <p:pic>
        <p:nvPicPr>
          <p:cNvPr id="10" name="Picture 9">
            <a:extLst>
              <a:ext uri="{FF2B5EF4-FFF2-40B4-BE49-F238E27FC236}">
                <a16:creationId xmlns:a16="http://schemas.microsoft.com/office/drawing/2014/main" id="{749AB1E3-9BA8-5D48-8329-5A6210EBB779}"/>
              </a:ext>
            </a:extLst>
          </p:cNvPr>
          <p:cNvPicPr>
            <a:picLocks noChangeAspect="1"/>
          </p:cNvPicPr>
          <p:nvPr/>
        </p:nvPicPr>
        <p:blipFill>
          <a:blip r:embed="rId6"/>
          <a:stretch>
            <a:fillRect/>
          </a:stretch>
        </p:blipFill>
        <p:spPr>
          <a:xfrm>
            <a:off x="6297098" y="1298454"/>
            <a:ext cx="5373304" cy="3013038"/>
          </a:xfrm>
          <a:prstGeom prst="rect">
            <a:avLst/>
          </a:prstGeom>
        </p:spPr>
      </p:pic>
      <p:pic>
        <p:nvPicPr>
          <p:cNvPr id="12" name="Picture 11">
            <a:extLst>
              <a:ext uri="{FF2B5EF4-FFF2-40B4-BE49-F238E27FC236}">
                <a16:creationId xmlns:a16="http://schemas.microsoft.com/office/drawing/2014/main" id="{9674B6B4-7578-EB5D-A73A-4DB92B5C3938}"/>
              </a:ext>
            </a:extLst>
          </p:cNvPr>
          <p:cNvPicPr>
            <a:picLocks noChangeAspect="1"/>
          </p:cNvPicPr>
          <p:nvPr/>
        </p:nvPicPr>
        <p:blipFill>
          <a:blip r:embed="rId7"/>
          <a:stretch>
            <a:fillRect/>
          </a:stretch>
        </p:blipFill>
        <p:spPr>
          <a:xfrm>
            <a:off x="6297098" y="4427723"/>
            <a:ext cx="5373304" cy="2919862"/>
          </a:xfrm>
          <a:prstGeom prst="rect">
            <a:avLst/>
          </a:prstGeom>
        </p:spPr>
      </p:pic>
    </p:spTree>
    <p:extLst>
      <p:ext uri="{BB962C8B-B14F-4D97-AF65-F5344CB8AC3E}">
        <p14:creationId xmlns:p14="http://schemas.microsoft.com/office/powerpoint/2010/main" val="4157466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a:t>
            </a:r>
            <a:r>
              <a:rPr lang="en-US"/>
              <a:t> </a:t>
            </a:r>
            <a:r>
              <a:rPr lang="en-US" dirty="0"/>
              <a:t>The odyssey begins</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peeling away the paint </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0" y="1600200"/>
            <a:ext cx="5780948" cy="5851549"/>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000" b="0" i="0" dirty="0">
                <a:effectLst/>
                <a:latin typeface="+mn-lt"/>
              </a:rPr>
              <a:t>Comiskey Park </a:t>
            </a:r>
            <a:r>
              <a:rPr lang="en-US" sz="2000" dirty="0">
                <a:latin typeface="+mn-lt"/>
              </a:rPr>
              <a:t>“reconstruction”</a:t>
            </a:r>
            <a:r>
              <a:rPr lang="en-US" sz="2000" b="0" i="0" dirty="0">
                <a:effectLst/>
                <a:latin typeface="+mn-lt"/>
              </a:rPr>
              <a:t> sketch study 1990</a:t>
            </a:r>
          </a:p>
          <a:p>
            <a:pPr fontAlgn="ctr">
              <a:spcBef>
                <a:spcPts val="0"/>
              </a:spcBef>
            </a:pPr>
            <a:endParaRPr lang="en-US" sz="2000" b="0" i="0" dirty="0">
              <a:effectLst/>
              <a:latin typeface="+mn-lt"/>
            </a:endParaRPr>
          </a:p>
          <a:p>
            <a:pPr fontAlgn="ctr">
              <a:spcBef>
                <a:spcPts val="0"/>
              </a:spcBef>
            </a:pPr>
            <a:r>
              <a:rPr lang="en-US" sz="2000" dirty="0">
                <a:latin typeface="+mn-lt"/>
              </a:rPr>
              <a:t>Intrigued with details</a:t>
            </a:r>
          </a:p>
          <a:p>
            <a:pPr marL="0" indent="0" fontAlgn="ctr">
              <a:spcBef>
                <a:spcPts val="0"/>
              </a:spcBef>
              <a:buNone/>
            </a:pPr>
            <a:endParaRPr lang="en-US" sz="2000" dirty="0">
              <a:latin typeface="+mn-lt"/>
            </a:endParaRPr>
          </a:p>
          <a:p>
            <a:pPr fontAlgn="ctr">
              <a:spcBef>
                <a:spcPts val="0"/>
              </a:spcBef>
            </a:pPr>
            <a:r>
              <a:rPr lang="en-US" sz="2000" b="0" i="0" dirty="0">
                <a:effectLst/>
                <a:latin typeface="+mn-lt"/>
              </a:rPr>
              <a:t>Wanted to learn more</a:t>
            </a:r>
            <a:r>
              <a:rPr lang="en-US" sz="2000" dirty="0">
                <a:latin typeface="+mn-lt"/>
              </a:rPr>
              <a:t>: 30-year preservation odyssey begins</a:t>
            </a:r>
            <a:endParaRPr lang="en-US" sz="2000" b="0" i="0" dirty="0">
              <a:effectLst/>
              <a:latin typeface="+mn-lt"/>
            </a:endParaRPr>
          </a:p>
          <a:p>
            <a:pPr fontAlgn="ctr">
              <a:spcBef>
                <a:spcPts val="0"/>
              </a:spcBef>
            </a:pPr>
            <a:endParaRPr lang="en-US" sz="2000" b="0" i="0" dirty="0">
              <a:effectLst/>
              <a:latin typeface="+mn-lt"/>
            </a:endParaRPr>
          </a:p>
          <a:p>
            <a:pPr marL="0" indent="0" rtl="0" fontAlgn="ctr">
              <a:spcBef>
                <a:spcPts val="0"/>
              </a:spcBef>
              <a:spcAft>
                <a:spcPts val="0"/>
              </a:spcAft>
              <a:buNone/>
            </a:pPr>
            <a:endParaRPr lang="en-US" sz="2000" dirty="0">
              <a:latin typeface="+mn-lt"/>
            </a:endParaRPr>
          </a:p>
          <a:p>
            <a:pPr rtl="0" fontAlgn="ctr">
              <a:spcBef>
                <a:spcPts val="0"/>
              </a:spcBef>
              <a:spcAft>
                <a:spcPts val="0"/>
              </a:spcAft>
            </a:pPr>
            <a:endParaRPr lang="en-US" sz="20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20" name="Picture 19" descr="A close up of a white building&#10;&#10;Description automatically generated">
            <a:extLst>
              <a:ext uri="{FF2B5EF4-FFF2-40B4-BE49-F238E27FC236}">
                <a16:creationId xmlns:a16="http://schemas.microsoft.com/office/drawing/2014/main" id="{1C6AEAD5-0204-457E-B142-9EF249F31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622" y="3758144"/>
            <a:ext cx="2763111" cy="3600747"/>
          </a:xfrm>
          <a:prstGeom prst="rect">
            <a:avLst/>
          </a:prstGeom>
        </p:spPr>
      </p:pic>
      <p:pic>
        <p:nvPicPr>
          <p:cNvPr id="23" name="Picture 22" descr="A car parked in front of a building&#10;&#10;Description automatically generated">
            <a:extLst>
              <a:ext uri="{FF2B5EF4-FFF2-40B4-BE49-F238E27FC236}">
                <a16:creationId xmlns:a16="http://schemas.microsoft.com/office/drawing/2014/main" id="{7990E83C-74E9-4BAF-BEEA-D68B729D0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035" y="1327102"/>
            <a:ext cx="8019341" cy="6031789"/>
          </a:xfrm>
          <a:prstGeom prst="rect">
            <a:avLst/>
          </a:prstGeom>
        </p:spPr>
      </p:pic>
      <p:sp>
        <p:nvSpPr>
          <p:cNvPr id="3" name="Slide Number Placeholder 1">
            <a:extLst>
              <a:ext uri="{FF2B5EF4-FFF2-40B4-BE49-F238E27FC236}">
                <a16:creationId xmlns:a16="http://schemas.microsoft.com/office/drawing/2014/main" id="{0C2AB91E-23EC-D79F-63E3-A0714B725920}"/>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4C8BDAA1-47EA-5831-BAE8-D6300A32D102}"/>
              </a:ext>
            </a:extLst>
          </p:cNvPr>
          <p:cNvPicPr>
            <a:picLocks noChangeAspect="1"/>
          </p:cNvPicPr>
          <p:nvPr/>
        </p:nvPicPr>
        <p:blipFill>
          <a:blip r:embed="rId5"/>
          <a:stretch>
            <a:fillRect/>
          </a:stretch>
        </p:blipFill>
        <p:spPr>
          <a:xfrm>
            <a:off x="12427831" y="6745971"/>
            <a:ext cx="2133600" cy="1483629"/>
          </a:xfrm>
          <a:prstGeom prst="rect">
            <a:avLst/>
          </a:prstGeom>
        </p:spPr>
      </p:pic>
      <p:pic>
        <p:nvPicPr>
          <p:cNvPr id="9" name="Picture 8">
            <a:extLst>
              <a:ext uri="{FF2B5EF4-FFF2-40B4-BE49-F238E27FC236}">
                <a16:creationId xmlns:a16="http://schemas.microsoft.com/office/drawing/2014/main" id="{9A7B1964-4167-FA2D-0E2F-B506E26B8A5A}"/>
              </a:ext>
            </a:extLst>
          </p:cNvPr>
          <p:cNvPicPr>
            <a:picLocks noChangeAspect="1"/>
          </p:cNvPicPr>
          <p:nvPr/>
        </p:nvPicPr>
        <p:blipFill>
          <a:blip r:embed="rId6"/>
          <a:stretch>
            <a:fillRect/>
          </a:stretch>
        </p:blipFill>
        <p:spPr>
          <a:xfrm>
            <a:off x="11391366" y="286475"/>
            <a:ext cx="3028010" cy="4123247"/>
          </a:xfrm>
          <a:prstGeom prst="rect">
            <a:avLst/>
          </a:prstGeom>
        </p:spPr>
      </p:pic>
      <p:pic>
        <p:nvPicPr>
          <p:cNvPr id="12" name="Picture 11">
            <a:extLst>
              <a:ext uri="{FF2B5EF4-FFF2-40B4-BE49-F238E27FC236}">
                <a16:creationId xmlns:a16="http://schemas.microsoft.com/office/drawing/2014/main" id="{69238507-B448-5CCC-1559-A8FDDD905D97}"/>
              </a:ext>
            </a:extLst>
          </p:cNvPr>
          <p:cNvPicPr>
            <a:picLocks noChangeAspect="1"/>
          </p:cNvPicPr>
          <p:nvPr/>
        </p:nvPicPr>
        <p:blipFill>
          <a:blip r:embed="rId7"/>
          <a:stretch>
            <a:fillRect/>
          </a:stretch>
        </p:blipFill>
        <p:spPr>
          <a:xfrm>
            <a:off x="218427" y="3740633"/>
            <a:ext cx="3028010" cy="3710923"/>
          </a:xfrm>
          <a:prstGeom prst="rect">
            <a:avLst/>
          </a:prstGeom>
        </p:spPr>
      </p:pic>
    </p:spTree>
    <p:extLst>
      <p:ext uri="{BB962C8B-B14F-4D97-AF65-F5344CB8AC3E}">
        <p14:creationId xmlns:p14="http://schemas.microsoft.com/office/powerpoint/2010/main" val="75468112"/>
      </p:ext>
    </p:extLst>
  </p:cSld>
  <p:clrMapOvr>
    <a:masterClrMapping/>
  </p:clrMapOvr>
  <mc:AlternateContent xmlns:mc="http://schemas.openxmlformats.org/markup-compatibility/2006" xmlns:p14="http://schemas.microsoft.com/office/powerpoint/2010/main">
    <mc:Choice Requires="p14">
      <p:transition spd="slow" p14:dur="2000" advTm="51223"/>
    </mc:Choice>
    <mc:Fallback xmlns="">
      <p:transition spd="slow" advTm="5122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a:t>
            </a:r>
            <a:r>
              <a:rPr lang="en-US"/>
              <a:t> </a:t>
            </a:r>
            <a:r>
              <a:rPr lang="en-US" dirty="0"/>
              <a:t>The odyssey begins</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The walls come down</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52767" y="1600200"/>
            <a:ext cx="7591821" cy="5851549"/>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000" b="0" i="0" dirty="0">
                <a:effectLst/>
                <a:latin typeface="+mn-lt"/>
              </a:rPr>
              <a:t>Comiskey Park demolished in 1991</a:t>
            </a:r>
          </a:p>
          <a:p>
            <a:pPr fontAlgn="ctr">
              <a:spcBef>
                <a:spcPts val="0"/>
              </a:spcBef>
            </a:pPr>
            <a:endParaRPr lang="en-US" sz="2000" b="0" i="0" dirty="0">
              <a:effectLst/>
              <a:latin typeface="+mn-lt"/>
            </a:endParaRPr>
          </a:p>
          <a:p>
            <a:pPr fontAlgn="ctr">
              <a:spcBef>
                <a:spcPts val="0"/>
              </a:spcBef>
            </a:pPr>
            <a:r>
              <a:rPr lang="en-US" sz="2000" b="0" i="0" dirty="0">
                <a:effectLst/>
                <a:latin typeface="+mn-lt"/>
              </a:rPr>
              <a:t>Understood loss of built environment</a:t>
            </a:r>
          </a:p>
          <a:p>
            <a:pPr fontAlgn="ctr">
              <a:spcBef>
                <a:spcPts val="0"/>
              </a:spcBef>
            </a:pPr>
            <a:endParaRPr lang="en-US" sz="2000" b="0" i="0" dirty="0">
              <a:effectLst/>
              <a:latin typeface="+mn-lt"/>
            </a:endParaRPr>
          </a:p>
          <a:p>
            <a:pPr fontAlgn="ctr">
              <a:spcBef>
                <a:spcPts val="0"/>
              </a:spcBef>
            </a:pPr>
            <a:r>
              <a:rPr lang="en-US" sz="2000" b="0" i="0" dirty="0">
                <a:effectLst/>
                <a:latin typeface="+mn-lt"/>
              </a:rPr>
              <a:t>Disappointed by lack of preservation</a:t>
            </a:r>
          </a:p>
          <a:p>
            <a:pPr fontAlgn="ctr">
              <a:spcBef>
                <a:spcPts val="0"/>
              </a:spcBef>
            </a:pPr>
            <a:endParaRPr lang="en-US" sz="2000" b="0" i="0" dirty="0">
              <a:effectLst/>
              <a:latin typeface="+mn-lt"/>
            </a:endParaRPr>
          </a:p>
          <a:p>
            <a:pPr fontAlgn="ctr">
              <a:spcBef>
                <a:spcPts val="0"/>
              </a:spcBef>
            </a:pPr>
            <a:r>
              <a:rPr lang="en-US" sz="2000" dirty="0">
                <a:latin typeface="+mn-lt"/>
              </a:rPr>
              <a:t>Set precedent as other ballparks were replaced                                   in next 15 years</a:t>
            </a:r>
            <a:endParaRPr lang="en-US" sz="2000" b="0" i="0" dirty="0">
              <a:effectLst/>
              <a:latin typeface="+mn-lt"/>
            </a:endParaRPr>
          </a:p>
          <a:p>
            <a:pPr fontAlgn="ctr">
              <a:spcBef>
                <a:spcPts val="0"/>
              </a:spcBef>
            </a:pPr>
            <a:endParaRPr lang="en-US" sz="2400" b="0" i="0" dirty="0">
              <a:effectLst/>
              <a:latin typeface="+mn-lt"/>
            </a:endParaRPr>
          </a:p>
          <a:p>
            <a:pPr marL="0"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pic>
        <p:nvPicPr>
          <p:cNvPr id="9" name="Picture 8" descr="A crane next to a building&#10;&#10;Description automatically generated">
            <a:extLst>
              <a:ext uri="{FF2B5EF4-FFF2-40B4-BE49-F238E27FC236}">
                <a16:creationId xmlns:a16="http://schemas.microsoft.com/office/drawing/2014/main" id="{02F6B9E9-8A37-4B3D-95EA-E11B33A5E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020" y="4266536"/>
            <a:ext cx="4600864" cy="3185213"/>
          </a:xfrm>
          <a:prstGeom prst="rect">
            <a:avLst/>
          </a:prstGeom>
        </p:spPr>
      </p:pic>
      <p:pic>
        <p:nvPicPr>
          <p:cNvPr id="5" name="Picture 4">
            <a:extLst>
              <a:ext uri="{FF2B5EF4-FFF2-40B4-BE49-F238E27FC236}">
                <a16:creationId xmlns:a16="http://schemas.microsoft.com/office/drawing/2014/main" id="{C7B8A8FF-892F-466C-8A6E-BA0EB57DF272}"/>
              </a:ext>
            </a:extLst>
          </p:cNvPr>
          <p:cNvPicPr>
            <a:picLocks noChangeAspect="1"/>
          </p:cNvPicPr>
          <p:nvPr/>
        </p:nvPicPr>
        <p:blipFill>
          <a:blip r:embed="rId4"/>
          <a:stretch>
            <a:fillRect/>
          </a:stretch>
        </p:blipFill>
        <p:spPr>
          <a:xfrm>
            <a:off x="10249472" y="211637"/>
            <a:ext cx="4128161" cy="2777126"/>
          </a:xfrm>
          <a:prstGeom prst="rect">
            <a:avLst/>
          </a:prstGeom>
        </p:spPr>
      </p:pic>
      <p:pic>
        <p:nvPicPr>
          <p:cNvPr id="8" name="Picture 7" descr="A large white building&#10;&#10;Description automatically generated">
            <a:extLst>
              <a:ext uri="{FF2B5EF4-FFF2-40B4-BE49-F238E27FC236}">
                <a16:creationId xmlns:a16="http://schemas.microsoft.com/office/drawing/2014/main" id="{C32C5299-7C79-462A-93E7-217A1BF1C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5829" y="3098846"/>
            <a:ext cx="6341804" cy="4352903"/>
          </a:xfrm>
          <a:prstGeom prst="rect">
            <a:avLst/>
          </a:prstGeom>
        </p:spPr>
      </p:pic>
      <p:sp>
        <p:nvSpPr>
          <p:cNvPr id="3" name="Slide Number Placeholder 1">
            <a:extLst>
              <a:ext uri="{FF2B5EF4-FFF2-40B4-BE49-F238E27FC236}">
                <a16:creationId xmlns:a16="http://schemas.microsoft.com/office/drawing/2014/main" id="{76C63B2D-BDB9-7BBD-2C5A-8622C327B4D6}"/>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6" name="Picture 5">
            <a:extLst>
              <a:ext uri="{FF2B5EF4-FFF2-40B4-BE49-F238E27FC236}">
                <a16:creationId xmlns:a16="http://schemas.microsoft.com/office/drawing/2014/main" id="{CA6999D5-4195-CDD7-E8F5-6B21B24B92C5}"/>
              </a:ext>
            </a:extLst>
          </p:cNvPr>
          <p:cNvPicPr>
            <a:picLocks noChangeAspect="1"/>
          </p:cNvPicPr>
          <p:nvPr/>
        </p:nvPicPr>
        <p:blipFill>
          <a:blip r:embed="rId6"/>
          <a:stretch>
            <a:fillRect/>
          </a:stretch>
        </p:blipFill>
        <p:spPr>
          <a:xfrm>
            <a:off x="12427831" y="6745971"/>
            <a:ext cx="2133600" cy="1483629"/>
          </a:xfrm>
          <a:prstGeom prst="rect">
            <a:avLst/>
          </a:prstGeom>
        </p:spPr>
      </p:pic>
    </p:spTree>
    <p:extLst>
      <p:ext uri="{BB962C8B-B14F-4D97-AF65-F5344CB8AC3E}">
        <p14:creationId xmlns:p14="http://schemas.microsoft.com/office/powerpoint/2010/main" val="784122522"/>
      </p:ext>
    </p:extLst>
  </p:cSld>
  <p:clrMapOvr>
    <a:masterClrMapping/>
  </p:clrMapOvr>
  <mc:AlternateContent xmlns:mc="http://schemas.openxmlformats.org/markup-compatibility/2006" xmlns:p14="http://schemas.microsoft.com/office/powerpoint/2010/main">
    <mc:Choice Requires="p14">
      <p:transition spd="slow" p14:dur="2000" advTm="53044"/>
    </mc:Choice>
    <mc:Fallback xmlns="">
      <p:transition spd="slow" advTm="5304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table, sitting, wooden&#10;&#10;Description automatically generated">
            <a:extLst>
              <a:ext uri="{FF2B5EF4-FFF2-40B4-BE49-F238E27FC236}">
                <a16:creationId xmlns:a16="http://schemas.microsoft.com/office/drawing/2014/main" id="{13BC3DC9-010E-84F2-540C-0BB4B83F5A9A}"/>
              </a:ext>
            </a:extLst>
          </p:cNvPr>
          <p:cNvPicPr>
            <a:picLocks noChangeAspect="1"/>
          </p:cNvPicPr>
          <p:nvPr/>
        </p:nvPicPr>
        <p:blipFill rotWithShape="1">
          <a:blip r:embed="rId3">
            <a:extLst>
              <a:ext uri="{28A0092B-C50C-407E-A947-70E740481C1C}">
                <a14:useLocalDpi xmlns:a14="http://schemas.microsoft.com/office/drawing/2010/main" val="0"/>
              </a:ext>
            </a:extLst>
          </a:blip>
          <a:srcRect t="3836"/>
          <a:stretch/>
        </p:blipFill>
        <p:spPr>
          <a:xfrm>
            <a:off x="9389211" y="1078173"/>
            <a:ext cx="4990648" cy="6462474"/>
          </a:xfrm>
          <a:prstGeom prst="rect">
            <a:avLst/>
          </a:prstGeom>
        </p:spPr>
      </p:pic>
      <p:sp>
        <p:nvSpPr>
          <p:cNvPr id="7" name="Title 6">
            <a:extLst>
              <a:ext uri="{FF2B5EF4-FFF2-40B4-BE49-F238E27FC236}">
                <a16:creationId xmlns:a16="http://schemas.microsoft.com/office/drawing/2014/main" id="{F215B8B6-C2C8-4A89-B424-D4F552B4B098}"/>
              </a:ext>
            </a:extLst>
          </p:cNvPr>
          <p:cNvSpPr>
            <a:spLocks noGrp="1"/>
          </p:cNvSpPr>
          <p:nvPr>
            <p:ph type="title"/>
          </p:nvPr>
        </p:nvSpPr>
        <p:spPr/>
        <p:txBody>
          <a:bodyPr>
            <a:normAutofit/>
          </a:bodyPr>
          <a:lstStyle/>
          <a:p>
            <a:r>
              <a:rPr lang="en-US" dirty="0"/>
              <a:t>Comiskey park – gathering the information</a:t>
            </a:r>
          </a:p>
        </p:txBody>
      </p:sp>
      <p:sp>
        <p:nvSpPr>
          <p:cNvPr id="4" name="Footer Placeholder 3">
            <a:extLst>
              <a:ext uri="{FF2B5EF4-FFF2-40B4-BE49-F238E27FC236}">
                <a16:creationId xmlns:a16="http://schemas.microsoft.com/office/drawing/2014/main" id="{E7ED69C7-F4AE-4773-87C9-C0379AE4BF55}"/>
              </a:ext>
            </a:extLst>
          </p:cNvPr>
          <p:cNvSpPr>
            <a:spLocks noGrp="1"/>
          </p:cNvSpPr>
          <p:nvPr>
            <p:ph type="ftr" sz="quarter" idx="3"/>
          </p:nvPr>
        </p:nvSpPr>
        <p:spPr>
          <a:xfrm>
            <a:off x="2628899" y="7680330"/>
            <a:ext cx="5215689" cy="549259"/>
          </a:xfrm>
        </p:spPr>
        <p:txBody>
          <a:bodyPr/>
          <a:lstStyle/>
          <a:p>
            <a:r>
              <a:rPr lang="en-US" dirty="0"/>
              <a:t>Digitally Preserving The Legacy of Chicago's "Baseball Palace of the World"</a:t>
            </a:r>
          </a:p>
        </p:txBody>
      </p:sp>
      <p:sp>
        <p:nvSpPr>
          <p:cNvPr id="14" name="Text Placeholder 13">
            <a:extLst>
              <a:ext uri="{FF2B5EF4-FFF2-40B4-BE49-F238E27FC236}">
                <a16:creationId xmlns:a16="http://schemas.microsoft.com/office/drawing/2014/main" id="{535AA350-792E-4146-9551-407CF234210E}"/>
              </a:ext>
            </a:extLst>
          </p:cNvPr>
          <p:cNvSpPr>
            <a:spLocks noGrp="1"/>
          </p:cNvSpPr>
          <p:nvPr>
            <p:ph type="body" sz="quarter" idx="10"/>
          </p:nvPr>
        </p:nvSpPr>
        <p:spPr/>
        <p:txBody>
          <a:bodyPr/>
          <a:lstStyle/>
          <a:p>
            <a:r>
              <a:rPr lang="en-US" dirty="0"/>
              <a:t>30-year process</a:t>
            </a:r>
          </a:p>
        </p:txBody>
      </p:sp>
      <p:sp>
        <p:nvSpPr>
          <p:cNvPr id="10" name="Content Placeholder 7">
            <a:extLst>
              <a:ext uri="{FF2B5EF4-FFF2-40B4-BE49-F238E27FC236}">
                <a16:creationId xmlns:a16="http://schemas.microsoft.com/office/drawing/2014/main" id="{85DF1684-4E92-4690-95A2-1224CBBBB4E3}"/>
              </a:ext>
            </a:extLst>
          </p:cNvPr>
          <p:cNvSpPr txBox="1">
            <a:spLocks/>
          </p:cNvSpPr>
          <p:nvPr/>
        </p:nvSpPr>
        <p:spPr>
          <a:xfrm>
            <a:off x="228601" y="1600200"/>
            <a:ext cx="4168036" cy="5851549"/>
          </a:xfrm>
          <a:prstGeom prst="rect">
            <a:avLst/>
          </a:prstGeom>
        </p:spPr>
        <p:txBody>
          <a:bodyPr vert="horz" lIns="0" tIns="0" rIns="0" bIns="0" rtlCol="0" anchor="t">
            <a:noAutofit/>
          </a:bodyPr>
          <a:lstStyle>
            <a:lvl1pPr marL="342900" indent="-342900" algn="l" defTabSz="1097280" rtl="0" eaLnBrk="1" latinLnBrk="0" hangingPunct="1">
              <a:lnSpc>
                <a:spcPct val="100000"/>
              </a:lnSpc>
              <a:spcBef>
                <a:spcPts val="1200"/>
              </a:spcBef>
              <a:buFont typeface="Wingdings" panose="05000000000000000000" pitchFamily="2" charset="2"/>
              <a:buChar char="§"/>
              <a:defRPr sz="26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100000"/>
              </a:lnSpc>
              <a:spcBef>
                <a:spcPts val="600"/>
              </a:spcBef>
              <a:buFont typeface="Karla" pitchFamily="2" charset="0"/>
              <a:buChar char="—"/>
              <a:defRPr sz="26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100000"/>
              </a:lnSpc>
              <a:spcBef>
                <a:spcPts val="600"/>
              </a:spcBef>
              <a:buFont typeface="Karla" pitchFamily="2" charset="0"/>
              <a:buChar char="—"/>
              <a:defRPr sz="20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10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fontAlgn="ctr">
              <a:spcBef>
                <a:spcPts val="0"/>
              </a:spcBef>
            </a:pPr>
            <a:r>
              <a:rPr lang="en-US" sz="2000" b="1" i="0" dirty="0">
                <a:effectLst/>
                <a:latin typeface="+mn-lt"/>
              </a:rPr>
              <a:t>The search was on for drawings, photos and historical records</a:t>
            </a:r>
          </a:p>
          <a:p>
            <a:pPr fontAlgn="ctr">
              <a:spcBef>
                <a:spcPts val="0"/>
              </a:spcBef>
            </a:pPr>
            <a:endParaRPr lang="en-US" sz="2000" b="0" i="0" dirty="0">
              <a:effectLst/>
              <a:latin typeface="+mn-lt"/>
            </a:endParaRPr>
          </a:p>
          <a:p>
            <a:pPr fontAlgn="ctr">
              <a:spcBef>
                <a:spcPts val="0"/>
              </a:spcBef>
            </a:pPr>
            <a:r>
              <a:rPr lang="en-US" sz="2000" b="1" i="0" dirty="0">
                <a:effectLst/>
                <a:latin typeface="+mn-lt"/>
              </a:rPr>
              <a:t>5 key sources:</a:t>
            </a:r>
          </a:p>
          <a:p>
            <a:pPr marL="800100" lvl="1" fontAlgn="ctr">
              <a:spcBef>
                <a:spcPts val="0"/>
              </a:spcBef>
            </a:pPr>
            <a:r>
              <a:rPr lang="en-US" sz="2000" dirty="0">
                <a:latin typeface="+mn-lt"/>
              </a:rPr>
              <a:t>U</a:t>
            </a:r>
            <a:r>
              <a:rPr lang="en-US" sz="2000" b="0" i="0" dirty="0">
                <a:effectLst/>
                <a:latin typeface="+mn-lt"/>
              </a:rPr>
              <a:t>sers/owners</a:t>
            </a:r>
          </a:p>
          <a:p>
            <a:pPr marL="800100" lvl="1" fontAlgn="ctr">
              <a:spcBef>
                <a:spcPts val="0"/>
              </a:spcBef>
            </a:pPr>
            <a:r>
              <a:rPr lang="en-US" sz="2000" b="0" i="0" dirty="0">
                <a:effectLst/>
                <a:latin typeface="+mn-lt"/>
              </a:rPr>
              <a:t>Archives</a:t>
            </a:r>
          </a:p>
          <a:p>
            <a:pPr marL="800100" lvl="1" fontAlgn="ctr">
              <a:spcBef>
                <a:spcPts val="0"/>
              </a:spcBef>
            </a:pPr>
            <a:r>
              <a:rPr lang="en-US" sz="2000" b="0" i="0" dirty="0">
                <a:effectLst/>
                <a:latin typeface="+mn-lt"/>
              </a:rPr>
              <a:t>City Records</a:t>
            </a:r>
          </a:p>
          <a:p>
            <a:pPr marL="800100" lvl="1" fontAlgn="ctr">
              <a:spcBef>
                <a:spcPts val="0"/>
              </a:spcBef>
            </a:pPr>
            <a:r>
              <a:rPr lang="en-US" sz="2000" b="0" i="0" dirty="0">
                <a:effectLst/>
                <a:latin typeface="+mn-lt"/>
              </a:rPr>
              <a:t>Museums/Repositories</a:t>
            </a:r>
          </a:p>
          <a:p>
            <a:pPr marL="800100" lvl="1" fontAlgn="ctr">
              <a:spcBef>
                <a:spcPts val="0"/>
              </a:spcBef>
            </a:pPr>
            <a:r>
              <a:rPr lang="en-US" sz="2000" b="0" i="0" dirty="0">
                <a:effectLst/>
                <a:latin typeface="+mn-lt"/>
              </a:rPr>
              <a:t>A/E Firms</a:t>
            </a:r>
          </a:p>
          <a:p>
            <a:pPr marL="0" indent="0" fontAlgn="ctr">
              <a:spcBef>
                <a:spcPts val="0"/>
              </a:spcBef>
              <a:buNone/>
            </a:pPr>
            <a:endParaRPr lang="en-US" sz="2000" b="0" i="0" dirty="0">
              <a:effectLst/>
              <a:latin typeface="+mn-lt"/>
            </a:endParaRPr>
          </a:p>
          <a:p>
            <a:pPr fontAlgn="ctr">
              <a:spcBef>
                <a:spcPts val="0"/>
              </a:spcBef>
            </a:pPr>
            <a:r>
              <a:rPr lang="en-US" sz="2000" b="1" i="0" dirty="0">
                <a:effectLst/>
                <a:latin typeface="+mn-lt"/>
              </a:rPr>
              <a:t>The Journey:</a:t>
            </a:r>
          </a:p>
          <a:p>
            <a:pPr lvl="1" fontAlgn="ctr">
              <a:spcBef>
                <a:spcPts val="0"/>
              </a:spcBef>
            </a:pPr>
            <a:r>
              <a:rPr lang="en-US" sz="2000" b="0" i="0" dirty="0">
                <a:effectLst/>
                <a:latin typeface="+mn-lt"/>
              </a:rPr>
              <a:t>Chicago, IL</a:t>
            </a:r>
            <a:endParaRPr lang="en-US" sz="2000" dirty="0">
              <a:latin typeface="+mn-lt"/>
            </a:endParaRPr>
          </a:p>
          <a:p>
            <a:pPr lvl="1" fontAlgn="ctr">
              <a:spcBef>
                <a:spcPts val="0"/>
              </a:spcBef>
            </a:pPr>
            <a:r>
              <a:rPr lang="en-US" sz="2000" b="0" i="0" dirty="0">
                <a:effectLst/>
                <a:latin typeface="+mn-lt"/>
              </a:rPr>
              <a:t>Cleveland, OH</a:t>
            </a:r>
            <a:endParaRPr lang="en-US" sz="2000" dirty="0">
              <a:latin typeface="+mn-lt"/>
            </a:endParaRPr>
          </a:p>
          <a:p>
            <a:pPr lvl="1" fontAlgn="ctr">
              <a:spcBef>
                <a:spcPts val="0"/>
              </a:spcBef>
            </a:pPr>
            <a:r>
              <a:rPr lang="en-US" sz="2000" b="0" i="0" dirty="0">
                <a:effectLst/>
                <a:latin typeface="+mn-lt"/>
              </a:rPr>
              <a:t>Kansas City, MO</a:t>
            </a:r>
            <a:endParaRPr lang="en-US" sz="2000" dirty="0">
              <a:latin typeface="+mn-lt"/>
            </a:endParaRPr>
          </a:p>
          <a:p>
            <a:pPr lvl="1" fontAlgn="ctr">
              <a:spcBef>
                <a:spcPts val="0"/>
              </a:spcBef>
            </a:pPr>
            <a:r>
              <a:rPr lang="en-US" sz="2000" b="0" i="0" dirty="0">
                <a:effectLst/>
                <a:latin typeface="+mn-lt"/>
              </a:rPr>
              <a:t>Cooperstown, NY</a:t>
            </a:r>
          </a:p>
          <a:p>
            <a:pPr marL="0" indent="0" fontAlgn="ctr">
              <a:spcBef>
                <a:spcPts val="0"/>
              </a:spcBef>
              <a:buNone/>
            </a:pPr>
            <a:endParaRPr lang="en-US" sz="2400" b="0" i="0" dirty="0">
              <a:effectLst/>
              <a:latin typeface="+mn-lt"/>
            </a:endParaRPr>
          </a:p>
          <a:p>
            <a:pPr marL="0" indent="0" rtl="0" fontAlgn="ctr">
              <a:spcBef>
                <a:spcPts val="0"/>
              </a:spcBef>
              <a:spcAft>
                <a:spcPts val="0"/>
              </a:spcAft>
              <a:buNone/>
            </a:pPr>
            <a:endParaRPr lang="en-US" sz="2400" dirty="0">
              <a:latin typeface="+mn-lt"/>
            </a:endParaRPr>
          </a:p>
          <a:p>
            <a:pPr rtl="0" fontAlgn="ctr">
              <a:spcBef>
                <a:spcPts val="0"/>
              </a:spcBef>
              <a:spcAft>
                <a:spcPts val="0"/>
              </a:spcAft>
            </a:pPr>
            <a:endParaRPr lang="en-US" sz="2400" dirty="0">
              <a:latin typeface="+mn-lt"/>
            </a:endParaRPr>
          </a:p>
          <a:p>
            <a:pPr rtl="0" fontAlgn="ctr">
              <a:spcBef>
                <a:spcPts val="0"/>
              </a:spcBef>
              <a:spcAft>
                <a:spcPts val="0"/>
              </a:spcAft>
            </a:pPr>
            <a:endParaRPr lang="en-US" sz="2400" i="0" dirty="0">
              <a:effectLst/>
              <a:latin typeface="+mn-lt"/>
            </a:endParaRPr>
          </a:p>
          <a:p>
            <a:pPr rtl="0" fontAlgn="ctr">
              <a:spcBef>
                <a:spcPts val="0"/>
              </a:spcBef>
              <a:spcAft>
                <a:spcPts val="0"/>
              </a:spcAft>
            </a:pPr>
            <a:endParaRPr lang="en-US" sz="2400" i="0" dirty="0">
              <a:effectLst/>
              <a:latin typeface="+mn-lt"/>
            </a:endParaRPr>
          </a:p>
        </p:txBody>
      </p:sp>
      <p:sp>
        <p:nvSpPr>
          <p:cNvPr id="3" name="Slide Number Placeholder 1">
            <a:extLst>
              <a:ext uri="{FF2B5EF4-FFF2-40B4-BE49-F238E27FC236}">
                <a16:creationId xmlns:a16="http://schemas.microsoft.com/office/drawing/2014/main" id="{49604CB5-7ABA-28B0-61DB-B9EBE26EC63C}"/>
              </a:ext>
            </a:extLst>
          </p:cNvPr>
          <p:cNvSpPr>
            <a:spLocks noGrp="1"/>
          </p:cNvSpPr>
          <p:nvPr>
            <p:ph type="sldNum" sz="quarter" idx="4"/>
          </p:nvPr>
        </p:nvSpPr>
        <p:spPr>
          <a:xfrm>
            <a:off x="228600" y="7680325"/>
            <a:ext cx="2171700" cy="549270"/>
          </a:xfrm>
        </p:spPr>
        <p:txBody>
          <a:bodyPr/>
          <a:lstStyle/>
          <a:p>
            <a:r>
              <a:rPr lang="en-US" dirty="0"/>
              <a:t>BandboxBallparks.com	</a:t>
            </a:r>
          </a:p>
        </p:txBody>
      </p:sp>
      <p:pic>
        <p:nvPicPr>
          <p:cNvPr id="5" name="Picture 4">
            <a:extLst>
              <a:ext uri="{FF2B5EF4-FFF2-40B4-BE49-F238E27FC236}">
                <a16:creationId xmlns:a16="http://schemas.microsoft.com/office/drawing/2014/main" id="{D349FEFB-2E70-DCBC-656D-8B5580DF6EED}"/>
              </a:ext>
            </a:extLst>
          </p:cNvPr>
          <p:cNvPicPr>
            <a:picLocks noChangeAspect="1"/>
          </p:cNvPicPr>
          <p:nvPr/>
        </p:nvPicPr>
        <p:blipFill>
          <a:blip r:embed="rId4"/>
          <a:stretch>
            <a:fillRect/>
          </a:stretch>
        </p:blipFill>
        <p:spPr>
          <a:xfrm>
            <a:off x="12427831" y="6745971"/>
            <a:ext cx="2133600" cy="1483629"/>
          </a:xfrm>
          <a:prstGeom prst="rect">
            <a:avLst/>
          </a:prstGeom>
        </p:spPr>
      </p:pic>
      <p:pic>
        <p:nvPicPr>
          <p:cNvPr id="6" name="Picture 5" descr="A picture containing indoor, paper, book, sitting&#10;&#10;Description automatically generated">
            <a:extLst>
              <a:ext uri="{FF2B5EF4-FFF2-40B4-BE49-F238E27FC236}">
                <a16:creationId xmlns:a16="http://schemas.microsoft.com/office/drawing/2014/main" id="{68F5B1F4-4AE8-3DB2-9A70-48F2E5738A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638" y="1067881"/>
            <a:ext cx="4811002" cy="3288347"/>
          </a:xfrm>
          <a:prstGeom prst="rect">
            <a:avLst/>
          </a:prstGeom>
        </p:spPr>
      </p:pic>
      <p:pic>
        <p:nvPicPr>
          <p:cNvPr id="9" name="Picture 8">
            <a:extLst>
              <a:ext uri="{FF2B5EF4-FFF2-40B4-BE49-F238E27FC236}">
                <a16:creationId xmlns:a16="http://schemas.microsoft.com/office/drawing/2014/main" id="{2C9904A8-EDF8-EFDD-FAB7-F7A38A5C6E9E}"/>
              </a:ext>
            </a:extLst>
          </p:cNvPr>
          <p:cNvPicPr>
            <a:picLocks noChangeAspect="1"/>
          </p:cNvPicPr>
          <p:nvPr/>
        </p:nvPicPr>
        <p:blipFill>
          <a:blip r:embed="rId6"/>
          <a:stretch>
            <a:fillRect/>
          </a:stretch>
        </p:blipFill>
        <p:spPr>
          <a:xfrm>
            <a:off x="4396637" y="4474945"/>
            <a:ext cx="4818885" cy="2976804"/>
          </a:xfrm>
          <a:prstGeom prst="rect">
            <a:avLst/>
          </a:prstGeom>
        </p:spPr>
      </p:pic>
    </p:spTree>
    <p:extLst>
      <p:ext uri="{BB962C8B-B14F-4D97-AF65-F5344CB8AC3E}">
        <p14:creationId xmlns:p14="http://schemas.microsoft.com/office/powerpoint/2010/main" val="596558544"/>
      </p:ext>
    </p:extLst>
  </p:cSld>
  <p:clrMapOvr>
    <a:masterClrMapping/>
  </p:clrMapOvr>
  <mc:AlternateContent xmlns:mc="http://schemas.openxmlformats.org/markup-compatibility/2006" xmlns:p14="http://schemas.microsoft.com/office/powerpoint/2010/main">
    <mc:Choice Requires="p14">
      <p:transition spd="slow" p14:dur="2000" advTm="81418"/>
    </mc:Choice>
    <mc:Fallback xmlns="">
      <p:transition spd="slow" advTm="81418"/>
    </mc:Fallback>
  </mc:AlternateContent>
</p:sld>
</file>

<file path=ppt/theme/theme1.xml><?xml version="1.0" encoding="utf-8"?>
<a:theme xmlns:a="http://schemas.openxmlformats.org/drawingml/2006/main" name="Office Theme">
  <a:themeElements>
    <a:clrScheme name="SmithGroup">
      <a:dk1>
        <a:srgbClr val="000000"/>
      </a:dk1>
      <a:lt1>
        <a:sysClr val="window" lastClr="FFFFFF"/>
      </a:lt1>
      <a:dk2>
        <a:srgbClr val="434142"/>
      </a:dk2>
      <a:lt2>
        <a:srgbClr val="878789"/>
      </a:lt2>
      <a:accent1>
        <a:srgbClr val="2F9EB7"/>
      </a:accent1>
      <a:accent2>
        <a:srgbClr val="46BB88"/>
      </a:accent2>
      <a:accent3>
        <a:srgbClr val="E3B623"/>
      </a:accent3>
      <a:accent4>
        <a:srgbClr val="E57B40"/>
      </a:accent4>
      <a:accent5>
        <a:srgbClr val="2F9EB7"/>
      </a:accent5>
      <a:accent6>
        <a:srgbClr val="46BB88"/>
      </a:accent6>
      <a:hlink>
        <a:srgbClr val="434142"/>
      </a:hlink>
      <a:folHlink>
        <a:srgbClr val="2F9EB7"/>
      </a:folHlink>
    </a:clrScheme>
    <a:fontScheme name="SmithGroup">
      <a:majorFont>
        <a:latin typeface="Kapra Neue SemiBold Expanded"/>
        <a:ea typeface=""/>
        <a:cs typeface=""/>
      </a:majorFont>
      <a:minorFont>
        <a:latin typeface="Karl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ithgroup-ppt-template_1.02.pptx" id="{0169375B-594F-4D04-99EF-91DF543DBC32}" vid="{38AD6FA2-B89F-4D12-9110-BF7D143F0C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9B5D43C215E84D9E9AAF8D64779DDE" ma:contentTypeVersion="13" ma:contentTypeDescription="Create a new document." ma:contentTypeScope="" ma:versionID="20b5cd46612d4c503fd7ca61ac63c3d2">
  <xsd:schema xmlns:xsd="http://www.w3.org/2001/XMLSchema" xmlns:xs="http://www.w3.org/2001/XMLSchema" xmlns:p="http://schemas.microsoft.com/office/2006/metadata/properties" xmlns:ns3="39ae34b7-8051-4055-8c93-2db7f072d88c" xmlns:ns4="a2a23778-3181-410b-ac16-59176b1a99ca" targetNamespace="http://schemas.microsoft.com/office/2006/metadata/properties" ma:root="true" ma:fieldsID="51367c573ed9bf30f3998589b95ac156" ns3:_="" ns4:_="">
    <xsd:import namespace="39ae34b7-8051-4055-8c93-2db7f072d88c"/>
    <xsd:import namespace="a2a23778-3181-410b-ac16-59176b1a99c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ae34b7-8051-4055-8c93-2db7f072d88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a23778-3181-410b-ac16-59176b1a99c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176514-C401-4F92-B2C8-F21B15890D1F}">
  <ds:schemaRefs>
    <ds:schemaRef ds:uri="http://purl.org/dc/term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a2a23778-3181-410b-ac16-59176b1a99ca"/>
    <ds:schemaRef ds:uri="39ae34b7-8051-4055-8c93-2db7f072d88c"/>
    <ds:schemaRef ds:uri="http://purl.org/dc/dcmitype/"/>
    <ds:schemaRef ds:uri="http://purl.org/dc/elements/1.1/"/>
  </ds:schemaRefs>
</ds:datastoreItem>
</file>

<file path=customXml/itemProps2.xml><?xml version="1.0" encoding="utf-8"?>
<ds:datastoreItem xmlns:ds="http://schemas.openxmlformats.org/officeDocument/2006/customXml" ds:itemID="{F05D86B8-ADED-4A59-B605-DF48BE8C381A}">
  <ds:schemaRefs>
    <ds:schemaRef ds:uri="http://schemas.microsoft.com/sharepoint/v3/contenttype/forms"/>
  </ds:schemaRefs>
</ds:datastoreItem>
</file>

<file path=customXml/itemProps3.xml><?xml version="1.0" encoding="utf-8"?>
<ds:datastoreItem xmlns:ds="http://schemas.openxmlformats.org/officeDocument/2006/customXml" ds:itemID="{343F757E-8DC7-490D-BCCC-32A69042F4E5}">
  <ds:schemaRefs>
    <ds:schemaRef ds:uri="39ae34b7-8051-4055-8c93-2db7f072d88c"/>
    <ds:schemaRef ds:uri="a2a23778-3181-410b-ac16-59176b1a99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smithgroup-ppt-template_1.02</Template>
  <TotalTime>11670</TotalTime>
  <Words>3401</Words>
  <Application>Microsoft Office PowerPoint</Application>
  <PresentationFormat>Custom</PresentationFormat>
  <Paragraphs>658</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Kapra Neue SemiBold Expanded</vt:lpstr>
      <vt:lpstr>Calibri</vt:lpstr>
      <vt:lpstr>Playbill</vt:lpstr>
      <vt:lpstr>Wingdings</vt:lpstr>
      <vt:lpstr>Karla</vt:lpstr>
      <vt:lpstr>Arial</vt:lpstr>
      <vt:lpstr>Kapra Neue Medium</vt:lpstr>
      <vt:lpstr>Office Theme</vt:lpstr>
      <vt:lpstr>harnessing the power of building information TECHNOLOGY TO PRESERVE CHICAGO’S  “BASEBALL PALACE OF THE WORLD”</vt:lpstr>
      <vt:lpstr>introduction</vt:lpstr>
      <vt:lpstr>Digitally preserving Chicago’s “baseball palace of the world”</vt:lpstr>
      <vt:lpstr>Comiskey park - Background</vt:lpstr>
      <vt:lpstr>The Comiskey project</vt:lpstr>
      <vt:lpstr>The Comiskey project</vt:lpstr>
      <vt:lpstr>Comiskey Park - The odyssey begins</vt:lpstr>
      <vt:lpstr>Comiskey park - The odyssey begins</vt:lpstr>
      <vt:lpstr>Comiskey park – gathering the information</vt:lpstr>
      <vt:lpstr>Comiskey park – assembling the information</vt:lpstr>
      <vt:lpstr>Building information modeling (bim)</vt:lpstr>
      <vt:lpstr>3D cad and bim</vt:lpstr>
      <vt:lpstr>Bim applications to architectural research</vt:lpstr>
      <vt:lpstr>Identifying bim software</vt:lpstr>
      <vt:lpstr>Data input in model</vt:lpstr>
      <vt:lpstr>Brining the model to life</vt:lpstr>
      <vt:lpstr>Brining the model to life</vt:lpstr>
      <vt:lpstr>Brining the model to life</vt:lpstr>
      <vt:lpstr>Comiskey park – artifact tracing</vt:lpstr>
      <vt:lpstr>Comiskey park – artifact tracing</vt:lpstr>
      <vt:lpstr>Comiskey park – artifact tracing</vt:lpstr>
      <vt:lpstr>Comiskey park – artifact tracing</vt:lpstr>
      <vt:lpstr>Comiskey park – artifact tracing</vt:lpstr>
      <vt:lpstr>Comiskey park – artifact tracing</vt:lpstr>
      <vt:lpstr>Comiskey park – artifact tracing</vt:lpstr>
      <vt:lpstr>Comiskey park – artifact tracing</vt:lpstr>
      <vt:lpstr>Comiskey park – artifact tracing</vt:lpstr>
      <vt:lpstr>Comiskey park – artifact tracing</vt:lpstr>
      <vt:lpstr>Comiskey park – artifact tracing</vt:lpstr>
      <vt:lpstr>Comiskey park – artifact tracing</vt:lpstr>
      <vt:lpstr>Comiskey park – artifact tracing</vt:lpstr>
      <vt:lpstr>Comiskey park – artifact tracing</vt:lpstr>
      <vt:lpstr>Comiskey park – artifact tracing</vt:lpstr>
      <vt:lpstr>Comiskey park – artifact tracing</vt:lpstr>
      <vt:lpstr>Crosley field</vt:lpstr>
      <vt:lpstr>League park</vt:lpstr>
      <vt:lpstr>Hamtramck stadium</vt:lpstr>
      <vt:lpstr>Conclusion–building information modeling</vt:lpstr>
      <vt:lpstr>Communications plan</vt:lpstr>
      <vt:lpstr>Comiskey park – Bringing the park to 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Tracey</dc:creator>
  <cp:lastModifiedBy>Brian Powers</cp:lastModifiedBy>
  <cp:revision>48</cp:revision>
  <cp:lastPrinted>2023-07-05T15:30:09Z</cp:lastPrinted>
  <dcterms:created xsi:type="dcterms:W3CDTF">2018-12-13T17:21:12Z</dcterms:created>
  <dcterms:modified xsi:type="dcterms:W3CDTF">2023-07-05T15:42:54Z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0x0101009B9B5D43C215E84D9E9AAF8D64779DDE</vt:lpwstr>
  </property>
</Properties>
</file>