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1" r:id="rId1"/>
  </p:sldMasterIdLst>
  <p:sldIdLst>
    <p:sldId id="256" r:id="rId2"/>
    <p:sldId id="263" r:id="rId3"/>
    <p:sldId id="258" r:id="rId4"/>
    <p:sldId id="264" r:id="rId5"/>
    <p:sldId id="270" r:id="rId6"/>
    <p:sldId id="266" r:id="rId7"/>
    <p:sldId id="289" r:id="rId8"/>
    <p:sldId id="287" r:id="rId9"/>
    <p:sldId id="267" r:id="rId10"/>
    <p:sldId id="268" r:id="rId11"/>
    <p:sldId id="269" r:id="rId12"/>
    <p:sldId id="271" r:id="rId13"/>
    <p:sldId id="279" r:id="rId14"/>
    <p:sldId id="281" r:id="rId15"/>
    <p:sldId id="282" r:id="rId16"/>
    <p:sldId id="290" r:id="rId17"/>
    <p:sldId id="272" r:id="rId18"/>
    <p:sldId id="274" r:id="rId19"/>
    <p:sldId id="291" r:id="rId20"/>
    <p:sldId id="285" r:id="rId21"/>
    <p:sldId id="286" r:id="rId22"/>
    <p:sldId id="275" r:id="rId23"/>
    <p:sldId id="288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Microsoft Office User" initials="Office [2]" lastIdx="1" clrIdx="1">
    <p:extLst>
      <p:ext uri="{19B8F6BF-5375-455C-9EA6-DF929625EA0E}">
        <p15:presenceInfo xmlns:p15="http://schemas.microsoft.com/office/powerpoint/2012/main" userId="" providerId=""/>
      </p:ext>
    </p:extLst>
  </p:cmAuthor>
  <p:cmAuthor id="3" name="Microsoft Office User" initials="Office [3]" lastIdx="1" clrIdx="2">
    <p:extLst>
      <p:ext uri="{19B8F6BF-5375-455C-9EA6-DF929625EA0E}">
        <p15:presenceInfo xmlns:p15="http://schemas.microsoft.com/office/powerpoint/2012/main" userId="" providerId=""/>
      </p:ext>
    </p:extLst>
  </p:cmAuthor>
  <p:cmAuthor id="4" name="Microsoft Office User" initials="Office [3] [2]" lastIdx="1" clrIdx="3">
    <p:extLst>
      <p:ext uri="{19B8F6BF-5375-455C-9EA6-DF929625EA0E}">
        <p15:presenceInfo xmlns:p15="http://schemas.microsoft.com/office/powerpoint/2012/main" userId="" providerId=""/>
      </p:ext>
    </p:extLst>
  </p:cmAuthor>
  <p:cmAuthor id="5" name="Microsoft Office User" initials="Office [4]" lastIdx="1" clrIdx="4">
    <p:extLst>
      <p:ext uri="{19B8F6BF-5375-455C-9EA6-DF929625EA0E}">
        <p15:presenceInfo xmlns:p15="http://schemas.microsoft.com/office/powerpoint/2012/main" userId="" providerId=""/>
      </p:ext>
    </p:extLst>
  </p:cmAuthor>
  <p:cmAuthor id="6" name="Microsoft Office User" initials="Office [5]" lastIdx="1" clrIdx="5">
    <p:extLst>
      <p:ext uri="{19B8F6BF-5375-455C-9EA6-DF929625EA0E}">
        <p15:presenceInfo xmlns:p15="http://schemas.microsoft.com/office/powerpoint/2012/main" userId="" providerId=""/>
      </p:ext>
    </p:extLst>
  </p:cmAuthor>
  <p:cmAuthor id="7" name="Microsoft Office User" initials="Office [6]" lastIdx="1" clrIdx="6">
    <p:extLst>
      <p:ext uri="{19B8F6BF-5375-455C-9EA6-DF929625EA0E}">
        <p15:presenceInfo xmlns:p15="http://schemas.microsoft.com/office/powerpoint/2012/main" userId="" providerId=""/>
      </p:ext>
    </p:extLst>
  </p:cmAuthor>
  <p:cmAuthor id="8" name="Microsoft Office User" initials="Office [7]" lastIdx="1" clrIdx="7">
    <p:extLst>
      <p:ext uri="{19B8F6BF-5375-455C-9EA6-DF929625EA0E}">
        <p15:presenceInfo xmlns:p15="http://schemas.microsoft.com/office/powerpoint/2012/main" userId="" providerId=""/>
      </p:ext>
    </p:extLst>
  </p:cmAuthor>
  <p:cmAuthor id="9" name="Microsoft Office User" initials="Office [8]" lastIdx="1" clrIdx="8">
    <p:extLst>
      <p:ext uri="{19B8F6BF-5375-455C-9EA6-DF929625EA0E}">
        <p15:presenceInfo xmlns:p15="http://schemas.microsoft.com/office/powerpoint/2012/main" userId="" providerId=""/>
      </p:ext>
    </p:extLst>
  </p:cmAuthor>
  <p:cmAuthor id="10" name="Microsoft Office User" initials="Office [9]" lastIdx="1" clrIdx="9">
    <p:extLst>
      <p:ext uri="{19B8F6BF-5375-455C-9EA6-DF929625EA0E}">
        <p15:presenceInfo xmlns:p15="http://schemas.microsoft.com/office/powerpoint/2012/main" userId="" providerId=""/>
      </p:ext>
    </p:extLst>
  </p:cmAuthor>
  <p:cmAuthor id="11" name="Microsoft Office User" initials="Office [10]" lastIdx="1" clrIdx="10">
    <p:extLst>
      <p:ext uri="{19B8F6BF-5375-455C-9EA6-DF929625EA0E}">
        <p15:presenceInfo xmlns:p15="http://schemas.microsoft.com/office/powerpoint/2012/main" userId="" providerId=""/>
      </p:ext>
    </p:extLst>
  </p:cmAuthor>
  <p:cmAuthor id="12" name="Microsoft Office User" initials="Office [11]" lastIdx="1" clrIdx="11">
    <p:extLst>
      <p:ext uri="{19B8F6BF-5375-455C-9EA6-DF929625EA0E}">
        <p15:presenceInfo xmlns:p15="http://schemas.microsoft.com/office/powerpoint/2012/main" userId="" providerId=""/>
      </p:ext>
    </p:extLst>
  </p:cmAuthor>
  <p:cmAuthor id="13" name="Microsoft Office User" initials="Office [10] [2]" lastIdx="1" clrIdx="12">
    <p:extLst>
      <p:ext uri="{19B8F6BF-5375-455C-9EA6-DF929625EA0E}">
        <p15:presenceInfo xmlns:p15="http://schemas.microsoft.com/office/powerpoint/2012/main" userId="" providerId=""/>
      </p:ext>
    </p:extLst>
  </p:cmAuthor>
  <p:cmAuthor id="14" name="Microsoft Office User" initials="Office [10] [2] [2]" lastIdx="1" clrIdx="13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3"/>
    <p:restoredTop sz="95768"/>
  </p:normalViewPr>
  <p:slideViewPr>
    <p:cSldViewPr snapToGrid="0" snapToObjects="1">
      <p:cViewPr>
        <p:scale>
          <a:sx n="80" d="100"/>
          <a:sy n="80" d="100"/>
        </p:scale>
        <p:origin x="144" y="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9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9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49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0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F997-3361-3E40-A210-D712716ABFB8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C375-44C2-E646-968B-58053301A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beyondtheboxscore.com/2012/1/9/2690405/what-starting-pitcher-metrics-correlate-year-to-year" TargetMode="External"/><Relationship Id="rId12" Type="http://schemas.openxmlformats.org/officeDocument/2006/relationships/hyperlink" Target="http://billpetti.github.io/baseballr/" TargetMode="External"/><Relationship Id="rId13" Type="http://schemas.openxmlformats.org/officeDocument/2006/relationships/hyperlink" Target="https://www.fangraphs.com/tht/the-effects-of-pitch-sequencing/" TargetMode="External"/><Relationship Id="rId14" Type="http://schemas.openxmlformats.org/officeDocument/2006/relationships/hyperlink" Target="https://baseballsavant.mlb.com/statcast_leaderboar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ngraphs.com/tht/defining-the-pitch-sequencing-question/" TargetMode="External"/><Relationship Id="rId3" Type="http://schemas.openxmlformats.org/officeDocument/2006/relationships/hyperlink" Target="http://www.fangraphs.com/tht/defining-the-pitch-sequencing-question-part-two/" TargetMode="External"/><Relationship Id="rId4" Type="http://schemas.openxmlformats.org/officeDocument/2006/relationships/hyperlink" Target="https://www.baseballprospectus.com/news/article/25494/baseball-therapy-the-power-of-changing-speeds/" TargetMode="External"/><Relationship Id="rId5" Type="http://schemas.openxmlformats.org/officeDocument/2006/relationships/hyperlink" Target="https://legacy.baseballprospectus.com/sortable/index.php?cid=2741965" TargetMode="External"/><Relationship Id="rId6" Type="http://schemas.openxmlformats.org/officeDocument/2006/relationships/hyperlink" Target="https://www.jstor.org/stable/2528823?seq=1#metadata_info_tab_contents" TargetMode="External"/><Relationship Id="rId7" Type="http://schemas.openxmlformats.org/officeDocument/2006/relationships/hyperlink" Target="http://www.fangraphs.com/library/principles/linear-weights/" TargetMode="External"/><Relationship Id="rId8" Type="http://schemas.openxmlformats.org/officeDocument/2006/relationships/hyperlink" Target="http://topepo.github.io/caret/index.html" TargetMode="External"/><Relationship Id="rId9" Type="http://schemas.openxmlformats.org/officeDocument/2006/relationships/hyperlink" Target="http://mlb.mlb.com/mlb/gameday/y2010/" TargetMode="External"/><Relationship Id="rId10" Type="http://schemas.openxmlformats.org/officeDocument/2006/relationships/hyperlink" Target="https://www.baseballprospectus.com/news/article/31030/prospectus-feature-introducing-pitch-tunnel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Sequence Optimization in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Major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League Baseball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6427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Kevin </a:t>
            </a:r>
            <a:r>
              <a:rPr lang="en-US" dirty="0" err="1" smtClean="0">
                <a:latin typeface="Futura Medium" charset="0"/>
                <a:ea typeface="Futura Medium" charset="0"/>
                <a:cs typeface="Futura Medium" charset="0"/>
              </a:rPr>
              <a:t>Antonevich</a:t>
            </a:r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William &amp; Mary ‘19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Methods: Program Overview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0" y="-22033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17" y="1305317"/>
            <a:ext cx="2538250" cy="122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Determine avg. movement/velocity for all pitch types for the pitcher in question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7654" y="1457263"/>
            <a:ext cx="33291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For all pitch-type and location pairings, calculate </a:t>
            </a:r>
            <a:r>
              <a:rPr lang="en-US" dirty="0" err="1" smtClean="0">
                <a:latin typeface="Futura Medium" charset="0"/>
                <a:ea typeface="Futura Medium" charset="0"/>
                <a:cs typeface="Futura Medium" charset="0"/>
              </a:rPr>
              <a:t>xSwStr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% using First Pitch Model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0868" y="1462298"/>
            <a:ext cx="2351692" cy="922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Select the pitch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type/location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that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maximizes </a:t>
            </a:r>
            <a:r>
              <a:rPr lang="en-US" dirty="0" err="1" smtClean="0">
                <a:latin typeface="Futura Medium" charset="0"/>
                <a:ea typeface="Futura Medium" charset="0"/>
                <a:cs typeface="Futura Medium" charset="0"/>
              </a:rPr>
              <a:t>xSwStr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%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5448" y="3280804"/>
            <a:ext cx="32433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Given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1,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calculate </a:t>
            </a:r>
            <a:r>
              <a:rPr lang="en-US" dirty="0" err="1" smtClean="0">
                <a:latin typeface="Futura Medium" charset="0"/>
                <a:ea typeface="Futura Medium" charset="0"/>
                <a:cs typeface="Futura Medium" charset="0"/>
              </a:rPr>
              <a:t>xSwStr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% for all pitch type/location pairings using Next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Pitch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Model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485" y="3419303"/>
            <a:ext cx="3326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Select the pitch type and location that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maximizes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the likelihood of a swinging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strike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2801" y="2163206"/>
            <a:ext cx="9616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1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1" y="4228577"/>
            <a:ext cx="9616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2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2321" y="5066721"/>
            <a:ext cx="31005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Given Pitch 2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,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calculate </a:t>
            </a:r>
            <a:r>
              <a:rPr lang="en-US" dirty="0" err="1">
                <a:latin typeface="Futura Medium" charset="0"/>
                <a:ea typeface="Futura Medium" charset="0"/>
                <a:cs typeface="Futura Medium" charset="0"/>
              </a:rPr>
              <a:t>xSwStr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% for all pitch type/location pairings using Next Pitch Model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1485" y="5205220"/>
            <a:ext cx="3326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Select the pitch type and location that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maximizes 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the likelihood of a swinging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strike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2801" y="5482219"/>
            <a:ext cx="9616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3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2758967" y="1918928"/>
            <a:ext cx="12086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7296806" y="1918928"/>
            <a:ext cx="554062" cy="4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2" idx="1"/>
          </p:cNvCxnSpPr>
          <p:nvPr/>
        </p:nvCxnSpPr>
        <p:spPr>
          <a:xfrm>
            <a:off x="10202560" y="1923369"/>
            <a:ext cx="770241" cy="424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9" idx="1"/>
          </p:cNvCxnSpPr>
          <p:nvPr/>
        </p:nvCxnSpPr>
        <p:spPr>
          <a:xfrm>
            <a:off x="1489842" y="2532539"/>
            <a:ext cx="1505606" cy="1348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0" idx="1"/>
          </p:cNvCxnSpPr>
          <p:nvPr/>
        </p:nvCxnSpPr>
        <p:spPr>
          <a:xfrm flipV="1">
            <a:off x="6238846" y="3880968"/>
            <a:ext cx="4826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  <a:endCxn id="13" idx="1"/>
          </p:cNvCxnSpPr>
          <p:nvPr/>
        </p:nvCxnSpPr>
        <p:spPr>
          <a:xfrm>
            <a:off x="10048009" y="3880968"/>
            <a:ext cx="924792" cy="532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2"/>
            <a:endCxn id="14" idx="1"/>
          </p:cNvCxnSpPr>
          <p:nvPr/>
        </p:nvCxnSpPr>
        <p:spPr>
          <a:xfrm rot="16200000" flipH="1">
            <a:off x="633908" y="3388472"/>
            <a:ext cx="3134347" cy="142247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2"/>
            <a:endCxn id="9" idx="0"/>
          </p:cNvCxnSpPr>
          <p:nvPr/>
        </p:nvCxnSpPr>
        <p:spPr>
          <a:xfrm flipH="1">
            <a:off x="4617147" y="2532538"/>
            <a:ext cx="6836502" cy="748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3" idx="2"/>
            <a:endCxn id="14" idx="0"/>
          </p:cNvCxnSpPr>
          <p:nvPr/>
        </p:nvCxnSpPr>
        <p:spPr>
          <a:xfrm flipH="1">
            <a:off x="4462597" y="4597909"/>
            <a:ext cx="6991052" cy="46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15" idx="1"/>
          </p:cNvCxnSpPr>
          <p:nvPr/>
        </p:nvCxnSpPr>
        <p:spPr>
          <a:xfrm flipV="1">
            <a:off x="6012873" y="5666885"/>
            <a:ext cx="7086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3"/>
            <a:endCxn id="16" idx="1"/>
          </p:cNvCxnSpPr>
          <p:nvPr/>
        </p:nvCxnSpPr>
        <p:spPr>
          <a:xfrm>
            <a:off x="10048009" y="5666885"/>
            <a:ext cx="924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047999" y="1182414"/>
            <a:ext cx="539496" cy="53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41052" y="2645220"/>
            <a:ext cx="539496" cy="53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2353" y="3831697"/>
            <a:ext cx="539496" cy="536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156865" y="1272597"/>
            <a:ext cx="4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55890" y="2733026"/>
            <a:ext cx="4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utura Medium" charset="0"/>
                <a:ea typeface="Futura Medium" charset="0"/>
                <a:cs typeface="Futura Medium" charset="0"/>
              </a:rPr>
              <a:t>2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64357" y="3931487"/>
            <a:ext cx="4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362161" y="5897946"/>
            <a:ext cx="18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Methods: Program Overview - Notes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662"/>
            <a:ext cx="10515600" cy="4742301"/>
          </a:xfrm>
        </p:spPr>
        <p:txBody>
          <a:bodyPr>
            <a:noAutofit/>
          </a:bodyPr>
          <a:lstStyle/>
          <a:p>
            <a:r>
              <a:rPr lang="en-US" sz="2400" dirty="0" smtClean="0"/>
              <a:t>Bagging inherent to random forest results in variation between runs</a:t>
            </a:r>
          </a:p>
          <a:p>
            <a:pPr lvl="1"/>
            <a:r>
              <a:rPr lang="en-US" dirty="0" smtClean="0"/>
              <a:t>Running multiple times for one matchup gives a range of potential sequences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Potential for one pitch type to dominate model output</a:t>
            </a:r>
          </a:p>
          <a:p>
            <a:pPr lvl="1"/>
            <a:r>
              <a:rPr lang="en-US" dirty="0" smtClean="0"/>
              <a:t>Could be controlled for using pitch-location selection logic if desired</a:t>
            </a:r>
            <a:endParaRPr lang="en-US" dirty="0" smtClean="0"/>
          </a:p>
          <a:p>
            <a:endParaRPr lang="en-US" sz="2400" dirty="0"/>
          </a:p>
          <a:p>
            <a:r>
              <a:rPr lang="en-US" sz="2400" dirty="0" smtClean="0"/>
              <a:t>Model output is based on real sequences and subsequent events</a:t>
            </a:r>
          </a:p>
          <a:p>
            <a:pPr lvl="1"/>
            <a:r>
              <a:rPr lang="en-US" dirty="0" smtClean="0"/>
              <a:t>Leads to realistic, strong results, but unlikely to propose dramatic results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Embracing complexity using black box algorithms and then working backwards to understand why the model makes certain decisions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Matchup-Specific Analyses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 smtClean="0"/>
              <a:t>Suppose we are exploring how a pitcher should best operate in one specific matchup, such as Chris Archer pitching to Mike Trout</a:t>
            </a:r>
          </a:p>
          <a:p>
            <a:r>
              <a:rPr lang="en-US" dirty="0" smtClean="0"/>
              <a:t>Generate optimized sequences 50 times and analyze aggregated results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8239"/>
            <a:ext cx="4355946" cy="1904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45" y="3325102"/>
            <a:ext cx="4120792" cy="2566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0" y="5992297"/>
            <a:ext cx="39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Justin </a:t>
            </a:r>
            <a:r>
              <a:rPr lang="en-US" dirty="0" err="1"/>
              <a:t>Berl</a:t>
            </a:r>
            <a:r>
              <a:rPr lang="en-US" dirty="0"/>
              <a:t>/Getty </a:t>
            </a:r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Matchup-Specific Analyses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42" y="1355834"/>
            <a:ext cx="4578612" cy="4805363"/>
          </a:xfrm>
        </p:spPr>
      </p:pic>
      <p:sp>
        <p:nvSpPr>
          <p:cNvPr id="9" name="TextBox 8"/>
          <p:cNvSpPr txBox="1"/>
          <p:nvPr/>
        </p:nvSpPr>
        <p:spPr>
          <a:xfrm>
            <a:off x="2412124" y="1781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18" y="1355834"/>
            <a:ext cx="5899121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Matchup-Specific Analyses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7" y="91581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2124" y="1781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5" y="2150835"/>
            <a:ext cx="5647778" cy="3041111"/>
          </a:xfr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71" y="1068779"/>
            <a:ext cx="5622058" cy="5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Matchup-Specific Analyses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317356" y="1170475"/>
            <a:ext cx="1466566" cy="6473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0698" y="1310475"/>
            <a:ext cx="132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Slider | 14</a:t>
            </a: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1317353" y="2200700"/>
            <a:ext cx="1463040" cy="649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23207" y="3233917"/>
            <a:ext cx="1460714" cy="6503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17353" y="4270666"/>
            <a:ext cx="1466566" cy="649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17355" y="5294367"/>
            <a:ext cx="1466566" cy="649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86755" y="2346302"/>
            <a:ext cx="15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Fastball |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8983" y="3405716"/>
            <a:ext cx="139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Fastball |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4245" y="5434313"/>
            <a:ext cx="139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Fastball |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664" y="443780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Slider | 8</a:t>
            </a:r>
          </a:p>
        </p:txBody>
      </p:sp>
      <p:cxnSp>
        <p:nvCxnSpPr>
          <p:cNvPr id="22" name="Straight Arrow Connector 21"/>
          <p:cNvCxnSpPr>
            <a:stCxn id="6" idx="2"/>
            <a:endCxn id="13" idx="0"/>
          </p:cNvCxnSpPr>
          <p:nvPr/>
        </p:nvCxnSpPr>
        <p:spPr>
          <a:xfrm flipH="1">
            <a:off x="2048873" y="1817823"/>
            <a:ext cx="1766" cy="382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2048873" y="2849924"/>
            <a:ext cx="4691" cy="383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flipH="1">
            <a:off x="2050636" y="3884257"/>
            <a:ext cx="2928" cy="386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2"/>
            <a:endCxn id="16" idx="0"/>
          </p:cNvCxnSpPr>
          <p:nvPr/>
        </p:nvCxnSpPr>
        <p:spPr>
          <a:xfrm>
            <a:off x="2050636" y="4919890"/>
            <a:ext cx="2" cy="374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0" y="1469589"/>
            <a:ext cx="3563562" cy="424158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539566" y="4772155"/>
            <a:ext cx="340963" cy="3349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47889" y="4190591"/>
            <a:ext cx="340963" cy="3349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30326" y="4190592"/>
            <a:ext cx="340963" cy="33497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39566" y="2175265"/>
            <a:ext cx="340963" cy="33497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30325" y="2764554"/>
            <a:ext cx="340963" cy="33497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577140" y="4772155"/>
            <a:ext cx="2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Medium" charset="0"/>
                <a:ea typeface="Futura Medium" charset="0"/>
                <a:cs typeface="Futura Medium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67899" y="2766381"/>
            <a:ext cx="2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utura Medium" charset="0"/>
                <a:ea typeface="Futura Medium" charset="0"/>
                <a:cs typeface="Futura Medium" charset="0"/>
              </a:rPr>
              <a:t>5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85463" y="4190591"/>
            <a:ext cx="2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Futura Medium" charset="0"/>
                <a:ea typeface="Futura Medium" charset="0"/>
                <a:cs typeface="Futura Medium" charset="0"/>
              </a:rPr>
              <a:t>4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6318" y="4190591"/>
            <a:ext cx="2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utura Medium" charset="0"/>
                <a:ea typeface="Futura Medium" charset="0"/>
                <a:cs typeface="Futura Medium" charset="0"/>
              </a:rPr>
              <a:t>3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9483" y="2171684"/>
            <a:ext cx="2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Medium" charset="0"/>
                <a:ea typeface="Futura Medium" charset="0"/>
                <a:cs typeface="Futura Medium" charset="0"/>
              </a:rPr>
              <a:t>2</a:t>
            </a:r>
            <a:endParaRPr lang="en-US" sz="16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28" y="1108513"/>
            <a:ext cx="4344283" cy="52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0"/>
            <a:ext cx="10598727" cy="10687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Matchup-Specific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Analyses: Main Takeaways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838200" y="1242986"/>
            <a:ext cx="10515600" cy="5094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Generating a large number of sequences for a specific matchup can provide insight into optimal sequencing decisions 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For Archer vs Trout:</a:t>
            </a:r>
          </a:p>
          <a:p>
            <a:pPr lvl="1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T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hrowing a low slider and then a high fastball has a high likelihood of success</a:t>
            </a:r>
          </a:p>
          <a:p>
            <a:pPr lvl="1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Consider throwing a first pitch slider</a:t>
            </a:r>
          </a:p>
          <a:p>
            <a:pPr lvl="1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Changing locations seems to have a greater sequencing impact than changing speeds for this matchup</a:t>
            </a:r>
          </a:p>
          <a:p>
            <a:pPr lvl="1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Avoid throwing a changeup, at least in Trout’s first plate appearance</a:t>
            </a:r>
          </a:p>
          <a:p>
            <a:pPr lvl="1"/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lvl="1"/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lvl="1"/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lvl="1"/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Large-Scale Analyses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Generate </a:t>
            </a:r>
            <a:r>
              <a:rPr lang="en-US" i="1" dirty="0" smtClean="0">
                <a:latin typeface="Futura Medium" charset="0"/>
                <a:ea typeface="Futura Medium" charset="0"/>
                <a:cs typeface="Futura Medium" charset="0"/>
              </a:rPr>
              <a:t>n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optimized sequences for all pitchers against one specific batter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Jose </a:t>
            </a:r>
            <a:r>
              <a:rPr lang="en-US" dirty="0" err="1" smtClean="0">
                <a:latin typeface="Futura Medium" charset="0"/>
                <a:ea typeface="Futura Medium" charset="0"/>
                <a:cs typeface="Futura Medium" charset="0"/>
              </a:rPr>
              <a:t>Altuve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 vs. all right-handed MLB Pitchers (50+ IP)</a:t>
            </a:r>
          </a:p>
          <a:p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Provides more general understanding of how to pitch to a specific hitter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Most Frequent Pitch-Location Pairs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2201777"/>
            <a:ext cx="6568311" cy="265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82" y="1068779"/>
            <a:ext cx="2233067" cy="2925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30" y="3723746"/>
            <a:ext cx="2233067" cy="2925705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1270673" y="60529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37092" y="3094143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8668913" y="2865543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499273" y="5684949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Most Frequent Pitch-Location Pairs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2201777"/>
            <a:ext cx="6568311" cy="265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82" y="1068779"/>
            <a:ext cx="2233067" cy="2925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30" y="3723746"/>
            <a:ext cx="2233067" cy="2925705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1270673" y="60529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37092" y="3094143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8668913" y="2865543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499273" y="5684949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0826" y="2502567"/>
            <a:ext cx="6508094" cy="591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Sequencing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331495"/>
            <a:ext cx="6055480" cy="4892842"/>
          </a:xfrm>
        </p:spPr>
        <p:txBody>
          <a:bodyPr>
            <a:normAutofit/>
          </a:bodyPr>
          <a:lstStyle/>
          <a:p>
            <a:r>
              <a:rPr lang="en-US" dirty="0" smtClean="0"/>
              <a:t>What determines the outcome on a specific pitch?</a:t>
            </a:r>
          </a:p>
          <a:p>
            <a:pPr lvl="1"/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Execution</a:t>
            </a:r>
          </a:p>
          <a:p>
            <a:pPr lvl="1"/>
            <a:endParaRPr lang="en-US" dirty="0"/>
          </a:p>
          <a:p>
            <a:r>
              <a:rPr lang="en-US" dirty="0" smtClean="0"/>
              <a:t>Defining pitch sequencing</a:t>
            </a:r>
          </a:p>
          <a:p>
            <a:endParaRPr lang="en-US" dirty="0"/>
          </a:p>
          <a:p>
            <a:r>
              <a:rPr lang="en-US" dirty="0" smtClean="0"/>
              <a:t>Challenges posed in studying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6789" r="27920" b="-273"/>
          <a:stretch/>
        </p:blipFill>
        <p:spPr>
          <a:xfrm>
            <a:off x="6818201" y="1828590"/>
            <a:ext cx="3982172" cy="3265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48206" y="3239178"/>
            <a:ext cx="315311" cy="323165"/>
            <a:chOff x="3610302" y="4272455"/>
            <a:chExt cx="315311" cy="323165"/>
          </a:xfrm>
        </p:grpSpPr>
        <p:sp>
          <p:nvSpPr>
            <p:cNvPr id="6" name="Oval 5"/>
            <p:cNvSpPr/>
            <p:nvPr/>
          </p:nvSpPr>
          <p:spPr>
            <a:xfrm>
              <a:off x="3610302" y="4272455"/>
              <a:ext cx="283780" cy="28377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0302" y="4272455"/>
              <a:ext cx="3153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endParaRPr lang="en-US" sz="1500" dirty="0"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53967" y="2697690"/>
            <a:ext cx="326299" cy="323165"/>
            <a:chOff x="3610302" y="4255075"/>
            <a:chExt cx="326299" cy="323165"/>
          </a:xfrm>
        </p:grpSpPr>
        <p:sp>
          <p:nvSpPr>
            <p:cNvPr id="11" name="Oval 10"/>
            <p:cNvSpPr/>
            <p:nvPr/>
          </p:nvSpPr>
          <p:spPr>
            <a:xfrm>
              <a:off x="3610302" y="4272455"/>
              <a:ext cx="283780" cy="28377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1290" y="4255075"/>
              <a:ext cx="31531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Futura Medium" charset="0"/>
                  <a:ea typeface="Futura Medium" charset="0"/>
                  <a:cs typeface="Futura Medium" charset="0"/>
                </a:rPr>
                <a:t>2</a:t>
              </a:r>
              <a:endParaRPr lang="en-US" sz="1500" dirty="0"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Pitch Quality Differences: Curveballs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" b="56712"/>
          <a:stretch/>
        </p:blipFill>
        <p:spPr>
          <a:xfrm>
            <a:off x="5426403" y="1532673"/>
            <a:ext cx="6508094" cy="1151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1" y="3394092"/>
            <a:ext cx="3516334" cy="2904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88" y="3475958"/>
            <a:ext cx="3526501" cy="2937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6403" y="1779321"/>
            <a:ext cx="6508094" cy="657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7095" y="1428382"/>
            <a:ext cx="4785549" cy="1965710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Are the curveballs that the model selects to be thrown consecutively different than those it does not?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98" y="4459021"/>
            <a:ext cx="4292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Pitch Quality Differences: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Fastballs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8" r="782" b="15083"/>
          <a:stretch/>
        </p:blipFill>
        <p:spPr>
          <a:xfrm>
            <a:off x="344448" y="1291426"/>
            <a:ext cx="6516965" cy="62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9" y="2327112"/>
            <a:ext cx="4157888" cy="34410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210" y="1387679"/>
            <a:ext cx="6538203" cy="433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29" y="2190431"/>
            <a:ext cx="3913180" cy="3441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2448083"/>
            <a:ext cx="2233067" cy="2925705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1496687" y="4497203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39032" y="4268603"/>
            <a:ext cx="228600" cy="228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35" y="5904805"/>
            <a:ext cx="3873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Future Research and Project Extensions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Compare optimized sequences to a variety of batters and explore underlying trends</a:t>
            </a:r>
          </a:p>
          <a:p>
            <a:pPr lvl="1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Is there a specific type of hitter, for example, that struggles against certain sequences?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Optimize to different targets</a:t>
            </a:r>
          </a:p>
          <a:p>
            <a:pPr lvl="1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Soft contact, groundballs, or a combination of targets</a:t>
            </a:r>
          </a:p>
          <a:p>
            <a:pPr lvl="1"/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Control for pitches dominating output</a:t>
            </a:r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marL="457200" lvl="1" indent="0">
              <a:buNone/>
            </a:pPr>
            <a:endParaRPr lang="en-US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Conclusions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We can effectively model the expected swinging strike rate based on characteristics and locations of a specific pitch as well as the prior pitch for individual matchups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This modeling approach can be utilized in a program to produce an optimized pitch sequence for a specific matchup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The resulting program can be used to identify particular sequencing strengths and weaknesses of specified hitters or pitchers</a:t>
            </a:r>
          </a:p>
          <a:p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References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Blewett</a:t>
            </a:r>
            <a:r>
              <a:rPr lang="en-US" sz="1200" dirty="0"/>
              <a:t>, Dan. "Pitch Tunneling: Is It Real? And How Do Pitchers Actually Pitch?." </a:t>
            </a:r>
            <a:r>
              <a:rPr lang="en-US" sz="1200" i="1" dirty="0"/>
              <a:t>The Hardball Times. </a:t>
            </a:r>
            <a:r>
              <a:rPr lang="en-US" sz="1200" dirty="0" err="1"/>
              <a:t>Fangraphs</a:t>
            </a:r>
            <a:r>
              <a:rPr lang="en-US" sz="1200" dirty="0"/>
              <a:t>, 16 Jun 2017. Web. 1 Mar 2019. &lt;https://</a:t>
            </a:r>
            <a:r>
              <a:rPr lang="en-US" sz="1200" dirty="0" err="1"/>
              <a:t>tht.fangraphs.com</a:t>
            </a:r>
            <a:r>
              <a:rPr lang="en-US" sz="1200" dirty="0"/>
              <a:t>/pitch-tunneling-is-it-real-and-how-do-pitchers-actually-pitch/&gt;.</a:t>
            </a:r>
            <a:endParaRPr lang="en-US" sz="1200" dirty="0" smtClean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 smtClean="0">
                <a:ea typeface="Calibri" charset="0"/>
                <a:cs typeface="Calibri" charset="0"/>
              </a:rPr>
              <a:t>Bonney</a:t>
            </a:r>
            <a:r>
              <a:rPr lang="en-US" sz="1200" dirty="0">
                <a:ea typeface="Calibri" charset="0"/>
                <a:cs typeface="Calibri" charset="0"/>
              </a:rPr>
              <a:t>, Peter. “Defining the Pitch Sequencing Question.” The Hardball Times, </a:t>
            </a:r>
            <a:r>
              <a:rPr lang="en-US" sz="1200" dirty="0" err="1">
                <a:ea typeface="Calibri" charset="0"/>
                <a:cs typeface="Calibri" charset="0"/>
              </a:rPr>
              <a:t>FanGraphs</a:t>
            </a:r>
            <a:r>
              <a:rPr lang="en-US" sz="1200" dirty="0">
                <a:ea typeface="Calibri" charset="0"/>
                <a:cs typeface="Calibri" charset="0"/>
              </a:rPr>
              <a:t> Baseball, 6 Mar. 2015, </a:t>
            </a:r>
            <a:r>
              <a:rPr lang="en-US" sz="1200" u="sng" dirty="0">
                <a:ea typeface="Calibri" charset="0"/>
                <a:cs typeface="Calibri" charset="0"/>
                <a:hlinkClick r:id="rId2"/>
              </a:rPr>
              <a:t>www.fangraphs.com/tht/defining-the-pitch-sequencing-question/</a:t>
            </a:r>
            <a:r>
              <a:rPr lang="en-US" sz="1200" dirty="0">
                <a:ea typeface="Calibri" charset="0"/>
                <a:cs typeface="Calibri" charset="0"/>
              </a:rPr>
              <a:t>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---. "Defining the Pitch Sequencing Question, Part Two | The Hardball Times." The Hardball Times. </a:t>
            </a:r>
            <a:r>
              <a:rPr lang="en-US" sz="1200" dirty="0" err="1">
                <a:ea typeface="Calibri" charset="0"/>
                <a:cs typeface="Calibri" charset="0"/>
              </a:rPr>
              <a:t>Fangraphs</a:t>
            </a:r>
            <a:r>
              <a:rPr lang="en-US" sz="1200" dirty="0">
                <a:ea typeface="Calibri" charset="0"/>
                <a:cs typeface="Calibri" charset="0"/>
              </a:rPr>
              <a:t> Baseball, 4 May 2015. Web. 27 Nov 2018. </a:t>
            </a:r>
            <a:r>
              <a:rPr lang="en-US" sz="1200" u="sng" dirty="0">
                <a:ea typeface="Calibri" charset="0"/>
                <a:cs typeface="Calibri" charset="0"/>
                <a:hlinkClick r:id="rId3"/>
              </a:rPr>
              <a:t>http://www.fangraphs.com/tht/defining-the-pitch-sequencing-question-part-two/</a:t>
            </a:r>
            <a:r>
              <a:rPr lang="en-US" sz="1200" dirty="0">
                <a:ea typeface="Calibri" charset="0"/>
                <a:cs typeface="Calibri" charset="0"/>
              </a:rPr>
              <a:t>&gt;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Carleton, Russell. "Baseball Therapy: The Power of Changing Speeds." Baseball Prospectus. Baseball Prospectus, 3 Feb 2015.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4"/>
              </a:rPr>
              <a:t>https://www.baseballprospectus.com/news/article/25494/baseball-therapy-the-power-of-changing-speeds/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Cortes, </a:t>
            </a:r>
            <a:r>
              <a:rPr lang="en-US" sz="1200" dirty="0" err="1">
                <a:ea typeface="Calibri" charset="0"/>
                <a:cs typeface="Calibri" charset="0"/>
              </a:rPr>
              <a:t>Corinna</a:t>
            </a:r>
            <a:r>
              <a:rPr lang="en-US" sz="1200" dirty="0">
                <a:ea typeface="Calibri" charset="0"/>
                <a:cs typeface="Calibri" charset="0"/>
              </a:rPr>
              <a:t> and Vladimir </a:t>
            </a:r>
            <a:r>
              <a:rPr lang="en-US" sz="1200" dirty="0" err="1">
                <a:ea typeface="Calibri" charset="0"/>
                <a:cs typeface="Calibri" charset="0"/>
              </a:rPr>
              <a:t>Vapnik</a:t>
            </a:r>
            <a:r>
              <a:rPr lang="en-US" sz="1200" dirty="0">
                <a:ea typeface="Calibri" charset="0"/>
                <a:cs typeface="Calibri" charset="0"/>
              </a:rPr>
              <a:t>. "Support-vector networks." Machine Learning. 20.3 (1995): 273–297. Web.&lt;https://</a:t>
            </a:r>
            <a:r>
              <a:rPr lang="en-US" sz="1200" dirty="0" err="1">
                <a:ea typeface="Calibri" charset="0"/>
                <a:cs typeface="Calibri" charset="0"/>
              </a:rPr>
              <a:t>link.springer.com</a:t>
            </a:r>
            <a:r>
              <a:rPr lang="en-US" sz="1200" dirty="0">
                <a:ea typeface="Calibri" charset="0"/>
                <a:cs typeface="Calibri" charset="0"/>
              </a:rPr>
              <a:t>/article/10.1007%2FBF00994018&gt;.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"Custom Statistic Report: Pitch Tunnels by Pitcher - v2." Baseball Prospectus. Baseball Prospectus, 20 Nov 2018.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5"/>
              </a:rPr>
              <a:t>https://legacy.baseballprospectus.com/sortable/index.php?cid=2741965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Gareth, James, Daniela Witten, Trevor Hastie and Robert </a:t>
            </a:r>
            <a:r>
              <a:rPr lang="en-US" sz="1200" dirty="0" err="1">
                <a:ea typeface="Calibri" charset="0"/>
                <a:cs typeface="Calibri" charset="0"/>
              </a:rPr>
              <a:t>Tibshirani</a:t>
            </a:r>
            <a:r>
              <a:rPr lang="en-US" sz="1200" dirty="0">
                <a:ea typeface="Calibri" charset="0"/>
                <a:cs typeface="Calibri" charset="0"/>
              </a:rPr>
              <a:t>. An Introduction to Statistical Learning. New York: Springer, 2013. Print.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Gower, J.C.. "A General Coefficient of Similarity and Some of Its Properties." Biometrics. 27.4 (1971): 857-887. Web. &lt;</a:t>
            </a:r>
            <a:r>
              <a:rPr lang="en-US" sz="1200" u="sng" dirty="0">
                <a:ea typeface="Calibri" charset="0"/>
                <a:cs typeface="Calibri" charset="0"/>
                <a:hlinkClick r:id="rId6"/>
              </a:rPr>
              <a:t>https://www.jstor.org/stable/2528823?seq=1#metadata_info_tab_contents</a:t>
            </a:r>
            <a:r>
              <a:rPr lang="en-US" sz="1200" dirty="0">
                <a:ea typeface="Calibri" charset="0"/>
                <a:cs typeface="Calibri" charset="0"/>
              </a:rPr>
              <a:t>&gt; 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"Linear Weights ." </a:t>
            </a:r>
            <a:r>
              <a:rPr lang="en-US" sz="1200" dirty="0" err="1">
                <a:ea typeface="Calibri" charset="0"/>
                <a:cs typeface="Calibri" charset="0"/>
              </a:rPr>
              <a:t>FanGraphs</a:t>
            </a:r>
            <a:r>
              <a:rPr lang="en-US" sz="1200" dirty="0">
                <a:ea typeface="Calibri" charset="0"/>
                <a:cs typeface="Calibri" charset="0"/>
              </a:rPr>
              <a:t> Baseball. </a:t>
            </a:r>
            <a:r>
              <a:rPr lang="en-US" sz="1200" dirty="0" err="1">
                <a:ea typeface="Calibri" charset="0"/>
                <a:cs typeface="Calibri" charset="0"/>
              </a:rPr>
              <a:t>FanGraphs</a:t>
            </a:r>
            <a:r>
              <a:rPr lang="en-US" sz="1200" dirty="0">
                <a:ea typeface="Calibri" charset="0"/>
                <a:cs typeface="Calibri" charset="0"/>
              </a:rPr>
              <a:t> Baseball, Web. 27 Nov 2018. &lt;</a:t>
            </a:r>
            <a:r>
              <a:rPr lang="en-US" sz="1200" u="sng" dirty="0">
                <a:ea typeface="Calibri" charset="0"/>
                <a:cs typeface="Calibri" charset="0"/>
                <a:hlinkClick r:id="rId7"/>
              </a:rPr>
              <a:t>http://www.fangraphs.com/library/principles/linear-weights/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Kuhn, Max. "The caret Package." </a:t>
            </a:r>
            <a:r>
              <a:rPr lang="en-US" sz="1200" dirty="0" err="1">
                <a:ea typeface="Calibri" charset="0"/>
                <a:cs typeface="Calibri" charset="0"/>
              </a:rPr>
              <a:t>GitHub</a:t>
            </a:r>
            <a:r>
              <a:rPr lang="en-US" sz="1200" dirty="0">
                <a:ea typeface="Calibri" charset="0"/>
                <a:cs typeface="Calibri" charset="0"/>
              </a:rPr>
              <a:t>. </a:t>
            </a:r>
            <a:r>
              <a:rPr lang="en-US" sz="1200" dirty="0" err="1">
                <a:ea typeface="Calibri" charset="0"/>
                <a:cs typeface="Calibri" charset="0"/>
              </a:rPr>
              <a:t>GitHub</a:t>
            </a:r>
            <a:r>
              <a:rPr lang="en-US" sz="1200" dirty="0">
                <a:ea typeface="Calibri" charset="0"/>
                <a:cs typeface="Calibri" charset="0"/>
              </a:rPr>
              <a:t>, 26 May 2018.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8"/>
              </a:rPr>
              <a:t>http://topepo.github.io/caret/index.html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"MLB </a:t>
            </a:r>
            <a:r>
              <a:rPr lang="en-US" sz="1200" dirty="0" err="1">
                <a:ea typeface="Calibri" charset="0"/>
                <a:cs typeface="Calibri" charset="0"/>
              </a:rPr>
              <a:t>Gameday</a:t>
            </a:r>
            <a:r>
              <a:rPr lang="en-US" sz="1200" dirty="0">
                <a:ea typeface="Calibri" charset="0"/>
                <a:cs typeface="Calibri" charset="0"/>
              </a:rPr>
              <a:t>." </a:t>
            </a:r>
            <a:r>
              <a:rPr lang="en-US" sz="1200" dirty="0" err="1">
                <a:ea typeface="Calibri" charset="0"/>
                <a:cs typeface="Calibri" charset="0"/>
              </a:rPr>
              <a:t>MLB.com</a:t>
            </a:r>
            <a:r>
              <a:rPr lang="en-US" sz="1200" dirty="0">
                <a:ea typeface="Calibri" charset="0"/>
                <a:cs typeface="Calibri" charset="0"/>
              </a:rPr>
              <a:t>. Major League Baseball Advanced Media, Web. &lt;</a:t>
            </a:r>
            <a:r>
              <a:rPr lang="en-US" sz="1200" u="sng" dirty="0">
                <a:ea typeface="Calibri" charset="0"/>
                <a:cs typeface="Calibri" charset="0"/>
                <a:hlinkClick r:id="rId9"/>
              </a:rPr>
              <a:t>http://mlb.mlb.com/mlb/gameday/y2010/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ea typeface="Calibri" charset="0"/>
                <a:cs typeface="Calibri" charset="0"/>
              </a:rPr>
              <a:t>Pavlidis</a:t>
            </a:r>
            <a:r>
              <a:rPr lang="en-US" sz="1200" dirty="0">
                <a:ea typeface="Calibri" charset="0"/>
                <a:cs typeface="Calibri" charset="0"/>
              </a:rPr>
              <a:t>, Harry, Jonathan Judge and Jeff Long. "Prospectus Feature: Introducing Pitch Tunnels." Baseball Prospectus. Baseball Prospectus, 24 Jan 2017.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10"/>
              </a:rPr>
              <a:t>https://www.baseballprospectus.com/news/article/31030/prospectus-feature-introducing-pitch-tunnels/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Petti, Bill. "What Starting Pitcher Metrics Correlate Year-to-Year?." Beyond the Box Score. SB Nation, 9 Jan 2012.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11"/>
              </a:rPr>
              <a:t>https://www.beyondtheboxscore.com/2012/1/9/2690405/what-starting-pitcher-metrics-correlate-year-to-year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---. "</a:t>
            </a:r>
            <a:r>
              <a:rPr lang="en-US" sz="1200" dirty="0" err="1">
                <a:ea typeface="Calibri" charset="0"/>
                <a:cs typeface="Calibri" charset="0"/>
              </a:rPr>
              <a:t>Baseballr</a:t>
            </a:r>
            <a:r>
              <a:rPr lang="en-US" sz="1200" dirty="0">
                <a:ea typeface="Calibri" charset="0"/>
                <a:cs typeface="Calibri" charset="0"/>
              </a:rPr>
              <a:t>." </a:t>
            </a:r>
            <a:r>
              <a:rPr lang="en-US" sz="1200" dirty="0" err="1">
                <a:ea typeface="Calibri" charset="0"/>
                <a:cs typeface="Calibri" charset="0"/>
              </a:rPr>
              <a:t>GitHub</a:t>
            </a:r>
            <a:r>
              <a:rPr lang="en-US" sz="1200" dirty="0">
                <a:ea typeface="Calibri" charset="0"/>
                <a:cs typeface="Calibri" charset="0"/>
              </a:rPr>
              <a:t>. </a:t>
            </a:r>
            <a:r>
              <a:rPr lang="en-US" sz="1200" dirty="0" err="1">
                <a:ea typeface="Calibri" charset="0"/>
                <a:cs typeface="Calibri" charset="0"/>
              </a:rPr>
              <a:t>GitHub</a:t>
            </a:r>
            <a:r>
              <a:rPr lang="en-US" sz="1200" dirty="0">
                <a:ea typeface="Calibri" charset="0"/>
                <a:cs typeface="Calibri" charset="0"/>
              </a:rPr>
              <a:t>, Web. &lt;</a:t>
            </a:r>
            <a:r>
              <a:rPr lang="en-US" sz="1200" u="sng" dirty="0">
                <a:ea typeface="Calibri" charset="0"/>
                <a:cs typeface="Calibri" charset="0"/>
                <a:hlinkClick r:id="rId12"/>
              </a:rPr>
              <a:t>http://billpetti.github.io/baseballr/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Calibri" charset="0"/>
                <a:cs typeface="Calibri" charset="0"/>
              </a:rPr>
              <a:t>"ROC curve analysis." </a:t>
            </a:r>
            <a:r>
              <a:rPr lang="en-US" sz="1200" dirty="0" err="1">
                <a:ea typeface="Calibri" charset="0"/>
                <a:cs typeface="Calibri" charset="0"/>
              </a:rPr>
              <a:t>Medcalc</a:t>
            </a:r>
            <a:r>
              <a:rPr lang="en-US" sz="1200" dirty="0">
                <a:ea typeface="Calibri" charset="0"/>
                <a:cs typeface="Calibri" charset="0"/>
              </a:rPr>
              <a:t>. </a:t>
            </a:r>
            <a:r>
              <a:rPr lang="en-US" sz="1200" dirty="0" err="1">
                <a:ea typeface="Calibri" charset="0"/>
                <a:cs typeface="Calibri" charset="0"/>
              </a:rPr>
              <a:t>MedCalc</a:t>
            </a:r>
            <a:r>
              <a:rPr lang="en-US" sz="1200" dirty="0">
                <a:ea typeface="Calibri" charset="0"/>
                <a:cs typeface="Calibri" charset="0"/>
              </a:rPr>
              <a:t> Software, Web. &lt;https://</a:t>
            </a:r>
            <a:r>
              <a:rPr lang="en-US" sz="1200" dirty="0" err="1">
                <a:ea typeface="Calibri" charset="0"/>
                <a:cs typeface="Calibri" charset="0"/>
              </a:rPr>
              <a:t>www.medcalc.org</a:t>
            </a:r>
            <a:r>
              <a:rPr lang="en-US" sz="1200" dirty="0">
                <a:ea typeface="Calibri" charset="0"/>
                <a:cs typeface="Calibri" charset="0"/>
              </a:rPr>
              <a:t>/manual/roc-</a:t>
            </a:r>
            <a:r>
              <a:rPr lang="en-US" sz="1200" dirty="0" err="1">
                <a:ea typeface="Calibri" charset="0"/>
                <a:cs typeface="Calibri" charset="0"/>
              </a:rPr>
              <a:t>curves.php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ea typeface="Calibri" charset="0"/>
                <a:cs typeface="Calibri" charset="0"/>
              </a:rPr>
              <a:t>Roegele</a:t>
            </a:r>
            <a:r>
              <a:rPr lang="en-US" sz="1200" dirty="0">
                <a:ea typeface="Calibri" charset="0"/>
                <a:cs typeface="Calibri" charset="0"/>
              </a:rPr>
              <a:t>, Jon. "The Effects of Pitch Sequencing." The Hardball Times. </a:t>
            </a:r>
            <a:r>
              <a:rPr lang="en-US" sz="1200" dirty="0" err="1">
                <a:ea typeface="Calibri" charset="0"/>
                <a:cs typeface="Calibri" charset="0"/>
              </a:rPr>
              <a:t>Fangraphs</a:t>
            </a:r>
            <a:r>
              <a:rPr lang="en-US" sz="1200" dirty="0">
                <a:ea typeface="Calibri" charset="0"/>
                <a:cs typeface="Calibri" charset="0"/>
              </a:rPr>
              <a:t> Baseball, 24 Nov 2014. Web. 27 Nov 2018. &lt;</a:t>
            </a:r>
            <a:r>
              <a:rPr lang="en-US" sz="1200" u="sng" dirty="0">
                <a:ea typeface="Calibri" charset="0"/>
                <a:cs typeface="Calibri" charset="0"/>
                <a:hlinkClick r:id="rId13"/>
              </a:rPr>
              <a:t>https://www.fangraphs.com/tht/the-effects-of-pitch-sequencing/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err="1">
                <a:ea typeface="Calibri" charset="0"/>
                <a:cs typeface="Calibri" charset="0"/>
              </a:rPr>
              <a:t>Wilman</a:t>
            </a:r>
            <a:r>
              <a:rPr lang="en-US" sz="1200" dirty="0">
                <a:ea typeface="Calibri" charset="0"/>
                <a:cs typeface="Calibri" charset="0"/>
              </a:rPr>
              <a:t>, Daren. "</a:t>
            </a:r>
            <a:r>
              <a:rPr lang="en-US" sz="1200" dirty="0" err="1">
                <a:ea typeface="Calibri" charset="0"/>
                <a:cs typeface="Calibri" charset="0"/>
              </a:rPr>
              <a:t>Baseballsavant</a:t>
            </a:r>
            <a:r>
              <a:rPr lang="en-US" sz="1200" dirty="0">
                <a:ea typeface="Calibri" charset="0"/>
                <a:cs typeface="Calibri" charset="0"/>
              </a:rPr>
              <a:t>." </a:t>
            </a:r>
            <a:r>
              <a:rPr lang="en-US" sz="1200" dirty="0" err="1">
                <a:ea typeface="Calibri" charset="0"/>
                <a:cs typeface="Calibri" charset="0"/>
              </a:rPr>
              <a:t>Baseballsavant</a:t>
            </a:r>
            <a:r>
              <a:rPr lang="en-US" sz="1200" dirty="0">
                <a:ea typeface="Calibri" charset="0"/>
                <a:cs typeface="Calibri" charset="0"/>
              </a:rPr>
              <a:t>. MLB Advanced Media, Web. &lt;</a:t>
            </a:r>
            <a:r>
              <a:rPr lang="en-US" sz="1200" u="sng" dirty="0">
                <a:ea typeface="Calibri" charset="0"/>
                <a:cs typeface="Calibri" charset="0"/>
                <a:hlinkClick r:id="rId14"/>
              </a:rPr>
              <a:t>https://baseballsavant.mlb.com/statcast_leaderboard</a:t>
            </a:r>
            <a:r>
              <a:rPr lang="en-US" sz="1200" dirty="0">
                <a:ea typeface="Calibri" charset="0"/>
                <a:cs typeface="Calibri" charset="0"/>
              </a:rPr>
              <a:t>&gt;.</a:t>
            </a:r>
            <a:endParaRPr lang="en-US" sz="1200" dirty="0">
              <a:ea typeface="Calibri" charset="0"/>
              <a:cs typeface="Calibri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ea typeface="Calibri" charset="0"/>
                <a:cs typeface="Calibri" charset="0"/>
              </a:rPr>
              <a:t/>
            </a:r>
            <a:br>
              <a:rPr lang="en-US" sz="1200" dirty="0">
                <a:ea typeface="Calibri" charset="0"/>
                <a:cs typeface="Calibri" charset="0"/>
              </a:rPr>
            </a:br>
            <a:endParaRPr lang="en-US" sz="12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Previous Research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368148"/>
            <a:ext cx="10515600" cy="4764361"/>
          </a:xfrm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Roegele</a:t>
            </a:r>
            <a:r>
              <a:rPr lang="en-US" dirty="0"/>
              <a:t>, “The Effects of Pitch </a:t>
            </a:r>
            <a:r>
              <a:rPr lang="en-US" dirty="0" smtClean="0"/>
              <a:t>Sequencing”, November 2014</a:t>
            </a:r>
          </a:p>
          <a:p>
            <a:endParaRPr lang="en-US" dirty="0" smtClean="0"/>
          </a:p>
          <a:p>
            <a:r>
              <a:rPr lang="en-US" dirty="0" smtClean="0"/>
              <a:t>Russell Carleton, “</a:t>
            </a:r>
            <a:r>
              <a:rPr lang="en-US" dirty="0"/>
              <a:t>Baseball Therapy: The Power of Changing </a:t>
            </a:r>
            <a:r>
              <a:rPr lang="en-US" dirty="0" smtClean="0"/>
              <a:t>Speeds”, February 2015</a:t>
            </a:r>
          </a:p>
          <a:p>
            <a:endParaRPr lang="en-US" dirty="0" smtClean="0"/>
          </a:p>
          <a:p>
            <a:r>
              <a:rPr lang="en-US" dirty="0" smtClean="0"/>
              <a:t>Peter </a:t>
            </a:r>
            <a:r>
              <a:rPr lang="en-US" dirty="0" err="1" smtClean="0"/>
              <a:t>Bonney</a:t>
            </a:r>
            <a:r>
              <a:rPr lang="en-US" dirty="0"/>
              <a:t>, “Defining the Pitch Sequencing </a:t>
            </a:r>
            <a:r>
              <a:rPr lang="en-US" dirty="0" smtClean="0"/>
              <a:t>Question”, March 2015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Motivations and Research Goals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/>
          <a:p>
            <a:r>
              <a:rPr lang="en-US" dirty="0" smtClean="0"/>
              <a:t>Prior research has explored components of sequencing and their individual impact on outcomes</a:t>
            </a:r>
          </a:p>
          <a:p>
            <a:endParaRPr lang="en-US" dirty="0"/>
          </a:p>
          <a:p>
            <a:r>
              <a:rPr lang="en-US" dirty="0" smtClean="0"/>
              <a:t>Aggregating effects into one model</a:t>
            </a:r>
          </a:p>
          <a:p>
            <a:endParaRPr lang="en-US" dirty="0" smtClean="0"/>
          </a:p>
          <a:p>
            <a:r>
              <a:rPr lang="en-US" dirty="0" smtClean="0"/>
              <a:t>Research goal: Create a program that produces a sequence of five pitch type and location pairings that maximizes expected swinging strike rate for a specific matchup</a:t>
            </a:r>
          </a:p>
          <a:p>
            <a:pPr lvl="1"/>
            <a:r>
              <a:rPr lang="en-US" dirty="0" smtClean="0"/>
              <a:t>Subsequently use program for larger analyses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Example Program Output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4" y="2515267"/>
            <a:ext cx="4523971" cy="216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1823"/>
          <a:stretch/>
        </p:blipFill>
        <p:spPr>
          <a:xfrm>
            <a:off x="7388058" y="1732368"/>
            <a:ext cx="3632867" cy="4034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170695" y="2069432"/>
            <a:ext cx="352926" cy="35292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65369" y="2703095"/>
            <a:ext cx="352926" cy="35292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57347" y="3471444"/>
            <a:ext cx="352926" cy="35292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47817" y="4050633"/>
            <a:ext cx="352926" cy="3529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681" y="4382193"/>
            <a:ext cx="352926" cy="3529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89432" y="3481137"/>
            <a:ext cx="3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1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1601" y="4050632"/>
            <a:ext cx="3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2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2780" y="2085474"/>
            <a:ext cx="3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3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3390" y="2695074"/>
            <a:ext cx="3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4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6084" y="4379495"/>
            <a:ext cx="3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5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Methods: Modeling Swinging Strikes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368"/>
            <a:ext cx="10515600" cy="4893595"/>
          </a:xfrm>
        </p:spPr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swinging strike probability based </a:t>
            </a:r>
            <a:r>
              <a:rPr lang="en-US" dirty="0"/>
              <a:t>on physical </a:t>
            </a:r>
            <a:r>
              <a:rPr lang="en-US" dirty="0" smtClean="0"/>
              <a:t>characteristics and location of a pitch as well as the pitch preceding it using 2018 </a:t>
            </a:r>
            <a:r>
              <a:rPr lang="en-US" dirty="0" err="1" smtClean="0"/>
              <a:t>Statcast</a:t>
            </a:r>
            <a:r>
              <a:rPr lang="en-US" dirty="0" smtClean="0"/>
              <a:t> data</a:t>
            </a:r>
            <a:endParaRPr lang="en-US" dirty="0" smtClean="0"/>
          </a:p>
          <a:p>
            <a:r>
              <a:rPr lang="en-US" dirty="0" smtClean="0"/>
              <a:t>Variables included in model</a:t>
            </a:r>
          </a:p>
          <a:p>
            <a:pPr lvl="1"/>
            <a:r>
              <a:rPr lang="en-US" dirty="0" smtClean="0"/>
              <a:t>Pitch Movement</a:t>
            </a:r>
          </a:p>
          <a:p>
            <a:pPr lvl="2"/>
            <a:r>
              <a:rPr lang="en-US" dirty="0" smtClean="0"/>
              <a:t>Horizontal movement, vertical movement</a:t>
            </a:r>
          </a:p>
          <a:p>
            <a:pPr lvl="1"/>
            <a:r>
              <a:rPr lang="en-US" dirty="0"/>
              <a:t>Pitch Velocity</a:t>
            </a:r>
            <a:endParaRPr lang="en-US" dirty="0" smtClean="0"/>
          </a:p>
          <a:p>
            <a:pPr lvl="1"/>
            <a:r>
              <a:rPr lang="en-US" dirty="0"/>
              <a:t>Pitch </a:t>
            </a:r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MLB </a:t>
            </a:r>
            <a:r>
              <a:rPr lang="en-US" dirty="0" err="1" smtClean="0"/>
              <a:t>Gameday</a:t>
            </a:r>
            <a:r>
              <a:rPr lang="en-US" dirty="0" smtClean="0"/>
              <a:t> zones</a:t>
            </a:r>
          </a:p>
          <a:p>
            <a:pPr lvl="1"/>
            <a:r>
              <a:rPr lang="en-US" dirty="0" smtClean="0"/>
              <a:t>Tunneling metrics</a:t>
            </a:r>
          </a:p>
          <a:p>
            <a:pPr lvl="2"/>
            <a:r>
              <a:rPr lang="en-US" dirty="0" smtClean="0"/>
              <a:t>Pre-Tunnel Maximum Distance</a:t>
            </a:r>
          </a:p>
          <a:p>
            <a:pPr lvl="3"/>
            <a:r>
              <a:rPr lang="en-US" dirty="0" smtClean="0"/>
              <a:t>How far apart two consecutive pitches are at the decision point</a:t>
            </a:r>
          </a:p>
          <a:p>
            <a:pPr lvl="3"/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3050" r="2426" b="4426"/>
          <a:stretch/>
        </p:blipFill>
        <p:spPr>
          <a:xfrm>
            <a:off x="8983579" y="3527284"/>
            <a:ext cx="1844842" cy="184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8673" y="5372127"/>
            <a:ext cx="2534653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MLBAM </a:t>
            </a:r>
            <a:r>
              <a:rPr lang="en-US" dirty="0" err="1" smtClean="0"/>
              <a:t>Gameday</a:t>
            </a:r>
            <a:r>
              <a:rPr lang="en-US" dirty="0"/>
              <a:t> </a:t>
            </a:r>
            <a:r>
              <a:rPr lang="en-US" dirty="0" smtClean="0"/>
              <a:t>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Methods: Modeling Swinging Strikes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368"/>
            <a:ext cx="10515600" cy="50853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283368"/>
            <a:ext cx="10515600" cy="489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Tested both support vector machines (SVMs) and random forests (RFs) and evaluated out of sample performance</a:t>
            </a:r>
          </a:p>
          <a:p>
            <a:endParaRPr lang="en-US" dirty="0"/>
          </a:p>
          <a:p>
            <a:r>
              <a:rPr lang="en-US" dirty="0" smtClean="0"/>
              <a:t>Made out-of-sample predictions for many matchups and viewed performance on aggregate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Judged performance based on ROC Curves 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3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Model Performance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22" y="1427747"/>
            <a:ext cx="7811525" cy="452654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0718" y="1820815"/>
            <a:ext cx="3759040" cy="344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Out-of-sample performance suggests RF is stronger model</a:t>
            </a:r>
          </a:p>
          <a:p>
            <a:endParaRPr lang="en-US" dirty="0" smtClean="0"/>
          </a:p>
          <a:p>
            <a:r>
              <a:rPr lang="en-US" dirty="0" smtClean="0"/>
              <a:t>Mechanics behind model-fitting process support this idea</a:t>
            </a:r>
          </a:p>
        </p:txBody>
      </p:sp>
    </p:spTree>
    <p:extLst>
      <p:ext uri="{BB962C8B-B14F-4D97-AF65-F5344CB8AC3E}">
        <p14:creationId xmlns:p14="http://schemas.microsoft.com/office/powerpoint/2010/main" val="10460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068779"/>
          </a:xfrm>
        </p:spPr>
        <p:txBody>
          <a:bodyPr/>
          <a:lstStyle/>
          <a:p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Methods: Program Overview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0718" y="882869"/>
            <a:ext cx="11713779" cy="55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50373" y="1088468"/>
            <a:ext cx="22544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Take </a:t>
            </a:r>
            <a:r>
              <a:rPr lang="en-US" dirty="0" err="1">
                <a:latin typeface="Futura Medium" charset="0"/>
                <a:ea typeface="Futura Medium" charset="0"/>
                <a:cs typeface="Futura Medium" charset="0"/>
              </a:rPr>
              <a:t>pitcher_id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 and </a:t>
            </a:r>
            <a:r>
              <a:rPr lang="en-US" dirty="0" err="1">
                <a:latin typeface="Futura Medium" charset="0"/>
                <a:ea typeface="Futura Medium" charset="0"/>
                <a:cs typeface="Futura Medium" charset="0"/>
              </a:rPr>
              <a:t>batter_id</a:t>
            </a:r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 as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inputs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4728" y="2050546"/>
            <a:ext cx="24457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Find similar batters and similar pitchers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958" y="3012624"/>
            <a:ext cx="36372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Subset data set to include only similar pitchers and similar hitters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8568" y="4013427"/>
            <a:ext cx="395189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Filter subset of data to include only first pitches of a plate appearance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8921" y="5058723"/>
            <a:ext cx="31311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Fit random forest based on components of each pitch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3883" y="5058723"/>
            <a:ext cx="43056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Fit random forest based on components of 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each pitch and pitch preceding it 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8390" y="6089159"/>
            <a:ext cx="2356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“Next Pitch Model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”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9920" y="6089159"/>
            <a:ext cx="2369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“First Pitch Model</a:t>
            </a:r>
            <a:r>
              <a:rPr lang="en-US" dirty="0" smtClean="0">
                <a:latin typeface="Futura Medium" charset="0"/>
                <a:ea typeface="Futura Medium" charset="0"/>
                <a:cs typeface="Futura Medium" charset="0"/>
              </a:rPr>
              <a:t>”</a:t>
            </a:r>
            <a:endParaRPr lang="en-US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cxnSp>
        <p:nvCxnSpPr>
          <p:cNvPr id="37" name="Straight Arrow Connector 36"/>
          <p:cNvCxnSpPr>
            <a:stCxn id="4" idx="2"/>
            <a:endCxn id="7" idx="0"/>
          </p:cNvCxnSpPr>
          <p:nvPr/>
        </p:nvCxnSpPr>
        <p:spPr>
          <a:xfrm>
            <a:off x="6077607" y="1734799"/>
            <a:ext cx="0" cy="315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2"/>
            <a:endCxn id="8" idx="0"/>
          </p:cNvCxnSpPr>
          <p:nvPr/>
        </p:nvCxnSpPr>
        <p:spPr>
          <a:xfrm flipH="1">
            <a:off x="6077606" y="2696877"/>
            <a:ext cx="1" cy="315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15" idx="0"/>
          </p:cNvCxnSpPr>
          <p:nvPr/>
        </p:nvCxnSpPr>
        <p:spPr>
          <a:xfrm flipH="1">
            <a:off x="2864514" y="3658955"/>
            <a:ext cx="3213092" cy="35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" idx="2"/>
            <a:endCxn id="18" idx="0"/>
          </p:cNvCxnSpPr>
          <p:nvPr/>
        </p:nvCxnSpPr>
        <p:spPr>
          <a:xfrm>
            <a:off x="6077606" y="3658955"/>
            <a:ext cx="3499107" cy="1399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5" idx="2"/>
            <a:endCxn id="17" idx="0"/>
          </p:cNvCxnSpPr>
          <p:nvPr/>
        </p:nvCxnSpPr>
        <p:spPr>
          <a:xfrm>
            <a:off x="2864514" y="4659758"/>
            <a:ext cx="2" cy="398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2"/>
            <a:endCxn id="21" idx="0"/>
          </p:cNvCxnSpPr>
          <p:nvPr/>
        </p:nvCxnSpPr>
        <p:spPr>
          <a:xfrm flipH="1">
            <a:off x="2864514" y="5705054"/>
            <a:ext cx="2" cy="384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8" idx="2"/>
            <a:endCxn id="20" idx="0"/>
          </p:cNvCxnSpPr>
          <p:nvPr/>
        </p:nvCxnSpPr>
        <p:spPr>
          <a:xfrm>
            <a:off x="9576713" y="5705054"/>
            <a:ext cx="0" cy="384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18903</TotalTime>
  <Words>883</Words>
  <Application>Microsoft Macintosh PowerPoint</Application>
  <PresentationFormat>Widescreen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Futura Medium</vt:lpstr>
      <vt:lpstr>Arial</vt:lpstr>
      <vt:lpstr>Office Theme</vt:lpstr>
      <vt:lpstr>Pitch Sequence Optimization in Major League Baseball</vt:lpstr>
      <vt:lpstr>Pitch Sequencing</vt:lpstr>
      <vt:lpstr>Previous Research</vt:lpstr>
      <vt:lpstr>Motivations and Research Goals</vt:lpstr>
      <vt:lpstr>Example Program Output</vt:lpstr>
      <vt:lpstr>Methods: Modeling Swinging Strikes</vt:lpstr>
      <vt:lpstr>Methods: Modeling Swinging Strikes</vt:lpstr>
      <vt:lpstr>Model Performance</vt:lpstr>
      <vt:lpstr>Methods: Program Overview</vt:lpstr>
      <vt:lpstr>Methods: Program Overview</vt:lpstr>
      <vt:lpstr>Methods: Program Overview - Notes</vt:lpstr>
      <vt:lpstr>Matchup-Specific Analyses</vt:lpstr>
      <vt:lpstr>Matchup-Specific Analyses</vt:lpstr>
      <vt:lpstr>Matchup-Specific Analyses</vt:lpstr>
      <vt:lpstr>Matchup-Specific Analyses</vt:lpstr>
      <vt:lpstr>Matchup-Specific Analyses: Main Takeaways</vt:lpstr>
      <vt:lpstr>Large-Scale Analyses</vt:lpstr>
      <vt:lpstr>Most Frequent Pitch-Location Pairs</vt:lpstr>
      <vt:lpstr>Most Frequent Pitch-Location Pairs</vt:lpstr>
      <vt:lpstr>Pitch Quality Differences: Curveballs</vt:lpstr>
      <vt:lpstr>Pitch Quality Differences: Fastballs</vt:lpstr>
      <vt:lpstr>Future Research and Project Extensions</vt:lpstr>
      <vt:lpstr>Conclusions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112</cp:revision>
  <dcterms:created xsi:type="dcterms:W3CDTF">2019-02-20T23:42:01Z</dcterms:created>
  <dcterms:modified xsi:type="dcterms:W3CDTF">2019-03-07T04:08:55Z</dcterms:modified>
</cp:coreProperties>
</file>