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35" r:id="rId1"/>
  </p:sldMasterIdLst>
  <p:notesMasterIdLst>
    <p:notesMasterId r:id="rId58"/>
  </p:notesMasterIdLst>
  <p:sldIdLst>
    <p:sldId id="676" r:id="rId2"/>
    <p:sldId id="540" r:id="rId3"/>
    <p:sldId id="490" r:id="rId4"/>
    <p:sldId id="686" r:id="rId5"/>
    <p:sldId id="669" r:id="rId6"/>
    <p:sldId id="623" r:id="rId7"/>
    <p:sldId id="667" r:id="rId8"/>
    <p:sldId id="668" r:id="rId9"/>
    <p:sldId id="484" r:id="rId10"/>
    <p:sldId id="672" r:id="rId11"/>
    <p:sldId id="386" r:id="rId12"/>
    <p:sldId id="430" r:id="rId13"/>
    <p:sldId id="567" r:id="rId14"/>
    <p:sldId id="387" r:id="rId15"/>
    <p:sldId id="554" r:id="rId16"/>
    <p:sldId id="574" r:id="rId17"/>
    <p:sldId id="576" r:id="rId18"/>
    <p:sldId id="612" r:id="rId19"/>
    <p:sldId id="598" r:id="rId20"/>
    <p:sldId id="454" r:id="rId21"/>
    <p:sldId id="580" r:id="rId22"/>
    <p:sldId id="589" r:id="rId23"/>
    <p:sldId id="422" r:id="rId24"/>
    <p:sldId id="654" r:id="rId25"/>
    <p:sldId id="411" r:id="rId26"/>
    <p:sldId id="494" r:id="rId27"/>
    <p:sldId id="689" r:id="rId28"/>
    <p:sldId id="608" r:id="rId29"/>
    <p:sldId id="630" r:id="rId30"/>
    <p:sldId id="548" r:id="rId31"/>
    <p:sldId id="639" r:id="rId32"/>
    <p:sldId id="660" r:id="rId33"/>
    <p:sldId id="619" r:id="rId34"/>
    <p:sldId id="603" r:id="rId35"/>
    <p:sldId id="609" r:id="rId36"/>
    <p:sldId id="605" r:id="rId37"/>
    <p:sldId id="614" r:id="rId38"/>
    <p:sldId id="658" r:id="rId39"/>
    <p:sldId id="684" r:id="rId40"/>
    <p:sldId id="650" r:id="rId41"/>
    <p:sldId id="634" r:id="rId42"/>
    <p:sldId id="513" r:id="rId43"/>
    <p:sldId id="510" r:id="rId44"/>
    <p:sldId id="516" r:id="rId45"/>
    <p:sldId id="682" r:id="rId46"/>
    <p:sldId id="618" r:id="rId47"/>
    <p:sldId id="566" r:id="rId48"/>
    <p:sldId id="640" r:id="rId49"/>
    <p:sldId id="577" r:id="rId50"/>
    <p:sldId id="673" r:id="rId51"/>
    <p:sldId id="677" r:id="rId52"/>
    <p:sldId id="622" r:id="rId53"/>
    <p:sldId id="670" r:id="rId54"/>
    <p:sldId id="685" r:id="rId55"/>
    <p:sldId id="626" r:id="rId56"/>
    <p:sldId id="67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Bales" initials="JB" lastIdx="2" clrIdx="0">
    <p:extLst>
      <p:ext uri="{19B8F6BF-5375-455C-9EA6-DF929625EA0E}">
        <p15:presenceInfo xmlns:p15="http://schemas.microsoft.com/office/powerpoint/2012/main" userId="be5415b1ea6256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20" autoAdjust="0"/>
  </p:normalViewPr>
  <p:slideViewPr>
    <p:cSldViewPr>
      <p:cViewPr varScale="1">
        <p:scale>
          <a:sx n="59" d="100"/>
          <a:sy n="59" d="100"/>
        </p:scale>
        <p:origin x="1456" y="52"/>
      </p:cViewPr>
      <p:guideLst>
        <p:guide orient="horz" pos="2160"/>
        <p:guide pos="2880"/>
      </p:guideLst>
    </p:cSldViewPr>
  </p:slideViewPr>
  <p:outlineViewPr>
    <p:cViewPr>
      <p:scale>
        <a:sx n="33" d="100"/>
        <a:sy n="33" d="100"/>
      </p:scale>
      <p:origin x="0" y="-6276"/>
    </p:cViewPr>
  </p:outlineViewPr>
  <p:notesTextViewPr>
    <p:cViewPr>
      <p:scale>
        <a:sx n="100" d="100"/>
        <a:sy n="100" d="100"/>
      </p:scale>
      <p:origin x="0" y="0"/>
    </p:cViewPr>
  </p:notesTextViewPr>
  <p:sorterViewPr>
    <p:cViewPr varScale="1">
      <p:scale>
        <a:sx n="100" d="100"/>
        <a:sy n="100" d="100"/>
      </p:scale>
      <p:origin x="0" y="-33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7A383-0729-4CE5-B3F8-93DBEC046D96}" type="datetimeFigureOut">
              <a:rPr lang="en-US" smtClean="0"/>
              <a:t>10/3/2023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66421-0574-42B7-ADEE-3AF2F6A061A2}" type="slidenum">
              <a:rPr lang="en-US" smtClean="0"/>
              <a:t>‹#›</a:t>
            </a:fld>
            <a:endParaRPr lang="en-US"/>
          </a:p>
        </p:txBody>
      </p:sp>
    </p:spTree>
    <p:extLst>
      <p:ext uri="{BB962C8B-B14F-4D97-AF65-F5344CB8AC3E}">
        <p14:creationId xmlns:p14="http://schemas.microsoft.com/office/powerpoint/2010/main" val="3637637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66421-0574-42B7-ADEE-3AF2F6A061A2}" type="slidenum">
              <a:rPr lang="en-US" smtClean="0"/>
              <a:t>37</a:t>
            </a:fld>
            <a:endParaRPr lang="en-US"/>
          </a:p>
        </p:txBody>
      </p:sp>
    </p:spTree>
    <p:extLst>
      <p:ext uri="{BB962C8B-B14F-4D97-AF65-F5344CB8AC3E}">
        <p14:creationId xmlns:p14="http://schemas.microsoft.com/office/powerpoint/2010/main" val="418668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3A7F70-02A1-4879-B5DB-13D13C305AAA}" type="datetime1">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8425-E45B-4DC2-9D3E-06304B5CCB82}"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29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26046-D515-433D-8942-4D3593890BFA}" type="datetime1">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306509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012FE-9C86-48F5-B2D3-95E79FE9F7BA}" type="datetime1">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209848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EA6908-4D62-4EA4-B4B0-5260524D36A2}" type="datetime1">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422956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F191C-D8A2-47FF-8B19-12E3280E583C}" type="datetime1">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8425-E45B-4DC2-9D3E-06304B5CCB82}"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10CD8E-981E-4BB3-A136-34B7CA59CF1B}" type="datetime1">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262849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352CD7-844E-4C70-B734-C2B38FE7ECAA}" type="datetime1">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61290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03C08A-9CBE-4BEF-895C-8A13157A29CD}" type="datetime1">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93860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6C38739-4143-48E6-943C-4D67DED695B7}" type="datetime1">
              <a:rPr lang="en-US" smtClean="0"/>
              <a:t>10/3/2023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lvl1pPr>
              <a:defRPr sz="1200"/>
            </a:lvl1pPr>
          </a:lstStyle>
          <a:p>
            <a:fld id="{676B8425-E45B-4DC2-9D3E-06304B5CCB82}" type="slidenum">
              <a:rPr lang="en-US" smtClean="0"/>
              <a:pPr/>
              <a:t>‹#›</a:t>
            </a:fld>
            <a:endParaRPr lang="en-US" dirty="0"/>
          </a:p>
        </p:txBody>
      </p:sp>
    </p:spTree>
    <p:extLst>
      <p:ext uri="{BB962C8B-B14F-4D97-AF65-F5344CB8AC3E}">
        <p14:creationId xmlns:p14="http://schemas.microsoft.com/office/powerpoint/2010/main" val="347606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E5A08DF-9FAB-4B15-8563-BEB432DFC03B}" type="datetime1">
              <a:rPr lang="en-US" smtClean="0"/>
              <a:t>10/3/2023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76B8425-E45B-4DC2-9D3E-06304B5CCB82}" type="slidenum">
              <a:rPr lang="en-US" smtClean="0"/>
              <a:pPr/>
              <a:t>‹#›</a:t>
            </a:fld>
            <a:endParaRPr lang="en-US"/>
          </a:p>
        </p:txBody>
      </p:sp>
    </p:spTree>
    <p:extLst>
      <p:ext uri="{BB962C8B-B14F-4D97-AF65-F5344CB8AC3E}">
        <p14:creationId xmlns:p14="http://schemas.microsoft.com/office/powerpoint/2010/main" val="74902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3A652F-CE8B-4303-B61A-2DC62B9AF78A}" type="datetime1">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B8425-E45B-4DC2-9D3E-06304B5CCB82}" type="slidenum">
              <a:rPr lang="en-US" smtClean="0"/>
              <a:pPr/>
              <a:t>‹#›</a:t>
            </a:fld>
            <a:endParaRPr lang="en-US"/>
          </a:p>
        </p:txBody>
      </p:sp>
    </p:spTree>
    <p:extLst>
      <p:ext uri="{BB962C8B-B14F-4D97-AF65-F5344CB8AC3E}">
        <p14:creationId xmlns:p14="http://schemas.microsoft.com/office/powerpoint/2010/main" val="107486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9C62550-A616-4DF1-A9FB-D17023CB6656}" type="datetime1">
              <a:rPr lang="en-US" smtClean="0"/>
              <a:t>10/3/2023</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829029" y="6446837"/>
            <a:ext cx="984019" cy="365125"/>
          </a:xfrm>
          <a:prstGeom prst="rect">
            <a:avLst/>
          </a:prstGeom>
        </p:spPr>
        <p:txBody>
          <a:bodyPr vert="horz" lIns="91440" tIns="45720" rIns="91440" bIns="45720" rtlCol="0" anchor="ctr"/>
          <a:lstStyle>
            <a:lvl1pPr algn="r">
              <a:defRPr sz="1050">
                <a:solidFill>
                  <a:srgbClr val="FFFFFF"/>
                </a:solidFill>
              </a:defRPr>
            </a:lvl1pPr>
          </a:lstStyle>
          <a:p>
            <a:fld id="{676B8425-E45B-4DC2-9D3E-06304B5CCB82}"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08907"/>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F7AF4E-9CCC-3728-993A-58AC52833E81}"/>
              </a:ext>
            </a:extLst>
          </p:cNvPr>
          <p:cNvSpPr txBox="1"/>
          <p:nvPr/>
        </p:nvSpPr>
        <p:spPr>
          <a:xfrm>
            <a:off x="650288" y="381000"/>
            <a:ext cx="7848600" cy="1077218"/>
          </a:xfrm>
          <a:prstGeom prst="rect">
            <a:avLst/>
          </a:prstGeom>
          <a:noFill/>
        </p:spPr>
        <p:txBody>
          <a:bodyPr wrap="square">
            <a:spAutoFit/>
          </a:bodyPr>
          <a:lstStyle/>
          <a:p>
            <a:pPr algn="ctr"/>
            <a:r>
              <a:rPr lang="en-US" sz="4000" dirty="0">
                <a:solidFill>
                  <a:schemeClr val="tx1"/>
                </a:solidFill>
                <a:latin typeface="Arial" pitchFamily="34" charset="0"/>
                <a:cs typeface="Arial" pitchFamily="34" charset="0"/>
              </a:rPr>
              <a:t>The Mysterious Lewis Meacham</a:t>
            </a:r>
          </a:p>
          <a:p>
            <a:pPr algn="ctr"/>
            <a:r>
              <a:rPr lang="en-US" sz="2400" dirty="0">
                <a:solidFill>
                  <a:schemeClr val="tx1"/>
                </a:solidFill>
                <a:latin typeface="Arial" pitchFamily="34" charset="0"/>
                <a:cs typeface="Arial" pitchFamily="34" charset="0"/>
              </a:rPr>
              <a:t>The Untold Story of William Hulbert’s Right-Hand Man  </a:t>
            </a:r>
            <a:endParaRPr lang="en-US" sz="2400" dirty="0"/>
          </a:p>
        </p:txBody>
      </p:sp>
      <p:sp>
        <p:nvSpPr>
          <p:cNvPr id="6" name="TextBox 5">
            <a:extLst>
              <a:ext uri="{FF2B5EF4-FFF2-40B4-BE49-F238E27FC236}">
                <a16:creationId xmlns:a16="http://schemas.microsoft.com/office/drawing/2014/main" id="{1D837CA2-72D7-BEA7-1CE9-6FB949C77658}"/>
              </a:ext>
            </a:extLst>
          </p:cNvPr>
          <p:cNvSpPr txBox="1"/>
          <p:nvPr/>
        </p:nvSpPr>
        <p:spPr>
          <a:xfrm>
            <a:off x="685800" y="5410200"/>
            <a:ext cx="320040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prstClr val="black"/>
                </a:solidFill>
                <a:effectLst/>
                <a:uLnTx/>
                <a:uFillTx/>
                <a:latin typeface="Arial" pitchFamily="34" charset="0"/>
                <a:ea typeface="+mn-ea"/>
                <a:cs typeface="Arial" pitchFamily="34" charset="0"/>
              </a:rPr>
              <a:t>Jack Bales, jbales@umw.edu</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prstClr val="black"/>
                </a:solidFill>
                <a:effectLst/>
                <a:uLnTx/>
                <a:uFillTx/>
                <a:latin typeface="Arial" pitchFamily="34" charset="0"/>
                <a:ea typeface="+mn-ea"/>
                <a:cs typeface="Arial" pitchFamily="34" charset="0"/>
              </a:rPr>
              <a:t>Fredericksburg, Virginia</a:t>
            </a:r>
          </a:p>
        </p:txBody>
      </p:sp>
      <p:sp>
        <p:nvSpPr>
          <p:cNvPr id="10" name="Slide Number Placeholder 9">
            <a:extLst>
              <a:ext uri="{FF2B5EF4-FFF2-40B4-BE49-F238E27FC236}">
                <a16:creationId xmlns:a16="http://schemas.microsoft.com/office/drawing/2014/main" id="{7A7AAAFE-55BB-D376-3FED-B9203953FF8A}"/>
              </a:ext>
            </a:extLst>
          </p:cNvPr>
          <p:cNvSpPr>
            <a:spLocks noGrp="1"/>
          </p:cNvSpPr>
          <p:nvPr>
            <p:ph type="sldNum" sz="quarter" idx="12"/>
          </p:nvPr>
        </p:nvSpPr>
        <p:spPr/>
        <p:txBody>
          <a:bodyPr/>
          <a:lstStyle/>
          <a:p>
            <a:fld id="{676B8425-E45B-4DC2-9D3E-06304B5CCB82}" type="slidenum">
              <a:rPr lang="en-US" smtClean="0"/>
              <a:pPr/>
              <a:t>1</a:t>
            </a:fld>
            <a:endParaRPr lang="en-US" dirty="0"/>
          </a:p>
        </p:txBody>
      </p:sp>
      <p:pic>
        <p:nvPicPr>
          <p:cNvPr id="2" name="Picture 1">
            <a:extLst>
              <a:ext uri="{FF2B5EF4-FFF2-40B4-BE49-F238E27FC236}">
                <a16:creationId xmlns:a16="http://schemas.microsoft.com/office/drawing/2014/main" id="{7283105B-24FD-C01C-6BEA-F6723922E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651228"/>
            <a:ext cx="2649244" cy="4063772"/>
          </a:xfrm>
          <a:prstGeom prst="rect">
            <a:avLst/>
          </a:prstGeom>
          <a:ln w="9525">
            <a:solidFill>
              <a:schemeClr val="tx1"/>
            </a:solidFill>
          </a:ln>
        </p:spPr>
      </p:pic>
      <p:pic>
        <p:nvPicPr>
          <p:cNvPr id="4" name="Picture 3">
            <a:extLst>
              <a:ext uri="{FF2B5EF4-FFF2-40B4-BE49-F238E27FC236}">
                <a16:creationId xmlns:a16="http://schemas.microsoft.com/office/drawing/2014/main" id="{5C565200-AC6E-1977-995F-5245EA08D900}"/>
              </a:ext>
            </a:extLst>
          </p:cNvPr>
          <p:cNvPicPr>
            <a:picLocks noChangeAspect="1"/>
          </p:cNvPicPr>
          <p:nvPr/>
        </p:nvPicPr>
        <p:blipFill>
          <a:blip r:embed="rId3"/>
          <a:stretch>
            <a:fillRect/>
          </a:stretch>
        </p:blipFill>
        <p:spPr>
          <a:xfrm>
            <a:off x="779756" y="2295525"/>
            <a:ext cx="4114800" cy="1514475"/>
          </a:xfrm>
          <a:prstGeom prst="rect">
            <a:avLst/>
          </a:prstGeom>
        </p:spPr>
      </p:pic>
      <p:pic>
        <p:nvPicPr>
          <p:cNvPr id="5" name="Picture 4">
            <a:extLst>
              <a:ext uri="{FF2B5EF4-FFF2-40B4-BE49-F238E27FC236}">
                <a16:creationId xmlns:a16="http://schemas.microsoft.com/office/drawing/2014/main" id="{55807F8C-44AD-9BC7-0BB0-C47DEB5A90BA}"/>
              </a:ext>
            </a:extLst>
          </p:cNvPr>
          <p:cNvPicPr>
            <a:picLocks noChangeAspect="1"/>
          </p:cNvPicPr>
          <p:nvPr/>
        </p:nvPicPr>
        <p:blipFill>
          <a:blip r:embed="rId4"/>
          <a:stretch>
            <a:fillRect/>
          </a:stretch>
        </p:blipFill>
        <p:spPr>
          <a:xfrm>
            <a:off x="779756" y="3810000"/>
            <a:ext cx="4103335" cy="584775"/>
          </a:xfrm>
          <a:prstGeom prst="rect">
            <a:avLst/>
          </a:prstGeom>
        </p:spPr>
      </p:pic>
      <p:sp>
        <p:nvSpPr>
          <p:cNvPr id="7" name="TextBox 6">
            <a:extLst>
              <a:ext uri="{FF2B5EF4-FFF2-40B4-BE49-F238E27FC236}">
                <a16:creationId xmlns:a16="http://schemas.microsoft.com/office/drawing/2014/main" id="{1F5A064D-33D3-386A-FAC4-90B024C46317}"/>
              </a:ext>
            </a:extLst>
          </p:cNvPr>
          <p:cNvSpPr txBox="1"/>
          <p:nvPr/>
        </p:nvSpPr>
        <p:spPr>
          <a:xfrm>
            <a:off x="5482698" y="5826712"/>
            <a:ext cx="3280302" cy="353943"/>
          </a:xfrm>
          <a:prstGeom prst="rect">
            <a:avLst/>
          </a:prstGeom>
          <a:noFill/>
        </p:spPr>
        <p:txBody>
          <a:bodyPr wrap="square" rtlCol="0">
            <a:spAutoFit/>
          </a:bodyPr>
          <a:lstStyle/>
          <a:p>
            <a:r>
              <a:rPr lang="en-US" sz="1700" i="1" dirty="0">
                <a:latin typeface="Arial" panose="020B0604020202020204" pitchFamily="34" charset="0"/>
                <a:cs typeface="Arial" panose="020B0604020202020204" pitchFamily="34" charset="0"/>
              </a:rPr>
              <a:t>Baseball in Old Chicago </a:t>
            </a:r>
            <a:r>
              <a:rPr lang="en-US" sz="1700" dirty="0">
                <a:latin typeface="Arial" panose="020B0604020202020204" pitchFamily="34" charset="0"/>
                <a:cs typeface="Arial" panose="020B0604020202020204" pitchFamily="34" charset="0"/>
              </a:rPr>
              <a:t>(1939)</a:t>
            </a:r>
          </a:p>
        </p:txBody>
      </p:sp>
    </p:spTree>
    <p:extLst>
      <p:ext uri="{BB962C8B-B14F-4D97-AF65-F5344CB8AC3E}">
        <p14:creationId xmlns:p14="http://schemas.microsoft.com/office/powerpoint/2010/main" val="361809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10</a:t>
            </a:fld>
            <a:endParaRPr lang="en-US"/>
          </a:p>
        </p:txBody>
      </p:sp>
      <p:pic>
        <p:nvPicPr>
          <p:cNvPr id="3" name="Picture 2">
            <a:extLst>
              <a:ext uri="{FF2B5EF4-FFF2-40B4-BE49-F238E27FC236}">
                <a16:creationId xmlns:a16="http://schemas.microsoft.com/office/drawing/2014/main" id="{5F70F246-43EB-E6E1-2350-B89047954A83}"/>
              </a:ext>
            </a:extLst>
          </p:cNvPr>
          <p:cNvPicPr>
            <a:picLocks noChangeAspect="1"/>
          </p:cNvPicPr>
          <p:nvPr/>
        </p:nvPicPr>
        <p:blipFill>
          <a:blip r:embed="rId2"/>
          <a:stretch>
            <a:fillRect/>
          </a:stretch>
        </p:blipFill>
        <p:spPr>
          <a:xfrm>
            <a:off x="990600" y="362666"/>
            <a:ext cx="3124200" cy="5572523"/>
          </a:xfrm>
          <a:prstGeom prst="rect">
            <a:avLst/>
          </a:prstGeom>
          <a:ln w="9525">
            <a:solidFill>
              <a:schemeClr val="tx1"/>
            </a:solidFill>
          </a:ln>
        </p:spPr>
      </p:pic>
      <p:pic>
        <p:nvPicPr>
          <p:cNvPr id="4" name="Picture 3">
            <a:extLst>
              <a:ext uri="{FF2B5EF4-FFF2-40B4-BE49-F238E27FC236}">
                <a16:creationId xmlns:a16="http://schemas.microsoft.com/office/drawing/2014/main" id="{A57AE646-772F-4517-C98A-B86E476FD3A2}"/>
              </a:ext>
            </a:extLst>
          </p:cNvPr>
          <p:cNvPicPr>
            <a:picLocks noChangeAspect="1"/>
          </p:cNvPicPr>
          <p:nvPr/>
        </p:nvPicPr>
        <p:blipFill>
          <a:blip r:embed="rId3"/>
          <a:stretch>
            <a:fillRect/>
          </a:stretch>
        </p:blipFill>
        <p:spPr>
          <a:xfrm>
            <a:off x="5029200" y="381000"/>
            <a:ext cx="3124200" cy="5578282"/>
          </a:xfrm>
          <a:prstGeom prst="rect">
            <a:avLst/>
          </a:prstGeom>
          <a:ln w="9525">
            <a:solidFill>
              <a:schemeClr val="tx1"/>
            </a:solidFill>
          </a:ln>
        </p:spPr>
      </p:pic>
      <p:sp>
        <p:nvSpPr>
          <p:cNvPr id="7" name="Arrow: Left 6">
            <a:extLst>
              <a:ext uri="{FF2B5EF4-FFF2-40B4-BE49-F238E27FC236}">
                <a16:creationId xmlns:a16="http://schemas.microsoft.com/office/drawing/2014/main" id="{A1D591E4-913B-F0E6-3F06-E663154E79F2}"/>
              </a:ext>
            </a:extLst>
          </p:cNvPr>
          <p:cNvSpPr/>
          <p:nvPr/>
        </p:nvSpPr>
        <p:spPr>
          <a:xfrm>
            <a:off x="7772400" y="5029200"/>
            <a:ext cx="533400" cy="152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83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11</a:t>
            </a:fld>
            <a:endParaRPr lang="en-US"/>
          </a:p>
        </p:txBody>
      </p:sp>
      <p:sp>
        <p:nvSpPr>
          <p:cNvPr id="4" name="TextBox 3">
            <a:extLst>
              <a:ext uri="{FF2B5EF4-FFF2-40B4-BE49-F238E27FC236}">
                <a16:creationId xmlns:a16="http://schemas.microsoft.com/office/drawing/2014/main" id="{FB17D375-DBEE-37B5-6F07-94A07417631E}"/>
              </a:ext>
            </a:extLst>
          </p:cNvPr>
          <p:cNvSpPr txBox="1"/>
          <p:nvPr/>
        </p:nvSpPr>
        <p:spPr>
          <a:xfrm>
            <a:off x="1644590" y="4876800"/>
            <a:ext cx="5867400" cy="830997"/>
          </a:xfrm>
          <a:prstGeom prst="rect">
            <a:avLst/>
          </a:prstGeom>
          <a:noFill/>
        </p:spPr>
        <p:txBody>
          <a:bodyPr wrap="square" rtlCol="0">
            <a:spAutoFit/>
          </a:bodyPr>
          <a:lstStyle/>
          <a:p>
            <a:r>
              <a:rPr lang="en-US" sz="2400" dirty="0"/>
              <a:t>Top: </a:t>
            </a:r>
            <a:r>
              <a:rPr lang="en-US" sz="2400" i="1" dirty="0"/>
              <a:t>Chicago Tribune</a:t>
            </a:r>
            <a:r>
              <a:rPr lang="en-US" sz="2400" dirty="0"/>
              <a:t>, December 6, 1871</a:t>
            </a:r>
          </a:p>
          <a:p>
            <a:r>
              <a:rPr lang="en-US" sz="2400" dirty="0"/>
              <a:t>Bottom: </a:t>
            </a:r>
            <a:r>
              <a:rPr lang="en-US" sz="2400" i="1" dirty="0"/>
              <a:t>Chicago Evening Post</a:t>
            </a:r>
            <a:r>
              <a:rPr lang="en-US" sz="2400" dirty="0"/>
              <a:t>, April 11, 1872</a:t>
            </a:r>
          </a:p>
        </p:txBody>
      </p:sp>
      <p:pic>
        <p:nvPicPr>
          <p:cNvPr id="9" name="Picture 8">
            <a:extLst>
              <a:ext uri="{FF2B5EF4-FFF2-40B4-BE49-F238E27FC236}">
                <a16:creationId xmlns:a16="http://schemas.microsoft.com/office/drawing/2014/main" id="{E8C7EA6E-263A-27FA-FBD1-EA07366E4B6B}"/>
              </a:ext>
            </a:extLst>
          </p:cNvPr>
          <p:cNvPicPr>
            <a:picLocks noChangeAspect="1"/>
          </p:cNvPicPr>
          <p:nvPr/>
        </p:nvPicPr>
        <p:blipFill>
          <a:blip r:embed="rId2"/>
          <a:stretch>
            <a:fillRect/>
          </a:stretch>
        </p:blipFill>
        <p:spPr>
          <a:xfrm>
            <a:off x="534874" y="3048000"/>
            <a:ext cx="8127248" cy="1056870"/>
          </a:xfrm>
          <a:prstGeom prst="rect">
            <a:avLst/>
          </a:prstGeom>
          <a:ln w="9525">
            <a:solidFill>
              <a:schemeClr val="tx1"/>
            </a:solidFill>
          </a:ln>
        </p:spPr>
      </p:pic>
      <p:pic>
        <p:nvPicPr>
          <p:cNvPr id="13" name="Picture 12">
            <a:extLst>
              <a:ext uri="{FF2B5EF4-FFF2-40B4-BE49-F238E27FC236}">
                <a16:creationId xmlns:a16="http://schemas.microsoft.com/office/drawing/2014/main" id="{1578B746-5151-2E3D-5D4D-D1086EB240D2}"/>
              </a:ext>
            </a:extLst>
          </p:cNvPr>
          <p:cNvPicPr>
            <a:picLocks noChangeAspect="1"/>
          </p:cNvPicPr>
          <p:nvPr/>
        </p:nvPicPr>
        <p:blipFill>
          <a:blip r:embed="rId3"/>
          <a:stretch>
            <a:fillRect/>
          </a:stretch>
        </p:blipFill>
        <p:spPr>
          <a:xfrm>
            <a:off x="515644" y="1219200"/>
            <a:ext cx="8136773" cy="1114082"/>
          </a:xfrm>
          <a:prstGeom prst="rect">
            <a:avLst/>
          </a:prstGeom>
          <a:ln w="9525">
            <a:solidFill>
              <a:schemeClr val="tx1"/>
            </a:solidFill>
          </a:ln>
        </p:spPr>
      </p:pic>
    </p:spTree>
    <p:extLst>
      <p:ext uri="{BB962C8B-B14F-4D97-AF65-F5344CB8AC3E}">
        <p14:creationId xmlns:p14="http://schemas.microsoft.com/office/powerpoint/2010/main" val="181012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12</a:t>
            </a:fld>
            <a:endParaRPr lang="en-US"/>
          </a:p>
        </p:txBody>
      </p:sp>
      <p:pic>
        <p:nvPicPr>
          <p:cNvPr id="2" name="Picture 1">
            <a:extLst>
              <a:ext uri="{FF2B5EF4-FFF2-40B4-BE49-F238E27FC236}">
                <a16:creationId xmlns:a16="http://schemas.microsoft.com/office/drawing/2014/main" id="{ECE8C883-7A00-F5B8-95D4-62CEE3A2A9A3}"/>
              </a:ext>
            </a:extLst>
          </p:cNvPr>
          <p:cNvPicPr>
            <a:picLocks noChangeAspect="1"/>
          </p:cNvPicPr>
          <p:nvPr/>
        </p:nvPicPr>
        <p:blipFill>
          <a:blip r:embed="rId2"/>
          <a:stretch>
            <a:fillRect/>
          </a:stretch>
        </p:blipFill>
        <p:spPr>
          <a:xfrm>
            <a:off x="322556" y="152400"/>
            <a:ext cx="5791200" cy="1257349"/>
          </a:xfrm>
          <a:prstGeom prst="rect">
            <a:avLst/>
          </a:prstGeom>
          <a:ln w="9525">
            <a:solidFill>
              <a:schemeClr val="tx1"/>
            </a:solidFill>
          </a:ln>
        </p:spPr>
      </p:pic>
      <p:pic>
        <p:nvPicPr>
          <p:cNvPr id="7" name="Picture 6">
            <a:extLst>
              <a:ext uri="{FF2B5EF4-FFF2-40B4-BE49-F238E27FC236}">
                <a16:creationId xmlns:a16="http://schemas.microsoft.com/office/drawing/2014/main" id="{217F5F34-6724-09AF-89AA-1C8706553FF5}"/>
              </a:ext>
            </a:extLst>
          </p:cNvPr>
          <p:cNvPicPr>
            <a:picLocks noChangeAspect="1"/>
          </p:cNvPicPr>
          <p:nvPr/>
        </p:nvPicPr>
        <p:blipFill>
          <a:blip r:embed="rId3"/>
          <a:stretch>
            <a:fillRect/>
          </a:stretch>
        </p:blipFill>
        <p:spPr>
          <a:xfrm>
            <a:off x="5105400" y="1626328"/>
            <a:ext cx="3665792" cy="4545872"/>
          </a:xfrm>
          <a:prstGeom prst="rect">
            <a:avLst/>
          </a:prstGeom>
          <a:ln w="9525">
            <a:solidFill>
              <a:schemeClr val="tx1"/>
            </a:solidFill>
          </a:ln>
        </p:spPr>
      </p:pic>
      <p:sp>
        <p:nvSpPr>
          <p:cNvPr id="10" name="TextBox 9">
            <a:extLst>
              <a:ext uri="{FF2B5EF4-FFF2-40B4-BE49-F238E27FC236}">
                <a16:creationId xmlns:a16="http://schemas.microsoft.com/office/drawing/2014/main" id="{703E44E7-886A-FAC2-A01B-B79371B695C2}"/>
              </a:ext>
            </a:extLst>
          </p:cNvPr>
          <p:cNvSpPr txBox="1"/>
          <p:nvPr/>
        </p:nvSpPr>
        <p:spPr>
          <a:xfrm>
            <a:off x="304800" y="2556808"/>
            <a:ext cx="4267200" cy="1938992"/>
          </a:xfrm>
          <a:prstGeom prst="rect">
            <a:avLst/>
          </a:prstGeom>
          <a:noFill/>
        </p:spPr>
        <p:txBody>
          <a:bodyPr wrap="square">
            <a:spAutoFit/>
          </a:bodyPr>
          <a:lstStyle/>
          <a:p>
            <a:r>
              <a:rPr lang="en-US" sz="2400" dirty="0"/>
              <a:t>Top:  </a:t>
            </a:r>
            <a:r>
              <a:rPr lang="en-US" sz="2400" i="1" dirty="0"/>
              <a:t>St. Albans </a:t>
            </a:r>
            <a:r>
              <a:rPr lang="en-US" sz="2400" dirty="0"/>
              <a:t>(Vermont) </a:t>
            </a:r>
            <a:r>
              <a:rPr lang="en-US" sz="2400" i="1" dirty="0"/>
              <a:t>Daily </a:t>
            </a:r>
          </a:p>
          <a:p>
            <a:r>
              <a:rPr lang="en-US" sz="2400" i="1" dirty="0"/>
              <a:t>Messenger</a:t>
            </a:r>
            <a:r>
              <a:rPr lang="en-US" sz="2400" dirty="0"/>
              <a:t>, December 19, 1873</a:t>
            </a:r>
          </a:p>
          <a:p>
            <a:endParaRPr lang="en-US" sz="2400" dirty="0"/>
          </a:p>
          <a:p>
            <a:r>
              <a:rPr lang="en-US" sz="2400" dirty="0"/>
              <a:t>Right:</a:t>
            </a:r>
            <a:r>
              <a:rPr lang="en-US" sz="2400" i="1" dirty="0"/>
              <a:t>  Rutland </a:t>
            </a:r>
            <a:r>
              <a:rPr lang="en-US" sz="2400" dirty="0"/>
              <a:t>(Vermont) </a:t>
            </a:r>
            <a:r>
              <a:rPr lang="en-US" sz="2400" i="1" dirty="0"/>
              <a:t>Daily </a:t>
            </a:r>
          </a:p>
          <a:p>
            <a:r>
              <a:rPr lang="en-US" sz="2400" i="1" dirty="0"/>
              <a:t>Globe</a:t>
            </a:r>
            <a:r>
              <a:rPr lang="en-US" sz="2400" dirty="0"/>
              <a:t>, August 10, 1874</a:t>
            </a:r>
          </a:p>
        </p:txBody>
      </p:sp>
      <p:sp>
        <p:nvSpPr>
          <p:cNvPr id="12" name="Arrow: Right 11">
            <a:extLst>
              <a:ext uri="{FF2B5EF4-FFF2-40B4-BE49-F238E27FC236}">
                <a16:creationId xmlns:a16="http://schemas.microsoft.com/office/drawing/2014/main" id="{A25DF525-0D45-D8EB-DCC6-1273C6E12167}"/>
              </a:ext>
            </a:extLst>
          </p:cNvPr>
          <p:cNvSpPr/>
          <p:nvPr/>
        </p:nvSpPr>
        <p:spPr>
          <a:xfrm>
            <a:off x="4572000" y="5199357"/>
            <a:ext cx="685800" cy="175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86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13</a:t>
            </a:fld>
            <a:endParaRPr lang="en-US"/>
          </a:p>
        </p:txBody>
      </p:sp>
      <p:pic>
        <p:nvPicPr>
          <p:cNvPr id="2" name="Picture 1">
            <a:extLst>
              <a:ext uri="{FF2B5EF4-FFF2-40B4-BE49-F238E27FC236}">
                <a16:creationId xmlns:a16="http://schemas.microsoft.com/office/drawing/2014/main" id="{3489B550-DB3A-5744-B3CA-8F2F88CB3FEF}"/>
              </a:ext>
            </a:extLst>
          </p:cNvPr>
          <p:cNvPicPr>
            <a:picLocks noChangeAspect="1"/>
          </p:cNvPicPr>
          <p:nvPr/>
        </p:nvPicPr>
        <p:blipFill>
          <a:blip r:embed="rId2"/>
          <a:stretch>
            <a:fillRect/>
          </a:stretch>
        </p:blipFill>
        <p:spPr>
          <a:xfrm>
            <a:off x="1004654" y="762000"/>
            <a:ext cx="7137438" cy="3495675"/>
          </a:xfrm>
          <a:prstGeom prst="rect">
            <a:avLst/>
          </a:prstGeom>
          <a:ln w="19050">
            <a:solidFill>
              <a:schemeClr val="tx1"/>
            </a:solidFill>
          </a:ln>
        </p:spPr>
      </p:pic>
      <p:sp>
        <p:nvSpPr>
          <p:cNvPr id="3" name="TextBox 2">
            <a:extLst>
              <a:ext uri="{FF2B5EF4-FFF2-40B4-BE49-F238E27FC236}">
                <a16:creationId xmlns:a16="http://schemas.microsoft.com/office/drawing/2014/main" id="{5696E918-9E46-4FA6-A70B-38985897AFD7}"/>
              </a:ext>
            </a:extLst>
          </p:cNvPr>
          <p:cNvSpPr txBox="1"/>
          <p:nvPr/>
        </p:nvSpPr>
        <p:spPr>
          <a:xfrm>
            <a:off x="1238771" y="5146349"/>
            <a:ext cx="6686029" cy="461665"/>
          </a:xfrm>
          <a:prstGeom prst="rect">
            <a:avLst/>
          </a:prstGeom>
          <a:noFill/>
        </p:spPr>
        <p:txBody>
          <a:bodyPr wrap="square" rtlCol="0">
            <a:spAutoFit/>
          </a:bodyPr>
          <a:lstStyle/>
          <a:p>
            <a:r>
              <a:rPr lang="en-US" sz="2400" i="1" dirty="0"/>
              <a:t>Burlington</a:t>
            </a:r>
            <a:r>
              <a:rPr lang="en-US" sz="2400" dirty="0"/>
              <a:t> (Vermont) </a:t>
            </a:r>
            <a:r>
              <a:rPr lang="en-US" sz="2400" i="1" dirty="0"/>
              <a:t>Daily Sentinel</a:t>
            </a:r>
            <a:r>
              <a:rPr lang="en-US" sz="2400" dirty="0"/>
              <a:t>, October 7, 1874</a:t>
            </a:r>
          </a:p>
        </p:txBody>
      </p:sp>
    </p:spTree>
    <p:extLst>
      <p:ext uri="{BB962C8B-B14F-4D97-AF65-F5344CB8AC3E}">
        <p14:creationId xmlns:p14="http://schemas.microsoft.com/office/powerpoint/2010/main" val="195522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14</a:t>
            </a:fld>
            <a:endParaRPr lang="en-US"/>
          </a:p>
        </p:txBody>
      </p:sp>
      <p:sp>
        <p:nvSpPr>
          <p:cNvPr id="4" name="TextBox 3">
            <a:extLst>
              <a:ext uri="{FF2B5EF4-FFF2-40B4-BE49-F238E27FC236}">
                <a16:creationId xmlns:a16="http://schemas.microsoft.com/office/drawing/2014/main" id="{EE15B6F9-63D2-8466-EB8D-21EA575021DA}"/>
              </a:ext>
            </a:extLst>
          </p:cNvPr>
          <p:cNvSpPr txBox="1"/>
          <p:nvPr/>
        </p:nvSpPr>
        <p:spPr>
          <a:xfrm>
            <a:off x="873711" y="5105400"/>
            <a:ext cx="7391401" cy="461665"/>
          </a:xfrm>
          <a:prstGeom prst="rect">
            <a:avLst/>
          </a:prstGeom>
          <a:noFill/>
        </p:spPr>
        <p:txBody>
          <a:bodyPr wrap="square" rtlCol="0">
            <a:spAutoFit/>
          </a:bodyPr>
          <a:lstStyle/>
          <a:p>
            <a:r>
              <a:rPr lang="en-US" sz="2400" dirty="0"/>
              <a:t>Montpelier, Vermont </a:t>
            </a:r>
            <a:r>
              <a:rPr lang="en-US" sz="2400" i="1" dirty="0"/>
              <a:t>Argus and Patriot</a:t>
            </a:r>
            <a:r>
              <a:rPr lang="en-US" sz="2400" dirty="0"/>
              <a:t>, October 21, 1875</a:t>
            </a:r>
          </a:p>
        </p:txBody>
      </p:sp>
      <p:pic>
        <p:nvPicPr>
          <p:cNvPr id="7" name="Picture 6">
            <a:extLst>
              <a:ext uri="{FF2B5EF4-FFF2-40B4-BE49-F238E27FC236}">
                <a16:creationId xmlns:a16="http://schemas.microsoft.com/office/drawing/2014/main" id="{5753C0DD-201B-8690-7973-E56E821D9B49}"/>
              </a:ext>
            </a:extLst>
          </p:cNvPr>
          <p:cNvPicPr>
            <a:picLocks noChangeAspect="1"/>
          </p:cNvPicPr>
          <p:nvPr/>
        </p:nvPicPr>
        <p:blipFill>
          <a:blip r:embed="rId2"/>
          <a:stretch>
            <a:fillRect/>
          </a:stretch>
        </p:blipFill>
        <p:spPr>
          <a:xfrm>
            <a:off x="738187" y="1066800"/>
            <a:ext cx="7667625" cy="3514725"/>
          </a:xfrm>
          <a:prstGeom prst="rect">
            <a:avLst/>
          </a:prstGeom>
          <a:ln w="9525">
            <a:solidFill>
              <a:schemeClr val="tx1"/>
            </a:solidFill>
          </a:ln>
        </p:spPr>
      </p:pic>
    </p:spTree>
    <p:extLst>
      <p:ext uri="{BB962C8B-B14F-4D97-AF65-F5344CB8AC3E}">
        <p14:creationId xmlns:p14="http://schemas.microsoft.com/office/powerpoint/2010/main" val="278835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15</a:t>
            </a:fld>
            <a:endParaRPr lang="en-US"/>
          </a:p>
        </p:txBody>
      </p:sp>
      <p:sp>
        <p:nvSpPr>
          <p:cNvPr id="2" name="TextBox 1">
            <a:extLst>
              <a:ext uri="{FF2B5EF4-FFF2-40B4-BE49-F238E27FC236}">
                <a16:creationId xmlns:a16="http://schemas.microsoft.com/office/drawing/2014/main" id="{E1B80FFC-03E4-C9D1-30F9-1B67A4F33298}"/>
              </a:ext>
            </a:extLst>
          </p:cNvPr>
          <p:cNvSpPr txBox="1"/>
          <p:nvPr/>
        </p:nvSpPr>
        <p:spPr>
          <a:xfrm>
            <a:off x="659166" y="1219200"/>
            <a:ext cx="7838243" cy="3913059"/>
          </a:xfrm>
          <a:prstGeom prst="rect">
            <a:avLst/>
          </a:prstGeom>
          <a:noFill/>
          <a:ln w="9525">
            <a:solidFill>
              <a:schemeClr val="tx1"/>
            </a:solidFill>
          </a:ln>
        </p:spPr>
        <p:txBody>
          <a:bodyPr wrap="square" rtlCol="0">
            <a:spAutoFit/>
          </a:bodyPr>
          <a:lstStyle/>
          <a:p>
            <a:pPr>
              <a:lnSpc>
                <a:spcPct val="150000"/>
              </a:lnSpc>
            </a:pPr>
            <a:r>
              <a:rPr lang="en-US" sz="2400" dirty="0"/>
              <a:t>“Mr. Meacham of the </a:t>
            </a:r>
            <a:r>
              <a:rPr lang="en-US" sz="2400" i="1" dirty="0"/>
              <a:t>Chicago Tribune </a:t>
            </a:r>
            <a:r>
              <a:rPr lang="en-US" sz="2400" dirty="0"/>
              <a:t>was recommended as [umpire] in every way qualified and accepted.  He proved to be the worst we have ever seen. . . . The audience numbered about 300, and were fully as much disgusted with Mr. Meacham’s laughable errors as the players of both sides were.”  </a:t>
            </a:r>
          </a:p>
          <a:p>
            <a:pPr algn="ctr">
              <a:lnSpc>
                <a:spcPct val="150000"/>
              </a:lnSpc>
            </a:pPr>
            <a:r>
              <a:rPr lang="en-US" sz="2400" i="1" dirty="0"/>
              <a:t>St. Louis Republican</a:t>
            </a:r>
            <a:r>
              <a:rPr lang="en-US" sz="2400" dirty="0"/>
              <a:t>, October 2, 1875</a:t>
            </a:r>
          </a:p>
        </p:txBody>
      </p:sp>
    </p:spTree>
    <p:extLst>
      <p:ext uri="{BB962C8B-B14F-4D97-AF65-F5344CB8AC3E}">
        <p14:creationId xmlns:p14="http://schemas.microsoft.com/office/powerpoint/2010/main" val="560490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16</a:t>
            </a:fld>
            <a:endParaRPr lang="en-US"/>
          </a:p>
        </p:txBody>
      </p:sp>
      <p:pic>
        <p:nvPicPr>
          <p:cNvPr id="3" name="Picture 2">
            <a:extLst>
              <a:ext uri="{FF2B5EF4-FFF2-40B4-BE49-F238E27FC236}">
                <a16:creationId xmlns:a16="http://schemas.microsoft.com/office/drawing/2014/main" id="{A9323D46-9DB7-F3F6-0C1B-502A20FDA52A}"/>
              </a:ext>
            </a:extLst>
          </p:cNvPr>
          <p:cNvPicPr>
            <a:picLocks noChangeAspect="1"/>
          </p:cNvPicPr>
          <p:nvPr/>
        </p:nvPicPr>
        <p:blipFill>
          <a:blip r:embed="rId2"/>
          <a:stretch>
            <a:fillRect/>
          </a:stretch>
        </p:blipFill>
        <p:spPr>
          <a:xfrm>
            <a:off x="1174810" y="838200"/>
            <a:ext cx="6806840" cy="3924300"/>
          </a:xfrm>
          <a:prstGeom prst="rect">
            <a:avLst/>
          </a:prstGeom>
          <a:ln w="6350">
            <a:solidFill>
              <a:schemeClr val="tx1"/>
            </a:solidFill>
          </a:ln>
        </p:spPr>
      </p:pic>
      <p:sp>
        <p:nvSpPr>
          <p:cNvPr id="4" name="Arrow: Left 3">
            <a:extLst>
              <a:ext uri="{FF2B5EF4-FFF2-40B4-BE49-F238E27FC236}">
                <a16:creationId xmlns:a16="http://schemas.microsoft.com/office/drawing/2014/main" id="{912DA24A-BCA0-6C6D-664B-3CE55358D544}"/>
              </a:ext>
            </a:extLst>
          </p:cNvPr>
          <p:cNvSpPr/>
          <p:nvPr/>
        </p:nvSpPr>
        <p:spPr>
          <a:xfrm>
            <a:off x="8077200" y="2277122"/>
            <a:ext cx="735848" cy="3048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F8D8CC-1DA0-4498-91B0-20A3056360BC}"/>
              </a:ext>
            </a:extLst>
          </p:cNvPr>
          <p:cNvSpPr txBox="1"/>
          <p:nvPr/>
        </p:nvSpPr>
        <p:spPr>
          <a:xfrm>
            <a:off x="1828800" y="5334000"/>
            <a:ext cx="5486400" cy="461665"/>
          </a:xfrm>
          <a:prstGeom prst="rect">
            <a:avLst/>
          </a:prstGeom>
          <a:noFill/>
        </p:spPr>
        <p:txBody>
          <a:bodyPr wrap="square" rtlCol="0">
            <a:spAutoFit/>
          </a:bodyPr>
          <a:lstStyle/>
          <a:p>
            <a:r>
              <a:rPr lang="en-US" sz="2400" i="1" dirty="0"/>
              <a:t>Chicago Daily Tribune</a:t>
            </a:r>
            <a:r>
              <a:rPr lang="en-US" sz="2400" dirty="0"/>
              <a:t>, February 13, 1876</a:t>
            </a:r>
          </a:p>
        </p:txBody>
      </p:sp>
    </p:spTree>
    <p:extLst>
      <p:ext uri="{BB962C8B-B14F-4D97-AF65-F5344CB8AC3E}">
        <p14:creationId xmlns:p14="http://schemas.microsoft.com/office/powerpoint/2010/main" val="516491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17</a:t>
            </a:fld>
            <a:endParaRPr lang="en-US"/>
          </a:p>
        </p:txBody>
      </p:sp>
      <p:sp>
        <p:nvSpPr>
          <p:cNvPr id="2" name="TextBox 1">
            <a:extLst>
              <a:ext uri="{FF2B5EF4-FFF2-40B4-BE49-F238E27FC236}">
                <a16:creationId xmlns:a16="http://schemas.microsoft.com/office/drawing/2014/main" id="{E1B80FFC-03E4-C9D1-30F9-1B67A4F33298}"/>
              </a:ext>
            </a:extLst>
          </p:cNvPr>
          <p:cNvSpPr txBox="1"/>
          <p:nvPr/>
        </p:nvSpPr>
        <p:spPr>
          <a:xfrm>
            <a:off x="659166" y="1447800"/>
            <a:ext cx="7838243" cy="3359061"/>
          </a:xfrm>
          <a:prstGeom prst="rect">
            <a:avLst/>
          </a:prstGeom>
          <a:noFill/>
          <a:ln w="9525">
            <a:solidFill>
              <a:schemeClr val="tx1"/>
            </a:solidFill>
          </a:ln>
        </p:spPr>
        <p:txBody>
          <a:bodyPr wrap="square" rtlCol="0">
            <a:spAutoFit/>
          </a:bodyPr>
          <a:lstStyle/>
          <a:p>
            <a:pPr>
              <a:lnSpc>
                <a:spcPct val="150000"/>
              </a:lnSpc>
            </a:pPr>
            <a:r>
              <a:rPr lang="en-US" sz="2400" dirty="0"/>
              <a:t>“Mr. President Hulbert, while affable, is unsatisfactory, and any attempt to get an answer to a question from him about the future policy of the organization, of which he is the only visible head, is as fruitless as it would be to attempt to perceive a prominent bone in his well-fed body.”  </a:t>
            </a:r>
          </a:p>
          <a:p>
            <a:pPr algn="ctr">
              <a:lnSpc>
                <a:spcPct val="150000"/>
              </a:lnSpc>
            </a:pPr>
            <a:r>
              <a:rPr lang="en-US" sz="2400" i="1" dirty="0"/>
              <a:t>Chicago Daily Tribune</a:t>
            </a:r>
            <a:r>
              <a:rPr lang="en-US" sz="2400" dirty="0"/>
              <a:t>, September 17, 1876</a:t>
            </a:r>
          </a:p>
        </p:txBody>
      </p:sp>
    </p:spTree>
    <p:extLst>
      <p:ext uri="{BB962C8B-B14F-4D97-AF65-F5344CB8AC3E}">
        <p14:creationId xmlns:p14="http://schemas.microsoft.com/office/powerpoint/2010/main" val="927007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18</a:t>
            </a:fld>
            <a:endParaRPr lang="en-US"/>
          </a:p>
        </p:txBody>
      </p:sp>
      <p:sp>
        <p:nvSpPr>
          <p:cNvPr id="2" name="TextBox 1">
            <a:extLst>
              <a:ext uri="{FF2B5EF4-FFF2-40B4-BE49-F238E27FC236}">
                <a16:creationId xmlns:a16="http://schemas.microsoft.com/office/drawing/2014/main" id="{A166EDAE-B00D-36D1-027E-E464394DE2C0}"/>
              </a:ext>
            </a:extLst>
          </p:cNvPr>
          <p:cNvSpPr txBox="1"/>
          <p:nvPr/>
        </p:nvSpPr>
        <p:spPr>
          <a:xfrm>
            <a:off x="636234" y="3142833"/>
            <a:ext cx="7889288" cy="2800767"/>
          </a:xfrm>
          <a:prstGeom prst="rect">
            <a:avLst/>
          </a:prstGeom>
          <a:noFill/>
        </p:spPr>
        <p:txBody>
          <a:bodyPr wrap="square" rtlCol="0">
            <a:spAutoFit/>
          </a:bodyPr>
          <a:lstStyle/>
          <a:p>
            <a:r>
              <a:rPr lang="en-US" sz="2200" dirty="0"/>
              <a:t>April 9, 1877</a:t>
            </a:r>
          </a:p>
          <a:p>
            <a:r>
              <a:rPr lang="en-US" sz="2200" dirty="0"/>
              <a:t>[Letter from William Hulbert to Charles </a:t>
            </a:r>
            <a:r>
              <a:rPr lang="en-US" sz="2200" dirty="0" err="1"/>
              <a:t>Fowle</a:t>
            </a:r>
            <a:r>
              <a:rPr lang="en-US" sz="2200" dirty="0"/>
              <a:t>, Secretary of the </a:t>
            </a:r>
          </a:p>
          <a:p>
            <a:r>
              <a:rPr lang="en-US" sz="2200" dirty="0"/>
              <a:t>St. Louis Brown Stockings]</a:t>
            </a:r>
          </a:p>
          <a:p>
            <a:endParaRPr lang="en-US" sz="2200" dirty="0"/>
          </a:p>
          <a:p>
            <a:r>
              <a:rPr lang="en-US" sz="2200" dirty="0"/>
              <a:t>“Enclosed find note from Meacham to me referring to the </a:t>
            </a:r>
            <a:r>
              <a:rPr lang="en-US" sz="2200" dirty="0" err="1"/>
              <a:t>Htfd</a:t>
            </a:r>
            <a:r>
              <a:rPr lang="en-US" sz="2200" dirty="0"/>
              <a:t>. Club.” [</a:t>
            </a:r>
            <a:r>
              <a:rPr lang="en-US" sz="2200" dirty="0" err="1"/>
              <a:t>Hartfords</a:t>
            </a:r>
            <a:r>
              <a:rPr lang="en-US" sz="2200" dirty="0"/>
              <a:t> of Brooklyn] </a:t>
            </a:r>
          </a:p>
          <a:p>
            <a:endParaRPr lang="en-US" sz="2200" dirty="0">
              <a:cs typeface="Arial" pitchFamily="34" charset="0"/>
            </a:endParaRPr>
          </a:p>
          <a:p>
            <a:pPr algn="ctr"/>
            <a:r>
              <a:rPr lang="en-US" sz="2200" dirty="0">
                <a:cs typeface="Arial" pitchFamily="34" charset="0"/>
              </a:rPr>
              <a:t>(Image courtesy Chicago History Museum, Chicago Cubs Records)</a:t>
            </a:r>
            <a:endParaRPr lang="en-US" sz="2200" dirty="0"/>
          </a:p>
        </p:txBody>
      </p:sp>
      <p:pic>
        <p:nvPicPr>
          <p:cNvPr id="9" name="Picture 8">
            <a:extLst>
              <a:ext uri="{FF2B5EF4-FFF2-40B4-BE49-F238E27FC236}">
                <a16:creationId xmlns:a16="http://schemas.microsoft.com/office/drawing/2014/main" id="{ACD63D64-4650-30D2-8A22-40121A62CE1D}"/>
              </a:ext>
            </a:extLst>
          </p:cNvPr>
          <p:cNvPicPr>
            <a:picLocks noChangeAspect="1"/>
          </p:cNvPicPr>
          <p:nvPr/>
        </p:nvPicPr>
        <p:blipFill>
          <a:blip r:embed="rId2"/>
          <a:stretch>
            <a:fillRect/>
          </a:stretch>
        </p:blipFill>
        <p:spPr>
          <a:xfrm>
            <a:off x="325000" y="568912"/>
            <a:ext cx="8478688" cy="2169902"/>
          </a:xfrm>
          <a:prstGeom prst="rect">
            <a:avLst/>
          </a:prstGeom>
          <a:ln w="9525">
            <a:solidFill>
              <a:schemeClr val="tx1"/>
            </a:solidFill>
          </a:ln>
        </p:spPr>
      </p:pic>
    </p:spTree>
    <p:extLst>
      <p:ext uri="{BB962C8B-B14F-4D97-AF65-F5344CB8AC3E}">
        <p14:creationId xmlns:p14="http://schemas.microsoft.com/office/powerpoint/2010/main" val="107542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19</a:t>
            </a:fld>
            <a:endParaRPr lang="en-US"/>
          </a:p>
        </p:txBody>
      </p:sp>
      <p:pic>
        <p:nvPicPr>
          <p:cNvPr id="3" name="Picture 2">
            <a:extLst>
              <a:ext uri="{FF2B5EF4-FFF2-40B4-BE49-F238E27FC236}">
                <a16:creationId xmlns:a16="http://schemas.microsoft.com/office/drawing/2014/main" id="{C5EF6FC3-DB75-FBC1-C4BF-937BF4A37F6F}"/>
              </a:ext>
            </a:extLst>
          </p:cNvPr>
          <p:cNvPicPr>
            <a:picLocks noChangeAspect="1"/>
          </p:cNvPicPr>
          <p:nvPr/>
        </p:nvPicPr>
        <p:blipFill>
          <a:blip r:embed="rId2"/>
          <a:stretch>
            <a:fillRect/>
          </a:stretch>
        </p:blipFill>
        <p:spPr>
          <a:xfrm>
            <a:off x="644844" y="1143000"/>
            <a:ext cx="7871800" cy="2666999"/>
          </a:xfrm>
          <a:prstGeom prst="rect">
            <a:avLst/>
          </a:prstGeom>
          <a:ln w="9525">
            <a:solidFill>
              <a:schemeClr val="tx1"/>
            </a:solidFill>
          </a:ln>
        </p:spPr>
      </p:pic>
      <p:sp>
        <p:nvSpPr>
          <p:cNvPr id="8" name="TextBox 7">
            <a:extLst>
              <a:ext uri="{FF2B5EF4-FFF2-40B4-BE49-F238E27FC236}">
                <a16:creationId xmlns:a16="http://schemas.microsoft.com/office/drawing/2014/main" id="{95F635E2-61C3-046F-026F-051E25CD6FA2}"/>
              </a:ext>
            </a:extLst>
          </p:cNvPr>
          <p:cNvSpPr txBox="1"/>
          <p:nvPr/>
        </p:nvSpPr>
        <p:spPr>
          <a:xfrm>
            <a:off x="1752600" y="4267200"/>
            <a:ext cx="5410200" cy="461665"/>
          </a:xfrm>
          <a:prstGeom prst="rect">
            <a:avLst/>
          </a:prstGeom>
          <a:noFill/>
        </p:spPr>
        <p:txBody>
          <a:bodyPr wrap="square" rtlCol="0">
            <a:spAutoFit/>
          </a:bodyPr>
          <a:lstStyle/>
          <a:p>
            <a:r>
              <a:rPr lang="en-US" sz="2400" i="1" dirty="0"/>
              <a:t>Brooklyn Daily Eagle</a:t>
            </a:r>
            <a:r>
              <a:rPr lang="en-US" sz="2400" dirty="0"/>
              <a:t>, November 10, 1876</a:t>
            </a:r>
          </a:p>
        </p:txBody>
      </p:sp>
      <p:cxnSp>
        <p:nvCxnSpPr>
          <p:cNvPr id="2" name="Straight Arrow Connector 1">
            <a:extLst>
              <a:ext uri="{FF2B5EF4-FFF2-40B4-BE49-F238E27FC236}">
                <a16:creationId xmlns:a16="http://schemas.microsoft.com/office/drawing/2014/main" id="{D8D1A838-9DC3-1847-DB59-68326A8D9F91}"/>
              </a:ext>
            </a:extLst>
          </p:cNvPr>
          <p:cNvCxnSpPr/>
          <p:nvPr/>
        </p:nvCxnSpPr>
        <p:spPr>
          <a:xfrm>
            <a:off x="4800600" y="24384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Arrow: Curved Left 3">
            <a:extLst>
              <a:ext uri="{FF2B5EF4-FFF2-40B4-BE49-F238E27FC236}">
                <a16:creationId xmlns:a16="http://schemas.microsoft.com/office/drawing/2014/main" id="{35F3A981-E0D8-E549-C666-C0148DED69E7}"/>
              </a:ext>
            </a:extLst>
          </p:cNvPr>
          <p:cNvSpPr/>
          <p:nvPr/>
        </p:nvSpPr>
        <p:spPr>
          <a:xfrm>
            <a:off x="8610600" y="1752600"/>
            <a:ext cx="304800" cy="60960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5516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a:t>
            </a:fld>
            <a:endParaRPr lang="en-US"/>
          </a:p>
        </p:txBody>
      </p:sp>
      <p:sp>
        <p:nvSpPr>
          <p:cNvPr id="2" name="TextBox 1">
            <a:extLst>
              <a:ext uri="{FF2B5EF4-FFF2-40B4-BE49-F238E27FC236}">
                <a16:creationId xmlns:a16="http://schemas.microsoft.com/office/drawing/2014/main" id="{1C4FFBFB-BDEF-7EC3-BE72-A29CC87469F2}"/>
              </a:ext>
            </a:extLst>
          </p:cNvPr>
          <p:cNvSpPr txBox="1"/>
          <p:nvPr/>
        </p:nvSpPr>
        <p:spPr>
          <a:xfrm>
            <a:off x="3733800" y="1612880"/>
            <a:ext cx="5079248" cy="3416320"/>
          </a:xfrm>
          <a:prstGeom prst="rect">
            <a:avLst/>
          </a:prstGeom>
          <a:noFill/>
        </p:spPr>
        <p:txBody>
          <a:bodyPr wrap="square" rtlCol="0">
            <a:spAutoFit/>
          </a:bodyPr>
          <a:lstStyle/>
          <a:p>
            <a:r>
              <a:rPr lang="en-US" sz="2400" dirty="0"/>
              <a:t>“In the winter of 1875-’76, Mr. Hulbert, together with Lewis Meacham, then the baseball reporter of THE TRIBUNE, now deceased, matured the plan of the National League.” (Obituary of William Hulbert, </a:t>
            </a:r>
            <a:r>
              <a:rPr lang="en-US" sz="2400" i="1" dirty="0"/>
              <a:t>Chicago Daily Tribune</a:t>
            </a:r>
            <a:r>
              <a:rPr lang="en-US" sz="2400" dirty="0"/>
              <a:t>, April 11, 1882.)</a:t>
            </a:r>
          </a:p>
          <a:p>
            <a:endParaRPr lang="en-US" sz="2400" dirty="0"/>
          </a:p>
          <a:p>
            <a:r>
              <a:rPr lang="en-US" sz="2400" i="1" dirty="0"/>
              <a:t>Left</a:t>
            </a:r>
            <a:r>
              <a:rPr lang="en-US" sz="2400" dirty="0"/>
              <a:t>: William Hulbert (1832-1882)</a:t>
            </a:r>
          </a:p>
        </p:txBody>
      </p:sp>
      <p:pic>
        <p:nvPicPr>
          <p:cNvPr id="3" name="Picture 2">
            <a:extLst>
              <a:ext uri="{FF2B5EF4-FFF2-40B4-BE49-F238E27FC236}">
                <a16:creationId xmlns:a16="http://schemas.microsoft.com/office/drawing/2014/main" id="{A5C22612-FD52-6455-1879-E4AC495FC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24732"/>
            <a:ext cx="3043238" cy="3819964"/>
          </a:xfrm>
          <a:prstGeom prst="ellipse">
            <a:avLst/>
          </a:prstGeom>
          <a:ln w="9525">
            <a:solidFill>
              <a:schemeClr val="tx1"/>
            </a:solidFill>
          </a:ln>
        </p:spPr>
      </p:pic>
    </p:spTree>
    <p:extLst>
      <p:ext uri="{BB962C8B-B14F-4D97-AF65-F5344CB8AC3E}">
        <p14:creationId xmlns:p14="http://schemas.microsoft.com/office/powerpoint/2010/main" val="746149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20</a:t>
            </a:fld>
            <a:endParaRPr lang="en-US"/>
          </a:p>
        </p:txBody>
      </p:sp>
      <p:pic>
        <p:nvPicPr>
          <p:cNvPr id="3" name="Picture 2">
            <a:extLst>
              <a:ext uri="{FF2B5EF4-FFF2-40B4-BE49-F238E27FC236}">
                <a16:creationId xmlns:a16="http://schemas.microsoft.com/office/drawing/2014/main" id="{33FFE093-6E06-404B-8312-C68F2C57ECC4}"/>
              </a:ext>
            </a:extLst>
          </p:cNvPr>
          <p:cNvPicPr>
            <a:picLocks noChangeAspect="1"/>
          </p:cNvPicPr>
          <p:nvPr/>
        </p:nvPicPr>
        <p:blipFill>
          <a:blip r:embed="rId2"/>
          <a:stretch>
            <a:fillRect/>
          </a:stretch>
        </p:blipFill>
        <p:spPr>
          <a:xfrm>
            <a:off x="2553366" y="457200"/>
            <a:ext cx="4076034" cy="5486401"/>
          </a:xfrm>
          <a:prstGeom prst="rect">
            <a:avLst/>
          </a:prstGeom>
          <a:ln w="9525">
            <a:solidFill>
              <a:schemeClr val="tx1"/>
            </a:solidFill>
          </a:ln>
        </p:spPr>
      </p:pic>
      <p:sp>
        <p:nvSpPr>
          <p:cNvPr id="2" name="Arrow: Left 1">
            <a:extLst>
              <a:ext uri="{FF2B5EF4-FFF2-40B4-BE49-F238E27FC236}">
                <a16:creationId xmlns:a16="http://schemas.microsoft.com/office/drawing/2014/main" id="{019D206A-8617-99B4-4C01-E0DF0AF683C4}"/>
              </a:ext>
            </a:extLst>
          </p:cNvPr>
          <p:cNvSpPr/>
          <p:nvPr/>
        </p:nvSpPr>
        <p:spPr>
          <a:xfrm>
            <a:off x="6172200" y="5679488"/>
            <a:ext cx="861372" cy="228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66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21</a:t>
            </a:fld>
            <a:endParaRPr lang="en-US"/>
          </a:p>
        </p:txBody>
      </p:sp>
      <p:pic>
        <p:nvPicPr>
          <p:cNvPr id="3" name="Picture 2">
            <a:extLst>
              <a:ext uri="{FF2B5EF4-FFF2-40B4-BE49-F238E27FC236}">
                <a16:creationId xmlns:a16="http://schemas.microsoft.com/office/drawing/2014/main" id="{B32EF50F-8E54-1DE1-DDE4-023DBDC99BAC}"/>
              </a:ext>
            </a:extLst>
          </p:cNvPr>
          <p:cNvPicPr>
            <a:picLocks noChangeAspect="1"/>
          </p:cNvPicPr>
          <p:nvPr/>
        </p:nvPicPr>
        <p:blipFill>
          <a:blip r:embed="rId2"/>
          <a:stretch>
            <a:fillRect/>
          </a:stretch>
        </p:blipFill>
        <p:spPr>
          <a:xfrm>
            <a:off x="717610" y="457200"/>
            <a:ext cx="7748587" cy="4807249"/>
          </a:xfrm>
          <a:prstGeom prst="rect">
            <a:avLst/>
          </a:prstGeom>
          <a:ln w="9525">
            <a:solidFill>
              <a:schemeClr val="tx1"/>
            </a:solidFill>
          </a:ln>
        </p:spPr>
      </p:pic>
      <p:sp>
        <p:nvSpPr>
          <p:cNvPr id="5" name="TextBox 4">
            <a:extLst>
              <a:ext uri="{FF2B5EF4-FFF2-40B4-BE49-F238E27FC236}">
                <a16:creationId xmlns:a16="http://schemas.microsoft.com/office/drawing/2014/main" id="{73BEA6E0-818B-A4F4-D387-9BFDFB2946FD}"/>
              </a:ext>
            </a:extLst>
          </p:cNvPr>
          <p:cNvSpPr txBox="1"/>
          <p:nvPr/>
        </p:nvSpPr>
        <p:spPr>
          <a:xfrm>
            <a:off x="1676400" y="5638800"/>
            <a:ext cx="5791200" cy="461665"/>
          </a:xfrm>
          <a:prstGeom prst="rect">
            <a:avLst/>
          </a:prstGeom>
          <a:noFill/>
        </p:spPr>
        <p:txBody>
          <a:bodyPr wrap="square" rtlCol="0">
            <a:spAutoFit/>
          </a:bodyPr>
          <a:lstStyle/>
          <a:p>
            <a:r>
              <a:rPr lang="en-US" sz="2400" dirty="0"/>
              <a:t>(Windsor) </a:t>
            </a:r>
            <a:r>
              <a:rPr lang="en-US" sz="2400" i="1" dirty="0"/>
              <a:t>Vermont Journal</a:t>
            </a:r>
            <a:r>
              <a:rPr lang="en-US" sz="2400" dirty="0"/>
              <a:t>, January 20, 1877</a:t>
            </a:r>
          </a:p>
        </p:txBody>
      </p:sp>
    </p:spTree>
    <p:extLst>
      <p:ext uri="{BB962C8B-B14F-4D97-AF65-F5344CB8AC3E}">
        <p14:creationId xmlns:p14="http://schemas.microsoft.com/office/powerpoint/2010/main" val="798271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22</a:t>
            </a:fld>
            <a:endParaRPr lang="en-US"/>
          </a:p>
        </p:txBody>
      </p:sp>
      <p:pic>
        <p:nvPicPr>
          <p:cNvPr id="3" name="Picture 2">
            <a:extLst>
              <a:ext uri="{FF2B5EF4-FFF2-40B4-BE49-F238E27FC236}">
                <a16:creationId xmlns:a16="http://schemas.microsoft.com/office/drawing/2014/main" id="{DC90E2F2-A487-DF35-7C7A-ACCD21EC0E07}"/>
              </a:ext>
            </a:extLst>
          </p:cNvPr>
          <p:cNvPicPr>
            <a:picLocks noChangeAspect="1"/>
          </p:cNvPicPr>
          <p:nvPr/>
        </p:nvPicPr>
        <p:blipFill>
          <a:blip r:embed="rId2"/>
          <a:stretch>
            <a:fillRect/>
          </a:stretch>
        </p:blipFill>
        <p:spPr>
          <a:xfrm>
            <a:off x="357828" y="1905000"/>
            <a:ext cx="8436982" cy="1977809"/>
          </a:xfrm>
          <a:prstGeom prst="rect">
            <a:avLst/>
          </a:prstGeom>
          <a:ln w="9525">
            <a:solidFill>
              <a:schemeClr val="tx1"/>
            </a:solidFill>
          </a:ln>
        </p:spPr>
      </p:pic>
      <p:sp>
        <p:nvSpPr>
          <p:cNvPr id="4" name="TextBox 3">
            <a:extLst>
              <a:ext uri="{FF2B5EF4-FFF2-40B4-BE49-F238E27FC236}">
                <a16:creationId xmlns:a16="http://schemas.microsoft.com/office/drawing/2014/main" id="{0985EDC1-1BF4-39C2-F6A7-7A1C71F96FB9}"/>
              </a:ext>
            </a:extLst>
          </p:cNvPr>
          <p:cNvSpPr txBox="1"/>
          <p:nvPr/>
        </p:nvSpPr>
        <p:spPr>
          <a:xfrm>
            <a:off x="2550112" y="4267200"/>
            <a:ext cx="4038600" cy="461665"/>
          </a:xfrm>
          <a:prstGeom prst="rect">
            <a:avLst/>
          </a:prstGeom>
          <a:noFill/>
        </p:spPr>
        <p:txBody>
          <a:bodyPr wrap="square" rtlCol="0">
            <a:spAutoFit/>
          </a:bodyPr>
          <a:lstStyle/>
          <a:p>
            <a:r>
              <a:rPr lang="en-US" sz="2400" i="1" dirty="0"/>
              <a:t>Boston Globe</a:t>
            </a:r>
            <a:r>
              <a:rPr lang="en-US" sz="2400" dirty="0"/>
              <a:t>, August 15, 1878</a:t>
            </a:r>
          </a:p>
        </p:txBody>
      </p:sp>
      <p:sp>
        <p:nvSpPr>
          <p:cNvPr id="2" name="Arrow: Left 1">
            <a:extLst>
              <a:ext uri="{FF2B5EF4-FFF2-40B4-BE49-F238E27FC236}">
                <a16:creationId xmlns:a16="http://schemas.microsoft.com/office/drawing/2014/main" id="{58D5BD69-AF1D-4A1C-AD13-0B5B72882E6D}"/>
              </a:ext>
            </a:extLst>
          </p:cNvPr>
          <p:cNvSpPr/>
          <p:nvPr/>
        </p:nvSpPr>
        <p:spPr>
          <a:xfrm>
            <a:off x="8054028" y="3025068"/>
            <a:ext cx="861372" cy="228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73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23</a:t>
            </a:fld>
            <a:endParaRPr lang="en-US"/>
          </a:p>
        </p:txBody>
      </p:sp>
      <p:pic>
        <p:nvPicPr>
          <p:cNvPr id="3" name="Picture 2">
            <a:extLst>
              <a:ext uri="{FF2B5EF4-FFF2-40B4-BE49-F238E27FC236}">
                <a16:creationId xmlns:a16="http://schemas.microsoft.com/office/drawing/2014/main" id="{CD0D1961-FB30-BBD3-E213-D2D0757AEC30}"/>
              </a:ext>
            </a:extLst>
          </p:cNvPr>
          <p:cNvPicPr>
            <a:picLocks noChangeAspect="1"/>
          </p:cNvPicPr>
          <p:nvPr/>
        </p:nvPicPr>
        <p:blipFill>
          <a:blip r:embed="rId2"/>
          <a:stretch>
            <a:fillRect/>
          </a:stretch>
        </p:blipFill>
        <p:spPr>
          <a:xfrm>
            <a:off x="1017234" y="838200"/>
            <a:ext cx="7129661" cy="3844628"/>
          </a:xfrm>
          <a:prstGeom prst="rect">
            <a:avLst/>
          </a:prstGeom>
          <a:ln w="9525">
            <a:solidFill>
              <a:schemeClr val="tx1"/>
            </a:solidFill>
          </a:ln>
        </p:spPr>
      </p:pic>
      <p:sp>
        <p:nvSpPr>
          <p:cNvPr id="4" name="TextBox 3">
            <a:extLst>
              <a:ext uri="{FF2B5EF4-FFF2-40B4-BE49-F238E27FC236}">
                <a16:creationId xmlns:a16="http://schemas.microsoft.com/office/drawing/2014/main" id="{3D4A8BBD-582D-2ED0-7482-833C757E583C}"/>
              </a:ext>
            </a:extLst>
          </p:cNvPr>
          <p:cNvSpPr txBox="1"/>
          <p:nvPr/>
        </p:nvSpPr>
        <p:spPr>
          <a:xfrm>
            <a:off x="744244" y="5181600"/>
            <a:ext cx="7646634" cy="461665"/>
          </a:xfrm>
          <a:prstGeom prst="rect">
            <a:avLst/>
          </a:prstGeom>
          <a:noFill/>
        </p:spPr>
        <p:txBody>
          <a:bodyPr wrap="square" rtlCol="0">
            <a:spAutoFit/>
          </a:bodyPr>
          <a:lstStyle/>
          <a:p>
            <a:r>
              <a:rPr lang="en-US" sz="2400" i="1" dirty="0"/>
              <a:t>Rutland</a:t>
            </a:r>
            <a:r>
              <a:rPr lang="en-US" sz="2400" dirty="0"/>
              <a:t> (Vermont) </a:t>
            </a:r>
            <a:r>
              <a:rPr lang="en-US" sz="2400" i="1" dirty="0"/>
              <a:t>Daily Herald and Globe</a:t>
            </a:r>
            <a:r>
              <a:rPr lang="en-US" sz="2400" dirty="0"/>
              <a:t>, January 16, 1878</a:t>
            </a:r>
          </a:p>
        </p:txBody>
      </p:sp>
    </p:spTree>
    <p:extLst>
      <p:ext uri="{BB962C8B-B14F-4D97-AF65-F5344CB8AC3E}">
        <p14:creationId xmlns:p14="http://schemas.microsoft.com/office/powerpoint/2010/main" val="3935865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24</a:t>
            </a:fld>
            <a:endParaRPr lang="en-US"/>
          </a:p>
        </p:txBody>
      </p:sp>
      <p:pic>
        <p:nvPicPr>
          <p:cNvPr id="3" name="Picture 2">
            <a:extLst>
              <a:ext uri="{FF2B5EF4-FFF2-40B4-BE49-F238E27FC236}">
                <a16:creationId xmlns:a16="http://schemas.microsoft.com/office/drawing/2014/main" id="{908CE7CA-AC8C-41B0-ADEF-06F5B1B8524F}"/>
              </a:ext>
            </a:extLst>
          </p:cNvPr>
          <p:cNvPicPr>
            <a:picLocks noChangeAspect="1"/>
          </p:cNvPicPr>
          <p:nvPr/>
        </p:nvPicPr>
        <p:blipFill>
          <a:blip r:embed="rId2"/>
          <a:stretch>
            <a:fillRect/>
          </a:stretch>
        </p:blipFill>
        <p:spPr>
          <a:xfrm>
            <a:off x="1852612" y="762000"/>
            <a:ext cx="5438775" cy="4200525"/>
          </a:xfrm>
          <a:prstGeom prst="rect">
            <a:avLst/>
          </a:prstGeom>
          <a:ln w="9525">
            <a:solidFill>
              <a:schemeClr val="tx1"/>
            </a:solidFill>
          </a:ln>
        </p:spPr>
      </p:pic>
      <p:sp>
        <p:nvSpPr>
          <p:cNvPr id="4" name="TextBox 3">
            <a:extLst>
              <a:ext uri="{FF2B5EF4-FFF2-40B4-BE49-F238E27FC236}">
                <a16:creationId xmlns:a16="http://schemas.microsoft.com/office/drawing/2014/main" id="{F3D29971-9ED4-B97D-275D-CDEDB0DAB339}"/>
              </a:ext>
            </a:extLst>
          </p:cNvPr>
          <p:cNvSpPr txBox="1"/>
          <p:nvPr/>
        </p:nvSpPr>
        <p:spPr>
          <a:xfrm>
            <a:off x="1805868" y="5405735"/>
            <a:ext cx="5562600" cy="461665"/>
          </a:xfrm>
          <a:prstGeom prst="rect">
            <a:avLst/>
          </a:prstGeom>
          <a:noFill/>
        </p:spPr>
        <p:txBody>
          <a:bodyPr wrap="square" rtlCol="0">
            <a:spAutoFit/>
          </a:bodyPr>
          <a:lstStyle/>
          <a:p>
            <a:r>
              <a:rPr lang="en-US" sz="2400" i="1" dirty="0"/>
              <a:t>Chicago Daily Tribune</a:t>
            </a:r>
            <a:r>
              <a:rPr lang="en-US" sz="2400" dirty="0"/>
              <a:t>, December 23, 1877</a:t>
            </a:r>
          </a:p>
        </p:txBody>
      </p:sp>
    </p:spTree>
    <p:extLst>
      <p:ext uri="{BB962C8B-B14F-4D97-AF65-F5344CB8AC3E}">
        <p14:creationId xmlns:p14="http://schemas.microsoft.com/office/powerpoint/2010/main" val="4156760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25</a:t>
            </a:fld>
            <a:endParaRPr lang="en-US"/>
          </a:p>
        </p:txBody>
      </p:sp>
      <p:pic>
        <p:nvPicPr>
          <p:cNvPr id="3" name="Picture 2">
            <a:extLst>
              <a:ext uri="{FF2B5EF4-FFF2-40B4-BE49-F238E27FC236}">
                <a16:creationId xmlns:a16="http://schemas.microsoft.com/office/drawing/2014/main" id="{F9F1773A-8602-2DDB-040D-52DFD1880322}"/>
              </a:ext>
            </a:extLst>
          </p:cNvPr>
          <p:cNvPicPr>
            <a:picLocks noChangeAspect="1"/>
          </p:cNvPicPr>
          <p:nvPr/>
        </p:nvPicPr>
        <p:blipFill>
          <a:blip r:embed="rId2"/>
          <a:stretch>
            <a:fillRect/>
          </a:stretch>
        </p:blipFill>
        <p:spPr>
          <a:xfrm>
            <a:off x="457200" y="664220"/>
            <a:ext cx="3134335" cy="4669780"/>
          </a:xfrm>
          <a:prstGeom prst="rect">
            <a:avLst/>
          </a:prstGeom>
          <a:ln w="9525">
            <a:solidFill>
              <a:schemeClr val="tx1"/>
            </a:solidFill>
          </a:ln>
        </p:spPr>
      </p:pic>
      <p:pic>
        <p:nvPicPr>
          <p:cNvPr id="2" name="Picture 1">
            <a:extLst>
              <a:ext uri="{FF2B5EF4-FFF2-40B4-BE49-F238E27FC236}">
                <a16:creationId xmlns:a16="http://schemas.microsoft.com/office/drawing/2014/main" id="{F9370126-64BE-D793-216A-B0401B77DB41}"/>
              </a:ext>
            </a:extLst>
          </p:cNvPr>
          <p:cNvPicPr>
            <a:picLocks noChangeAspect="1"/>
          </p:cNvPicPr>
          <p:nvPr/>
        </p:nvPicPr>
        <p:blipFill>
          <a:blip r:embed="rId3"/>
          <a:stretch>
            <a:fillRect/>
          </a:stretch>
        </p:blipFill>
        <p:spPr>
          <a:xfrm>
            <a:off x="4084464" y="1268645"/>
            <a:ext cx="4618794" cy="4060179"/>
          </a:xfrm>
          <a:prstGeom prst="rect">
            <a:avLst/>
          </a:prstGeom>
          <a:ln w="9525">
            <a:solidFill>
              <a:schemeClr val="tx1"/>
            </a:solidFill>
          </a:ln>
        </p:spPr>
      </p:pic>
      <p:sp>
        <p:nvSpPr>
          <p:cNvPr id="4" name="Arrow: Right 3">
            <a:extLst>
              <a:ext uri="{FF2B5EF4-FFF2-40B4-BE49-F238E27FC236}">
                <a16:creationId xmlns:a16="http://schemas.microsoft.com/office/drawing/2014/main" id="{CB4FFBE3-AF28-834F-1746-D7DDF1F1FBC2}"/>
              </a:ext>
            </a:extLst>
          </p:cNvPr>
          <p:cNvSpPr/>
          <p:nvPr/>
        </p:nvSpPr>
        <p:spPr>
          <a:xfrm>
            <a:off x="3733800" y="4800600"/>
            <a:ext cx="609600" cy="21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153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26</a:t>
            </a:fld>
            <a:endParaRPr lang="en-US"/>
          </a:p>
        </p:txBody>
      </p:sp>
      <p:pic>
        <p:nvPicPr>
          <p:cNvPr id="3" name="Picture 2">
            <a:extLst>
              <a:ext uri="{FF2B5EF4-FFF2-40B4-BE49-F238E27FC236}">
                <a16:creationId xmlns:a16="http://schemas.microsoft.com/office/drawing/2014/main" id="{ED0F83C5-9240-9207-DD26-A808FB18A6AF}"/>
              </a:ext>
            </a:extLst>
          </p:cNvPr>
          <p:cNvPicPr>
            <a:picLocks noChangeAspect="1"/>
          </p:cNvPicPr>
          <p:nvPr/>
        </p:nvPicPr>
        <p:blipFill>
          <a:blip r:embed="rId2"/>
          <a:stretch>
            <a:fillRect/>
          </a:stretch>
        </p:blipFill>
        <p:spPr>
          <a:xfrm>
            <a:off x="533400" y="1219201"/>
            <a:ext cx="8055679" cy="2817858"/>
          </a:xfrm>
          <a:prstGeom prst="rect">
            <a:avLst/>
          </a:prstGeom>
          <a:ln w="9525">
            <a:solidFill>
              <a:schemeClr val="tx1"/>
            </a:solidFill>
          </a:ln>
        </p:spPr>
      </p:pic>
      <p:sp>
        <p:nvSpPr>
          <p:cNvPr id="4" name="TextBox 3">
            <a:extLst>
              <a:ext uri="{FF2B5EF4-FFF2-40B4-BE49-F238E27FC236}">
                <a16:creationId xmlns:a16="http://schemas.microsoft.com/office/drawing/2014/main" id="{C2F1C8A5-C123-B410-81FF-DD0D25843FBE}"/>
              </a:ext>
            </a:extLst>
          </p:cNvPr>
          <p:cNvSpPr txBox="1"/>
          <p:nvPr/>
        </p:nvSpPr>
        <p:spPr>
          <a:xfrm>
            <a:off x="515644" y="4648200"/>
            <a:ext cx="8108947" cy="830997"/>
          </a:xfrm>
          <a:prstGeom prst="rect">
            <a:avLst/>
          </a:prstGeom>
          <a:noFill/>
        </p:spPr>
        <p:txBody>
          <a:bodyPr wrap="square" rtlCol="0">
            <a:spAutoFit/>
          </a:bodyPr>
          <a:lstStyle/>
          <a:p>
            <a:r>
              <a:rPr lang="en-US" sz="2400" dirty="0"/>
              <a:t>“Another Chicago Journalist Gone,” (Chicago) </a:t>
            </a:r>
            <a:r>
              <a:rPr lang="en-US" sz="2400" i="1" dirty="0"/>
              <a:t>Daily Inter Ocean</a:t>
            </a:r>
            <a:r>
              <a:rPr lang="en-US" sz="2400" dirty="0"/>
              <a:t>, October 3, 1878. (Reprinted in </a:t>
            </a:r>
            <a:r>
              <a:rPr lang="en-US" sz="2400" i="1" dirty="0"/>
              <a:t>Spalding’s Base Ball Guide</a:t>
            </a:r>
            <a:r>
              <a:rPr lang="en-US" sz="2400" dirty="0"/>
              <a:t>, 1879)</a:t>
            </a:r>
          </a:p>
        </p:txBody>
      </p:sp>
    </p:spTree>
    <p:extLst>
      <p:ext uri="{BB962C8B-B14F-4D97-AF65-F5344CB8AC3E}">
        <p14:creationId xmlns:p14="http://schemas.microsoft.com/office/powerpoint/2010/main" val="36466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27</a:t>
            </a:fld>
            <a:endParaRPr lang="en-US"/>
          </a:p>
        </p:txBody>
      </p:sp>
      <p:pic>
        <p:nvPicPr>
          <p:cNvPr id="3" name="Picture 2">
            <a:extLst>
              <a:ext uri="{FF2B5EF4-FFF2-40B4-BE49-F238E27FC236}">
                <a16:creationId xmlns:a16="http://schemas.microsoft.com/office/drawing/2014/main" id="{F54E01AA-C00F-C537-11DA-4D62EB842AD4}"/>
              </a:ext>
            </a:extLst>
          </p:cNvPr>
          <p:cNvPicPr>
            <a:picLocks noChangeAspect="1"/>
          </p:cNvPicPr>
          <p:nvPr/>
        </p:nvPicPr>
        <p:blipFill>
          <a:blip r:embed="rId2"/>
          <a:stretch>
            <a:fillRect/>
          </a:stretch>
        </p:blipFill>
        <p:spPr>
          <a:xfrm>
            <a:off x="2090737" y="2681054"/>
            <a:ext cx="4962525" cy="838200"/>
          </a:xfrm>
          <a:prstGeom prst="rect">
            <a:avLst/>
          </a:prstGeom>
          <a:ln w="9525">
            <a:solidFill>
              <a:schemeClr val="tx1"/>
            </a:solidFill>
          </a:ln>
        </p:spPr>
      </p:pic>
      <p:sp>
        <p:nvSpPr>
          <p:cNvPr id="4" name="TextBox 3">
            <a:extLst>
              <a:ext uri="{FF2B5EF4-FFF2-40B4-BE49-F238E27FC236}">
                <a16:creationId xmlns:a16="http://schemas.microsoft.com/office/drawing/2014/main" id="{5D5634D0-AB40-0D4F-3BBD-900181B38AFC}"/>
              </a:ext>
            </a:extLst>
          </p:cNvPr>
          <p:cNvSpPr txBox="1"/>
          <p:nvPr/>
        </p:nvSpPr>
        <p:spPr>
          <a:xfrm>
            <a:off x="1071976" y="4895671"/>
            <a:ext cx="7010400" cy="1200329"/>
          </a:xfrm>
          <a:prstGeom prst="rect">
            <a:avLst/>
          </a:prstGeom>
          <a:noFill/>
        </p:spPr>
        <p:txBody>
          <a:bodyPr wrap="square" rtlCol="0">
            <a:spAutoFit/>
          </a:bodyPr>
          <a:lstStyle/>
          <a:p>
            <a:pPr algn="ctr"/>
            <a:r>
              <a:rPr lang="en-US" sz="2400" dirty="0"/>
              <a:t>Top: </a:t>
            </a:r>
            <a:r>
              <a:rPr lang="en-US" sz="2400" i="1" dirty="0"/>
              <a:t>Chicago Daily Tribune</a:t>
            </a:r>
            <a:r>
              <a:rPr lang="en-US" sz="2400" dirty="0"/>
              <a:t>, October 3, 1878</a:t>
            </a:r>
          </a:p>
          <a:p>
            <a:pPr algn="ctr"/>
            <a:r>
              <a:rPr lang="en-US" sz="2400" dirty="0"/>
              <a:t>Middle: </a:t>
            </a:r>
            <a:r>
              <a:rPr lang="en-US" sz="2400" i="1" dirty="0"/>
              <a:t>Chicago Inter Ocean</a:t>
            </a:r>
            <a:r>
              <a:rPr lang="en-US" sz="2400" dirty="0"/>
              <a:t>, October 4, 1878</a:t>
            </a:r>
          </a:p>
          <a:p>
            <a:pPr algn="ctr"/>
            <a:r>
              <a:rPr lang="en-US" sz="2400" dirty="0"/>
              <a:t>Bottom: </a:t>
            </a:r>
            <a:r>
              <a:rPr lang="en-US" sz="2400" i="1" dirty="0"/>
              <a:t>Chicago Times</a:t>
            </a:r>
            <a:r>
              <a:rPr lang="en-US" sz="2400" dirty="0"/>
              <a:t>, October 5, 1878</a:t>
            </a:r>
          </a:p>
        </p:txBody>
      </p:sp>
      <p:pic>
        <p:nvPicPr>
          <p:cNvPr id="7" name="Picture 6">
            <a:extLst>
              <a:ext uri="{FF2B5EF4-FFF2-40B4-BE49-F238E27FC236}">
                <a16:creationId xmlns:a16="http://schemas.microsoft.com/office/drawing/2014/main" id="{7453B6FD-128A-0514-BCBD-31210B02939F}"/>
              </a:ext>
            </a:extLst>
          </p:cNvPr>
          <p:cNvPicPr>
            <a:picLocks noChangeAspect="1"/>
          </p:cNvPicPr>
          <p:nvPr/>
        </p:nvPicPr>
        <p:blipFill>
          <a:blip r:embed="rId3"/>
          <a:stretch>
            <a:fillRect/>
          </a:stretch>
        </p:blipFill>
        <p:spPr>
          <a:xfrm>
            <a:off x="771525" y="3913481"/>
            <a:ext cx="7600950" cy="752475"/>
          </a:xfrm>
          <a:prstGeom prst="rect">
            <a:avLst/>
          </a:prstGeom>
          <a:ln w="9525">
            <a:solidFill>
              <a:schemeClr val="tx1"/>
            </a:solidFill>
          </a:ln>
        </p:spPr>
      </p:pic>
      <p:sp>
        <p:nvSpPr>
          <p:cNvPr id="8" name="TextBox 7">
            <a:extLst>
              <a:ext uri="{FF2B5EF4-FFF2-40B4-BE49-F238E27FC236}">
                <a16:creationId xmlns:a16="http://schemas.microsoft.com/office/drawing/2014/main" id="{76CFD003-D473-A5E8-BE25-B8B74D238912}"/>
              </a:ext>
            </a:extLst>
          </p:cNvPr>
          <p:cNvSpPr txBox="1"/>
          <p:nvPr/>
        </p:nvSpPr>
        <p:spPr>
          <a:xfrm>
            <a:off x="1421166" y="403932"/>
            <a:ext cx="6324601" cy="1015663"/>
          </a:xfrm>
          <a:prstGeom prst="rect">
            <a:avLst/>
          </a:prstGeom>
          <a:noFill/>
        </p:spPr>
        <p:txBody>
          <a:bodyPr wrap="square" rtlCol="0">
            <a:spAutoFit/>
          </a:bodyPr>
          <a:lstStyle/>
          <a:p>
            <a:pPr algn="ctr"/>
            <a:r>
              <a:rPr lang="en-US" sz="3000" dirty="0"/>
              <a:t>Examples of Chicago Obituaries with </a:t>
            </a:r>
          </a:p>
          <a:p>
            <a:pPr algn="ctr"/>
            <a:r>
              <a:rPr lang="en-US" sz="3000" dirty="0"/>
              <a:t>Meacham Middle Initials of </a:t>
            </a:r>
            <a:r>
              <a:rPr lang="en-US" sz="3000" b="1" i="1" dirty="0"/>
              <a:t>E</a:t>
            </a:r>
            <a:r>
              <a:rPr lang="en-US" sz="3000" dirty="0"/>
              <a:t>, </a:t>
            </a:r>
            <a:r>
              <a:rPr lang="en-US" sz="3000" b="1" i="1" dirty="0"/>
              <a:t>B</a:t>
            </a:r>
            <a:r>
              <a:rPr lang="en-US" sz="3000" dirty="0"/>
              <a:t>, and </a:t>
            </a:r>
            <a:r>
              <a:rPr lang="en-US" sz="3000" b="1" i="1" dirty="0"/>
              <a:t>S</a:t>
            </a:r>
          </a:p>
        </p:txBody>
      </p:sp>
      <p:pic>
        <p:nvPicPr>
          <p:cNvPr id="12" name="Picture 11">
            <a:extLst>
              <a:ext uri="{FF2B5EF4-FFF2-40B4-BE49-F238E27FC236}">
                <a16:creationId xmlns:a16="http://schemas.microsoft.com/office/drawing/2014/main" id="{6601D800-73C7-9B4E-DE7E-E31ECC543616}"/>
              </a:ext>
            </a:extLst>
          </p:cNvPr>
          <p:cNvPicPr>
            <a:picLocks noChangeAspect="1"/>
          </p:cNvPicPr>
          <p:nvPr/>
        </p:nvPicPr>
        <p:blipFill>
          <a:blip r:embed="rId4"/>
          <a:stretch>
            <a:fillRect/>
          </a:stretch>
        </p:blipFill>
        <p:spPr>
          <a:xfrm>
            <a:off x="2941284" y="1752600"/>
            <a:ext cx="3257550" cy="542925"/>
          </a:xfrm>
          <a:prstGeom prst="rect">
            <a:avLst/>
          </a:prstGeom>
          <a:ln w="9525">
            <a:solidFill>
              <a:schemeClr val="tx1"/>
            </a:solidFill>
          </a:ln>
        </p:spPr>
      </p:pic>
    </p:spTree>
    <p:extLst>
      <p:ext uri="{BB962C8B-B14F-4D97-AF65-F5344CB8AC3E}">
        <p14:creationId xmlns:p14="http://schemas.microsoft.com/office/powerpoint/2010/main" val="1199911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28</a:t>
            </a:fld>
            <a:endParaRPr lang="en-US"/>
          </a:p>
        </p:txBody>
      </p:sp>
      <p:pic>
        <p:nvPicPr>
          <p:cNvPr id="3" name="Picture 2">
            <a:extLst>
              <a:ext uri="{FF2B5EF4-FFF2-40B4-BE49-F238E27FC236}">
                <a16:creationId xmlns:a16="http://schemas.microsoft.com/office/drawing/2014/main" id="{88C3E5A8-8964-B91D-ADFF-7AD11F3C4976}"/>
              </a:ext>
            </a:extLst>
          </p:cNvPr>
          <p:cNvPicPr>
            <a:picLocks noChangeAspect="1"/>
          </p:cNvPicPr>
          <p:nvPr/>
        </p:nvPicPr>
        <p:blipFill>
          <a:blip r:embed="rId2"/>
          <a:stretch>
            <a:fillRect/>
          </a:stretch>
        </p:blipFill>
        <p:spPr>
          <a:xfrm>
            <a:off x="3276600" y="762000"/>
            <a:ext cx="5630196" cy="1944394"/>
          </a:xfrm>
          <a:prstGeom prst="rect">
            <a:avLst/>
          </a:prstGeom>
          <a:ln w="9525">
            <a:solidFill>
              <a:schemeClr val="tx1"/>
            </a:solidFill>
          </a:ln>
        </p:spPr>
      </p:pic>
      <p:pic>
        <p:nvPicPr>
          <p:cNvPr id="5" name="Picture 4">
            <a:extLst>
              <a:ext uri="{FF2B5EF4-FFF2-40B4-BE49-F238E27FC236}">
                <a16:creationId xmlns:a16="http://schemas.microsoft.com/office/drawing/2014/main" id="{BF18408E-DF5E-3987-BEE4-5DCD008285EE}"/>
              </a:ext>
            </a:extLst>
          </p:cNvPr>
          <p:cNvPicPr>
            <a:picLocks noChangeAspect="1"/>
          </p:cNvPicPr>
          <p:nvPr/>
        </p:nvPicPr>
        <p:blipFill>
          <a:blip r:embed="rId3"/>
          <a:stretch>
            <a:fillRect/>
          </a:stretch>
        </p:blipFill>
        <p:spPr>
          <a:xfrm>
            <a:off x="5486400" y="762000"/>
            <a:ext cx="3429000" cy="478824"/>
          </a:xfrm>
          <a:prstGeom prst="rect">
            <a:avLst/>
          </a:prstGeom>
        </p:spPr>
      </p:pic>
      <p:pic>
        <p:nvPicPr>
          <p:cNvPr id="8" name="Picture 7">
            <a:extLst>
              <a:ext uri="{FF2B5EF4-FFF2-40B4-BE49-F238E27FC236}">
                <a16:creationId xmlns:a16="http://schemas.microsoft.com/office/drawing/2014/main" id="{C782C84E-A041-F986-9DF9-5C991469FD14}"/>
              </a:ext>
            </a:extLst>
          </p:cNvPr>
          <p:cNvPicPr>
            <a:picLocks noChangeAspect="1"/>
          </p:cNvPicPr>
          <p:nvPr/>
        </p:nvPicPr>
        <p:blipFill>
          <a:blip r:embed="rId4"/>
          <a:stretch>
            <a:fillRect/>
          </a:stretch>
        </p:blipFill>
        <p:spPr>
          <a:xfrm>
            <a:off x="261027" y="3429000"/>
            <a:ext cx="4158573" cy="2146360"/>
          </a:xfrm>
          <a:prstGeom prst="rect">
            <a:avLst/>
          </a:prstGeom>
          <a:ln w="9525">
            <a:noFill/>
          </a:ln>
        </p:spPr>
      </p:pic>
      <p:pic>
        <p:nvPicPr>
          <p:cNvPr id="14" name="Picture 13">
            <a:extLst>
              <a:ext uri="{FF2B5EF4-FFF2-40B4-BE49-F238E27FC236}">
                <a16:creationId xmlns:a16="http://schemas.microsoft.com/office/drawing/2014/main" id="{EE0A0636-EF7E-7511-CFAA-04AA79340EE2}"/>
              </a:ext>
            </a:extLst>
          </p:cNvPr>
          <p:cNvPicPr>
            <a:picLocks noChangeAspect="1"/>
          </p:cNvPicPr>
          <p:nvPr/>
        </p:nvPicPr>
        <p:blipFill>
          <a:blip r:embed="rId5"/>
          <a:stretch>
            <a:fillRect/>
          </a:stretch>
        </p:blipFill>
        <p:spPr>
          <a:xfrm>
            <a:off x="4076700" y="4914900"/>
            <a:ext cx="3086100" cy="647700"/>
          </a:xfrm>
          <a:prstGeom prst="rect">
            <a:avLst/>
          </a:prstGeom>
        </p:spPr>
      </p:pic>
      <p:sp>
        <p:nvSpPr>
          <p:cNvPr id="7" name="TextBox 6">
            <a:extLst>
              <a:ext uri="{FF2B5EF4-FFF2-40B4-BE49-F238E27FC236}">
                <a16:creationId xmlns:a16="http://schemas.microsoft.com/office/drawing/2014/main" id="{3E1D766A-C3FD-EC4A-C238-312EE154CD6F}"/>
              </a:ext>
            </a:extLst>
          </p:cNvPr>
          <p:cNvSpPr txBox="1"/>
          <p:nvPr/>
        </p:nvSpPr>
        <p:spPr>
          <a:xfrm>
            <a:off x="228600" y="864834"/>
            <a:ext cx="2895600" cy="1785104"/>
          </a:xfrm>
          <a:prstGeom prst="rect">
            <a:avLst/>
          </a:prstGeom>
          <a:noFill/>
        </p:spPr>
        <p:txBody>
          <a:bodyPr wrap="square" rtlCol="0">
            <a:spAutoFit/>
          </a:bodyPr>
          <a:lstStyle/>
          <a:p>
            <a:r>
              <a:rPr lang="en-US" sz="2200" i="1" dirty="0"/>
              <a:t>Right</a:t>
            </a:r>
            <a:r>
              <a:rPr lang="en-US" sz="2200" dirty="0"/>
              <a:t>: Middle initial in “full name” and birth date are incorrect. Note umpired game.  Burial at Middlebury.   </a:t>
            </a:r>
          </a:p>
        </p:txBody>
      </p:sp>
      <p:sp>
        <p:nvSpPr>
          <p:cNvPr id="9" name="TextBox 8">
            <a:extLst>
              <a:ext uri="{FF2B5EF4-FFF2-40B4-BE49-F238E27FC236}">
                <a16:creationId xmlns:a16="http://schemas.microsoft.com/office/drawing/2014/main" id="{B928E3D4-35BF-C7A4-8962-734F4B47D5A5}"/>
              </a:ext>
            </a:extLst>
          </p:cNvPr>
          <p:cNvSpPr txBox="1"/>
          <p:nvPr/>
        </p:nvSpPr>
        <p:spPr>
          <a:xfrm>
            <a:off x="4648200" y="3336518"/>
            <a:ext cx="4038600" cy="1446550"/>
          </a:xfrm>
          <a:prstGeom prst="rect">
            <a:avLst/>
          </a:prstGeom>
          <a:noFill/>
        </p:spPr>
        <p:txBody>
          <a:bodyPr wrap="square" rtlCol="0">
            <a:spAutoFit/>
          </a:bodyPr>
          <a:lstStyle/>
          <a:p>
            <a:r>
              <a:rPr lang="en-US" sz="2200" i="1" dirty="0"/>
              <a:t>Left</a:t>
            </a:r>
            <a:r>
              <a:rPr lang="en-US" sz="2200" dirty="0"/>
              <a:t>:  Birthdate and the “S” in his “full name” are incorrect.  (He was born on March 8, 1846.) Burial at Oak Woods.</a:t>
            </a:r>
          </a:p>
        </p:txBody>
      </p:sp>
    </p:spTree>
    <p:extLst>
      <p:ext uri="{BB962C8B-B14F-4D97-AF65-F5344CB8AC3E}">
        <p14:creationId xmlns:p14="http://schemas.microsoft.com/office/powerpoint/2010/main" val="4032488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29</a:t>
            </a:fld>
            <a:endParaRPr lang="en-US"/>
          </a:p>
        </p:txBody>
      </p:sp>
      <p:pic>
        <p:nvPicPr>
          <p:cNvPr id="3" name="Picture 2">
            <a:extLst>
              <a:ext uri="{FF2B5EF4-FFF2-40B4-BE49-F238E27FC236}">
                <a16:creationId xmlns:a16="http://schemas.microsoft.com/office/drawing/2014/main" id="{2003D294-4DE3-100B-D880-D21AD7F29F92}"/>
              </a:ext>
            </a:extLst>
          </p:cNvPr>
          <p:cNvPicPr>
            <a:picLocks noChangeAspect="1"/>
          </p:cNvPicPr>
          <p:nvPr/>
        </p:nvPicPr>
        <p:blipFill>
          <a:blip r:embed="rId2"/>
          <a:stretch>
            <a:fillRect/>
          </a:stretch>
        </p:blipFill>
        <p:spPr>
          <a:xfrm>
            <a:off x="533400" y="2819400"/>
            <a:ext cx="4343400" cy="1953072"/>
          </a:xfrm>
          <a:prstGeom prst="rect">
            <a:avLst/>
          </a:prstGeom>
          <a:ln w="19050">
            <a:solidFill>
              <a:schemeClr val="tx1"/>
            </a:solidFill>
          </a:ln>
        </p:spPr>
      </p:pic>
      <p:pic>
        <p:nvPicPr>
          <p:cNvPr id="5" name="Picture 4">
            <a:extLst>
              <a:ext uri="{FF2B5EF4-FFF2-40B4-BE49-F238E27FC236}">
                <a16:creationId xmlns:a16="http://schemas.microsoft.com/office/drawing/2014/main" id="{FA572855-6B1A-7D31-C10D-D83C6253A275}"/>
              </a:ext>
            </a:extLst>
          </p:cNvPr>
          <p:cNvPicPr>
            <a:picLocks noChangeAspect="1"/>
          </p:cNvPicPr>
          <p:nvPr/>
        </p:nvPicPr>
        <p:blipFill>
          <a:blip r:embed="rId3"/>
          <a:stretch>
            <a:fillRect/>
          </a:stretch>
        </p:blipFill>
        <p:spPr>
          <a:xfrm>
            <a:off x="523875" y="381000"/>
            <a:ext cx="4352925" cy="2114550"/>
          </a:xfrm>
          <a:prstGeom prst="rect">
            <a:avLst/>
          </a:prstGeom>
          <a:ln w="19050">
            <a:solidFill>
              <a:schemeClr val="tx1"/>
            </a:solidFill>
          </a:ln>
        </p:spPr>
      </p:pic>
      <p:pic>
        <p:nvPicPr>
          <p:cNvPr id="4" name="Picture 3">
            <a:extLst>
              <a:ext uri="{FF2B5EF4-FFF2-40B4-BE49-F238E27FC236}">
                <a16:creationId xmlns:a16="http://schemas.microsoft.com/office/drawing/2014/main" id="{261D11E3-FFC9-5494-2502-EA8D864D9972}"/>
              </a:ext>
            </a:extLst>
          </p:cNvPr>
          <p:cNvPicPr>
            <a:picLocks noChangeAspect="1"/>
          </p:cNvPicPr>
          <p:nvPr/>
        </p:nvPicPr>
        <p:blipFill>
          <a:blip r:embed="rId4"/>
          <a:stretch>
            <a:fillRect/>
          </a:stretch>
        </p:blipFill>
        <p:spPr>
          <a:xfrm>
            <a:off x="5451435" y="381000"/>
            <a:ext cx="3185799" cy="2114550"/>
          </a:xfrm>
          <a:prstGeom prst="rect">
            <a:avLst/>
          </a:prstGeom>
          <a:ln w="19050">
            <a:solidFill>
              <a:schemeClr val="tx1"/>
            </a:solidFill>
          </a:ln>
        </p:spPr>
      </p:pic>
      <p:sp>
        <p:nvSpPr>
          <p:cNvPr id="10" name="TextBox 9">
            <a:extLst>
              <a:ext uri="{FF2B5EF4-FFF2-40B4-BE49-F238E27FC236}">
                <a16:creationId xmlns:a16="http://schemas.microsoft.com/office/drawing/2014/main" id="{C0035F79-2658-2D23-89EF-EA3F079FE463}"/>
              </a:ext>
            </a:extLst>
          </p:cNvPr>
          <p:cNvSpPr txBox="1"/>
          <p:nvPr/>
        </p:nvSpPr>
        <p:spPr>
          <a:xfrm>
            <a:off x="612820" y="5265003"/>
            <a:ext cx="7948214" cy="830997"/>
          </a:xfrm>
          <a:prstGeom prst="rect">
            <a:avLst/>
          </a:prstGeom>
          <a:noFill/>
        </p:spPr>
        <p:txBody>
          <a:bodyPr wrap="square" rtlCol="0">
            <a:spAutoFit/>
          </a:bodyPr>
          <a:lstStyle/>
          <a:p>
            <a:r>
              <a:rPr lang="en-US" sz="2400" dirty="0"/>
              <a:t>Two entries on the “Find a Grave” website.  Grave marker (top right) in Middlebury, Vermont, includes correct information.</a:t>
            </a:r>
          </a:p>
        </p:txBody>
      </p:sp>
      <p:sp>
        <p:nvSpPr>
          <p:cNvPr id="7" name="TextBox 6">
            <a:extLst>
              <a:ext uri="{FF2B5EF4-FFF2-40B4-BE49-F238E27FC236}">
                <a16:creationId xmlns:a16="http://schemas.microsoft.com/office/drawing/2014/main" id="{86D37CBA-6808-EC65-B9B7-9C6FDD102FC2}"/>
              </a:ext>
            </a:extLst>
          </p:cNvPr>
          <p:cNvSpPr txBox="1"/>
          <p:nvPr/>
        </p:nvSpPr>
        <p:spPr>
          <a:xfrm>
            <a:off x="5410200" y="2658122"/>
            <a:ext cx="3505200" cy="2431435"/>
          </a:xfrm>
          <a:prstGeom prst="rect">
            <a:avLst/>
          </a:prstGeom>
          <a:noFill/>
        </p:spPr>
        <p:txBody>
          <a:bodyPr wrap="square" rtlCol="0">
            <a:spAutoFit/>
          </a:bodyPr>
          <a:lstStyle/>
          <a:p>
            <a:r>
              <a:rPr lang="en-US" sz="1900" dirty="0"/>
              <a:t>Top left: </a:t>
            </a:r>
          </a:p>
          <a:p>
            <a:pPr marL="285750" indent="-285750">
              <a:buFont typeface="Arial" panose="020B0604020202020204" pitchFamily="34" charset="0"/>
              <a:buChar char="•"/>
            </a:pPr>
            <a:r>
              <a:rPr lang="en-US" sz="1900" dirty="0"/>
              <a:t>Correct name and birth date</a:t>
            </a:r>
          </a:p>
          <a:p>
            <a:pPr marL="285750" indent="-285750">
              <a:buFont typeface="Arial" panose="020B0604020202020204" pitchFamily="34" charset="0"/>
              <a:buChar char="•"/>
            </a:pPr>
            <a:r>
              <a:rPr lang="en-US" sz="1900" dirty="0"/>
              <a:t>Burial at Middlebury</a:t>
            </a:r>
          </a:p>
          <a:p>
            <a:endParaRPr lang="en-US" sz="1900" dirty="0"/>
          </a:p>
          <a:p>
            <a:r>
              <a:rPr lang="en-US" sz="1900" dirty="0"/>
              <a:t>Bottom left:</a:t>
            </a:r>
          </a:p>
          <a:p>
            <a:pPr marL="285750" indent="-285750">
              <a:buFont typeface="Arial" panose="020B0604020202020204" pitchFamily="34" charset="0"/>
              <a:buChar char="•"/>
            </a:pPr>
            <a:r>
              <a:rPr lang="en-US" sz="1900" dirty="0"/>
              <a:t>Incorrect middle initial</a:t>
            </a:r>
          </a:p>
          <a:p>
            <a:pPr marL="285750" indent="-285750">
              <a:buFont typeface="Arial" panose="020B0604020202020204" pitchFamily="34" charset="0"/>
              <a:buChar char="•"/>
            </a:pPr>
            <a:r>
              <a:rPr lang="en-US" sz="1900" dirty="0"/>
              <a:t>Incorrect birth date</a:t>
            </a:r>
          </a:p>
          <a:p>
            <a:pPr marL="285750" indent="-285750">
              <a:buFont typeface="Arial" panose="020B0604020202020204" pitchFamily="34" charset="0"/>
              <a:buChar char="•"/>
            </a:pPr>
            <a:r>
              <a:rPr lang="en-US" sz="1900" dirty="0"/>
              <a:t>Burial at Oak Woods</a:t>
            </a:r>
          </a:p>
        </p:txBody>
      </p:sp>
    </p:spTree>
    <p:extLst>
      <p:ext uri="{BB962C8B-B14F-4D97-AF65-F5344CB8AC3E}">
        <p14:creationId xmlns:p14="http://schemas.microsoft.com/office/powerpoint/2010/main" val="373817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a:t>
            </a:fld>
            <a:endParaRPr lang="en-US"/>
          </a:p>
        </p:txBody>
      </p:sp>
      <p:pic>
        <p:nvPicPr>
          <p:cNvPr id="3" name="Picture 2">
            <a:extLst>
              <a:ext uri="{FF2B5EF4-FFF2-40B4-BE49-F238E27FC236}">
                <a16:creationId xmlns:a16="http://schemas.microsoft.com/office/drawing/2014/main" id="{A83F74D1-99D4-DCE7-BDF8-B08BA288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16" y="685800"/>
            <a:ext cx="7520650" cy="3505200"/>
          </a:xfrm>
          <a:prstGeom prst="rect">
            <a:avLst/>
          </a:prstGeom>
          <a:ln w="9525">
            <a:solidFill>
              <a:schemeClr val="tx1"/>
            </a:solidFill>
          </a:ln>
        </p:spPr>
      </p:pic>
      <p:sp>
        <p:nvSpPr>
          <p:cNvPr id="4" name="TextBox 3">
            <a:extLst>
              <a:ext uri="{FF2B5EF4-FFF2-40B4-BE49-F238E27FC236}">
                <a16:creationId xmlns:a16="http://schemas.microsoft.com/office/drawing/2014/main" id="{12C95D34-D8DD-9554-CE63-2558031B6763}"/>
              </a:ext>
            </a:extLst>
          </p:cNvPr>
          <p:cNvSpPr txBox="1"/>
          <p:nvPr/>
        </p:nvSpPr>
        <p:spPr>
          <a:xfrm>
            <a:off x="1086371" y="4648200"/>
            <a:ext cx="6990829" cy="1200329"/>
          </a:xfrm>
          <a:prstGeom prst="rect">
            <a:avLst/>
          </a:prstGeom>
          <a:noFill/>
        </p:spPr>
        <p:txBody>
          <a:bodyPr wrap="square" rtlCol="0">
            <a:spAutoFit/>
          </a:bodyPr>
          <a:lstStyle/>
          <a:p>
            <a:pPr algn="ctr"/>
            <a:r>
              <a:rPr lang="en-US" sz="2400" dirty="0"/>
              <a:t>“Death of Lewis Meacham” </a:t>
            </a:r>
          </a:p>
          <a:p>
            <a:pPr algn="ctr"/>
            <a:r>
              <a:rPr lang="en-US" sz="2400" i="1" dirty="0"/>
              <a:t>Rutland </a:t>
            </a:r>
            <a:r>
              <a:rPr lang="en-US" sz="2400" dirty="0"/>
              <a:t>(Vermont) </a:t>
            </a:r>
            <a:r>
              <a:rPr lang="en-US" sz="2400" i="1" dirty="0"/>
              <a:t>Daily Herald and Globe</a:t>
            </a:r>
            <a:r>
              <a:rPr lang="en-US" sz="2400" dirty="0"/>
              <a:t> </a:t>
            </a:r>
          </a:p>
          <a:p>
            <a:pPr algn="ctr"/>
            <a:r>
              <a:rPr lang="en-US" sz="2400" dirty="0"/>
              <a:t>October 4, 1878</a:t>
            </a:r>
          </a:p>
        </p:txBody>
      </p:sp>
    </p:spTree>
    <p:extLst>
      <p:ext uri="{BB962C8B-B14F-4D97-AF65-F5344CB8AC3E}">
        <p14:creationId xmlns:p14="http://schemas.microsoft.com/office/powerpoint/2010/main" val="2956546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30</a:t>
            </a:fld>
            <a:endParaRPr lang="en-US"/>
          </a:p>
        </p:txBody>
      </p:sp>
      <p:pic>
        <p:nvPicPr>
          <p:cNvPr id="3" name="Picture 2">
            <a:extLst>
              <a:ext uri="{FF2B5EF4-FFF2-40B4-BE49-F238E27FC236}">
                <a16:creationId xmlns:a16="http://schemas.microsoft.com/office/drawing/2014/main" id="{3E0DCAB1-82B0-4D83-504C-14B0B60DE2CA}"/>
              </a:ext>
            </a:extLst>
          </p:cNvPr>
          <p:cNvPicPr>
            <a:picLocks noChangeAspect="1"/>
          </p:cNvPicPr>
          <p:nvPr/>
        </p:nvPicPr>
        <p:blipFill>
          <a:blip r:embed="rId2"/>
          <a:stretch>
            <a:fillRect/>
          </a:stretch>
        </p:blipFill>
        <p:spPr>
          <a:xfrm>
            <a:off x="395287" y="1066800"/>
            <a:ext cx="8353425" cy="2085975"/>
          </a:xfrm>
          <a:prstGeom prst="rect">
            <a:avLst/>
          </a:prstGeom>
          <a:ln w="9525">
            <a:solidFill>
              <a:schemeClr val="tx1"/>
            </a:solidFill>
          </a:ln>
        </p:spPr>
      </p:pic>
      <p:sp>
        <p:nvSpPr>
          <p:cNvPr id="4" name="TextBox 3">
            <a:extLst>
              <a:ext uri="{FF2B5EF4-FFF2-40B4-BE49-F238E27FC236}">
                <a16:creationId xmlns:a16="http://schemas.microsoft.com/office/drawing/2014/main" id="{BF15BD03-7C66-71B9-5F25-08489B506E53}"/>
              </a:ext>
            </a:extLst>
          </p:cNvPr>
          <p:cNvSpPr txBox="1"/>
          <p:nvPr/>
        </p:nvSpPr>
        <p:spPr>
          <a:xfrm>
            <a:off x="395287" y="3733800"/>
            <a:ext cx="8443913" cy="1938992"/>
          </a:xfrm>
          <a:prstGeom prst="rect">
            <a:avLst/>
          </a:prstGeom>
          <a:noFill/>
        </p:spPr>
        <p:txBody>
          <a:bodyPr wrap="square" rtlCol="0">
            <a:spAutoFit/>
          </a:bodyPr>
          <a:lstStyle/>
          <a:p>
            <a:r>
              <a:rPr lang="en-US" sz="2400" dirty="0"/>
              <a:t>“Physician’s Certificate of Death,” Lewis Meacham, Chicago Illinois</a:t>
            </a:r>
          </a:p>
          <a:p>
            <a:endParaRPr lang="en-US" sz="2400" dirty="0"/>
          </a:p>
          <a:p>
            <a:pPr marL="742950" lvl="1" indent="-285750">
              <a:buFont typeface="Arial" panose="020B0604020202020204" pitchFamily="34" charset="0"/>
              <a:buChar char="•"/>
            </a:pPr>
            <a:r>
              <a:rPr lang="en-US" sz="2400" dirty="0"/>
              <a:t>Line 1, Name:  Incorrect [middle name was Henry]</a:t>
            </a:r>
          </a:p>
          <a:p>
            <a:pPr marL="742950" lvl="1" indent="-285750">
              <a:buFont typeface="Arial" panose="020B0604020202020204" pitchFamily="34" charset="0"/>
              <a:buChar char="•"/>
            </a:pPr>
            <a:r>
              <a:rPr lang="en-US" sz="2400" dirty="0"/>
              <a:t>Line 2, Age: Incorrect [he was 32 when he died]</a:t>
            </a:r>
          </a:p>
          <a:p>
            <a:pPr marL="742950" lvl="1" indent="-285750">
              <a:buFont typeface="Arial" panose="020B0604020202020204" pitchFamily="34" charset="0"/>
              <a:buChar char="•"/>
            </a:pPr>
            <a:r>
              <a:rPr lang="en-US" sz="2400" dirty="0"/>
              <a:t>Line 4, Place of birth: Incorrect [born in New Haven, VT]</a:t>
            </a:r>
          </a:p>
        </p:txBody>
      </p:sp>
    </p:spTree>
    <p:extLst>
      <p:ext uri="{BB962C8B-B14F-4D97-AF65-F5344CB8AC3E}">
        <p14:creationId xmlns:p14="http://schemas.microsoft.com/office/powerpoint/2010/main" val="3091720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31</a:t>
            </a:fld>
            <a:endParaRPr lang="en-US"/>
          </a:p>
        </p:txBody>
      </p:sp>
      <p:sp>
        <p:nvSpPr>
          <p:cNvPr id="3" name="TextBox 2">
            <a:extLst>
              <a:ext uri="{FF2B5EF4-FFF2-40B4-BE49-F238E27FC236}">
                <a16:creationId xmlns:a16="http://schemas.microsoft.com/office/drawing/2014/main" id="{89307662-7788-2736-F980-5030B161BB98}"/>
              </a:ext>
            </a:extLst>
          </p:cNvPr>
          <p:cNvSpPr txBox="1"/>
          <p:nvPr/>
        </p:nvSpPr>
        <p:spPr>
          <a:xfrm>
            <a:off x="322556" y="838200"/>
            <a:ext cx="8508248" cy="4585871"/>
          </a:xfrm>
          <a:prstGeom prst="rect">
            <a:avLst/>
          </a:prstGeom>
          <a:noFill/>
          <a:ln w="9525">
            <a:solidFill>
              <a:schemeClr val="tx1"/>
            </a:solidFill>
          </a:ln>
        </p:spPr>
        <p:txBody>
          <a:bodyPr wrap="square">
            <a:spAutoFit/>
          </a:bodyPr>
          <a:lstStyle/>
          <a:p>
            <a:pPr algn="ctr">
              <a:lnSpc>
                <a:spcPct val="150000"/>
              </a:lnSpc>
            </a:pPr>
            <a:r>
              <a:rPr lang="en-US" sz="3000" dirty="0"/>
              <a:t>Birthdates and Ages Given for Lewis Meacham</a:t>
            </a:r>
          </a:p>
          <a:p>
            <a:pPr algn="ctr">
              <a:lnSpc>
                <a:spcPct val="150000"/>
              </a:lnSpc>
            </a:pPr>
            <a:r>
              <a:rPr lang="en-US" sz="2600" dirty="0"/>
              <a:t>March 8, 1846:  His actual birthdate (he died at age 32)</a:t>
            </a:r>
          </a:p>
          <a:p>
            <a:endParaRPr lang="en-US" sz="2600" dirty="0"/>
          </a:p>
          <a:p>
            <a:pPr marL="457200" indent="-457200">
              <a:buFont typeface="Arial" panose="020B0604020202020204" pitchFamily="34" charset="0"/>
              <a:buChar char="•"/>
            </a:pPr>
            <a:r>
              <a:rPr lang="en-US" sz="2600" dirty="0"/>
              <a:t>“Aged 33 years”: Plate on burial casket</a:t>
            </a:r>
          </a:p>
          <a:p>
            <a:pPr marL="457200" indent="-457200">
              <a:buFont typeface="Arial" panose="020B0604020202020204" pitchFamily="34" charset="0"/>
              <a:buChar char="•"/>
            </a:pPr>
            <a:r>
              <a:rPr lang="en-US" sz="2600" dirty="0"/>
              <a:t>1845:  </a:t>
            </a:r>
            <a:r>
              <a:rPr lang="en-US" sz="2600" i="1" dirty="0"/>
              <a:t>Chicago Inter Ocean</a:t>
            </a:r>
            <a:r>
              <a:rPr lang="en-US" sz="2600" dirty="0"/>
              <a:t> </a:t>
            </a:r>
          </a:p>
          <a:p>
            <a:pPr marL="457200" indent="-457200">
              <a:buFont typeface="Arial" panose="020B0604020202020204" pitchFamily="34" charset="0"/>
              <a:buChar char="•"/>
            </a:pPr>
            <a:r>
              <a:rPr lang="en-US" sz="2600" dirty="0"/>
              <a:t>1843:  </a:t>
            </a:r>
            <a:r>
              <a:rPr lang="en-US" sz="2600" i="1" dirty="0"/>
              <a:t>Chicago Times</a:t>
            </a:r>
          </a:p>
          <a:p>
            <a:pPr marL="457200" indent="-457200">
              <a:buFont typeface="Arial" panose="020B0604020202020204" pitchFamily="34" charset="0"/>
              <a:buChar char="•"/>
            </a:pPr>
            <a:r>
              <a:rPr lang="en-US" sz="2600" dirty="0"/>
              <a:t>“About 1846”:  </a:t>
            </a:r>
            <a:r>
              <a:rPr lang="en-US" sz="2600" i="1" dirty="0"/>
              <a:t>Chicago Daily Tribune</a:t>
            </a:r>
            <a:endParaRPr lang="en-US" sz="2600" dirty="0"/>
          </a:p>
          <a:p>
            <a:pPr marL="457200" indent="-457200">
              <a:buFont typeface="Arial" panose="020B0604020202020204" pitchFamily="34" charset="0"/>
              <a:buChar char="•"/>
            </a:pPr>
            <a:r>
              <a:rPr lang="en-US" sz="2600" dirty="0"/>
              <a:t>“About 35 years old”:  </a:t>
            </a:r>
            <a:r>
              <a:rPr lang="en-US" sz="2600" i="1" dirty="0"/>
              <a:t>Chicago Daily Telegraph</a:t>
            </a:r>
            <a:endParaRPr lang="en-US" sz="2600" dirty="0"/>
          </a:p>
          <a:p>
            <a:pPr marL="457200" indent="-457200">
              <a:buFont typeface="Arial" panose="020B0604020202020204" pitchFamily="34" charset="0"/>
              <a:buChar char="•"/>
            </a:pPr>
            <a:r>
              <a:rPr lang="en-US" sz="2600" dirty="0"/>
              <a:t>35 years old:  Out-of-state obituaries (though most did not list an age or birth year)</a:t>
            </a:r>
          </a:p>
        </p:txBody>
      </p:sp>
    </p:spTree>
    <p:extLst>
      <p:ext uri="{BB962C8B-B14F-4D97-AF65-F5344CB8AC3E}">
        <p14:creationId xmlns:p14="http://schemas.microsoft.com/office/powerpoint/2010/main" val="29367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32</a:t>
            </a:fld>
            <a:endParaRPr lang="en-US"/>
          </a:p>
        </p:txBody>
      </p:sp>
      <p:pic>
        <p:nvPicPr>
          <p:cNvPr id="3" name="Picture 2">
            <a:extLst>
              <a:ext uri="{FF2B5EF4-FFF2-40B4-BE49-F238E27FC236}">
                <a16:creationId xmlns:a16="http://schemas.microsoft.com/office/drawing/2014/main" id="{54712C5A-8710-10DC-DDA2-A56E9AEFCC9C}"/>
              </a:ext>
            </a:extLst>
          </p:cNvPr>
          <p:cNvPicPr>
            <a:picLocks noChangeAspect="1"/>
          </p:cNvPicPr>
          <p:nvPr/>
        </p:nvPicPr>
        <p:blipFill>
          <a:blip r:embed="rId2"/>
          <a:stretch>
            <a:fillRect/>
          </a:stretch>
        </p:blipFill>
        <p:spPr>
          <a:xfrm>
            <a:off x="676922" y="533400"/>
            <a:ext cx="7804969" cy="2647949"/>
          </a:xfrm>
          <a:prstGeom prst="rect">
            <a:avLst/>
          </a:prstGeom>
          <a:ln w="9525">
            <a:solidFill>
              <a:schemeClr val="tx1"/>
            </a:solidFill>
          </a:ln>
        </p:spPr>
      </p:pic>
      <p:sp>
        <p:nvSpPr>
          <p:cNvPr id="4" name="TextBox 3">
            <a:extLst>
              <a:ext uri="{FF2B5EF4-FFF2-40B4-BE49-F238E27FC236}">
                <a16:creationId xmlns:a16="http://schemas.microsoft.com/office/drawing/2014/main" id="{3185CCBF-E733-EC94-4DD7-858423FFB229}"/>
              </a:ext>
            </a:extLst>
          </p:cNvPr>
          <p:cNvSpPr txBox="1"/>
          <p:nvPr/>
        </p:nvSpPr>
        <p:spPr>
          <a:xfrm>
            <a:off x="645112" y="3657600"/>
            <a:ext cx="7872291" cy="2308324"/>
          </a:xfrm>
          <a:prstGeom prst="rect">
            <a:avLst/>
          </a:prstGeom>
          <a:noFill/>
        </p:spPr>
        <p:txBody>
          <a:bodyPr wrap="square" rtlCol="0">
            <a:spAutoFit/>
          </a:bodyPr>
          <a:lstStyle/>
          <a:p>
            <a:r>
              <a:rPr lang="en-US" sz="2400" dirty="0"/>
              <a:t>John Comstock, </a:t>
            </a:r>
            <a:r>
              <a:rPr lang="en-US" sz="2400" i="1" dirty="0"/>
              <a:t>The Congregational Churches of Vermont and Their Ministry, 1762-1942 </a:t>
            </a:r>
            <a:r>
              <a:rPr lang="en-US" sz="2400" dirty="0"/>
              <a:t>(1942)  </a:t>
            </a:r>
          </a:p>
          <a:p>
            <a:endParaRPr lang="en-US" sz="2400" dirty="0"/>
          </a:p>
          <a:p>
            <a:pPr marL="342900" indent="-342900">
              <a:buFont typeface="Arial" panose="020B0604020202020204" pitchFamily="34" charset="0"/>
              <a:buChar char="•"/>
            </a:pPr>
            <a:r>
              <a:rPr lang="en-US" sz="2400" dirty="0"/>
              <a:t>James Meacham left New Haven Church on Sept. 10, 1846</a:t>
            </a:r>
          </a:p>
          <a:p>
            <a:pPr marL="342900" indent="-342900">
              <a:buFont typeface="Arial" panose="020B0604020202020204" pitchFamily="34" charset="0"/>
              <a:buChar char="•"/>
            </a:pPr>
            <a:r>
              <a:rPr lang="en-US" sz="2400" dirty="0"/>
              <a:t>“O. P.” = Ordained as pastor</a:t>
            </a:r>
          </a:p>
          <a:p>
            <a:pPr marL="342900" indent="-342900">
              <a:buFont typeface="Arial" panose="020B0604020202020204" pitchFamily="34" charset="0"/>
              <a:buChar char="•"/>
            </a:pPr>
            <a:r>
              <a:rPr lang="en-US" sz="2400" dirty="0"/>
              <a:t>“D” = Dismissed from pastorate (that is, left the pastorate)</a:t>
            </a:r>
          </a:p>
        </p:txBody>
      </p:sp>
      <p:sp>
        <p:nvSpPr>
          <p:cNvPr id="5" name="Arrow: Right 4">
            <a:extLst>
              <a:ext uri="{FF2B5EF4-FFF2-40B4-BE49-F238E27FC236}">
                <a16:creationId xmlns:a16="http://schemas.microsoft.com/office/drawing/2014/main" id="{F80E4528-2705-2C12-627E-7DD6B797A75D}"/>
              </a:ext>
            </a:extLst>
          </p:cNvPr>
          <p:cNvSpPr/>
          <p:nvPr/>
        </p:nvSpPr>
        <p:spPr>
          <a:xfrm>
            <a:off x="304800" y="3003610"/>
            <a:ext cx="520820" cy="1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7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33</a:t>
            </a:fld>
            <a:endParaRPr lang="en-US"/>
          </a:p>
        </p:txBody>
      </p:sp>
      <p:pic>
        <p:nvPicPr>
          <p:cNvPr id="9" name="Picture 8">
            <a:extLst>
              <a:ext uri="{FF2B5EF4-FFF2-40B4-BE49-F238E27FC236}">
                <a16:creationId xmlns:a16="http://schemas.microsoft.com/office/drawing/2014/main" id="{0869E4F0-88D6-6C63-C6F9-6805F694828B}"/>
              </a:ext>
            </a:extLst>
          </p:cNvPr>
          <p:cNvPicPr>
            <a:picLocks noChangeAspect="1"/>
          </p:cNvPicPr>
          <p:nvPr/>
        </p:nvPicPr>
        <p:blipFill>
          <a:blip r:embed="rId2"/>
          <a:stretch>
            <a:fillRect/>
          </a:stretch>
        </p:blipFill>
        <p:spPr>
          <a:xfrm>
            <a:off x="228600" y="228600"/>
            <a:ext cx="3563648" cy="3124200"/>
          </a:xfrm>
          <a:prstGeom prst="rect">
            <a:avLst/>
          </a:prstGeom>
        </p:spPr>
      </p:pic>
      <p:pic>
        <p:nvPicPr>
          <p:cNvPr id="10" name="Picture 9">
            <a:extLst>
              <a:ext uri="{FF2B5EF4-FFF2-40B4-BE49-F238E27FC236}">
                <a16:creationId xmlns:a16="http://schemas.microsoft.com/office/drawing/2014/main" id="{E6021D3E-360F-A404-6D25-2AAC8EF665A9}"/>
              </a:ext>
            </a:extLst>
          </p:cNvPr>
          <p:cNvPicPr>
            <a:picLocks noChangeAspect="1"/>
          </p:cNvPicPr>
          <p:nvPr/>
        </p:nvPicPr>
        <p:blipFill>
          <a:blip r:embed="rId3"/>
          <a:stretch>
            <a:fillRect/>
          </a:stretch>
        </p:blipFill>
        <p:spPr>
          <a:xfrm>
            <a:off x="228600" y="3528875"/>
            <a:ext cx="4197491" cy="2647950"/>
          </a:xfrm>
          <a:prstGeom prst="rect">
            <a:avLst/>
          </a:prstGeom>
        </p:spPr>
      </p:pic>
      <p:sp>
        <p:nvSpPr>
          <p:cNvPr id="11" name="TextBox 10">
            <a:extLst>
              <a:ext uri="{FF2B5EF4-FFF2-40B4-BE49-F238E27FC236}">
                <a16:creationId xmlns:a16="http://schemas.microsoft.com/office/drawing/2014/main" id="{25754217-EA9E-2039-7939-46B00B3AD5DF}"/>
              </a:ext>
            </a:extLst>
          </p:cNvPr>
          <p:cNvSpPr txBox="1"/>
          <p:nvPr/>
        </p:nvSpPr>
        <p:spPr>
          <a:xfrm>
            <a:off x="4648200" y="609600"/>
            <a:ext cx="4419600" cy="5262979"/>
          </a:xfrm>
          <a:prstGeom prst="rect">
            <a:avLst/>
          </a:prstGeom>
          <a:noFill/>
        </p:spPr>
        <p:txBody>
          <a:bodyPr wrap="square" rtlCol="0">
            <a:spAutoFit/>
          </a:bodyPr>
          <a:lstStyle/>
          <a:p>
            <a:r>
              <a:rPr lang="en-US" sz="2400" dirty="0"/>
              <a:t>Meacham family marker in the West Cemetery in Middlebury, Vermont.  At the left are the names of Lewis’s parents, James and Mary, and below are Lewis and his mother’s sister, Emma.  </a:t>
            </a:r>
          </a:p>
          <a:p>
            <a:endParaRPr lang="en-US" sz="2400" dirty="0"/>
          </a:p>
          <a:p>
            <a:r>
              <a:rPr lang="en-US" sz="2400" dirty="0"/>
              <a:t>Lewis is included in the cemetery index, but that is no guarantee he was actually buried in the cemetery.  In addition, Emma’s name is not even included in the index.  (Images from </a:t>
            </a:r>
            <a:r>
              <a:rPr lang="en-US" sz="2400" dirty="0" err="1"/>
              <a:t>FindaGrave</a:t>
            </a:r>
            <a:r>
              <a:rPr lang="en-US" sz="2400" dirty="0"/>
              <a:t>, www.findagrave.com)</a:t>
            </a:r>
          </a:p>
        </p:txBody>
      </p:sp>
    </p:spTree>
    <p:extLst>
      <p:ext uri="{BB962C8B-B14F-4D97-AF65-F5344CB8AC3E}">
        <p14:creationId xmlns:p14="http://schemas.microsoft.com/office/powerpoint/2010/main" val="1166572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34</a:t>
            </a:fld>
            <a:endParaRPr lang="en-US"/>
          </a:p>
        </p:txBody>
      </p:sp>
      <p:pic>
        <p:nvPicPr>
          <p:cNvPr id="3" name="Picture 2">
            <a:extLst>
              <a:ext uri="{FF2B5EF4-FFF2-40B4-BE49-F238E27FC236}">
                <a16:creationId xmlns:a16="http://schemas.microsoft.com/office/drawing/2014/main" id="{BE7A0E12-4C2B-6D43-9690-6EBB3861AD80}"/>
              </a:ext>
            </a:extLst>
          </p:cNvPr>
          <p:cNvPicPr>
            <a:picLocks noChangeAspect="1"/>
          </p:cNvPicPr>
          <p:nvPr/>
        </p:nvPicPr>
        <p:blipFill>
          <a:blip r:embed="rId2"/>
          <a:stretch>
            <a:fillRect/>
          </a:stretch>
        </p:blipFill>
        <p:spPr>
          <a:xfrm>
            <a:off x="609600" y="1219200"/>
            <a:ext cx="7924800" cy="2886403"/>
          </a:xfrm>
          <a:prstGeom prst="rect">
            <a:avLst/>
          </a:prstGeom>
          <a:ln w="9525">
            <a:solidFill>
              <a:schemeClr val="tx1"/>
            </a:solidFill>
          </a:ln>
        </p:spPr>
      </p:pic>
      <p:sp>
        <p:nvSpPr>
          <p:cNvPr id="4" name="TextBox 3">
            <a:extLst>
              <a:ext uri="{FF2B5EF4-FFF2-40B4-BE49-F238E27FC236}">
                <a16:creationId xmlns:a16="http://schemas.microsoft.com/office/drawing/2014/main" id="{A3EA675C-21B4-29B2-6E3A-5615E50B141A}"/>
              </a:ext>
            </a:extLst>
          </p:cNvPr>
          <p:cNvSpPr txBox="1"/>
          <p:nvPr/>
        </p:nvSpPr>
        <p:spPr>
          <a:xfrm>
            <a:off x="838200" y="4724400"/>
            <a:ext cx="7467600" cy="830997"/>
          </a:xfrm>
          <a:prstGeom prst="rect">
            <a:avLst/>
          </a:prstGeom>
          <a:noFill/>
        </p:spPr>
        <p:txBody>
          <a:bodyPr wrap="square" rtlCol="0">
            <a:spAutoFit/>
          </a:bodyPr>
          <a:lstStyle/>
          <a:p>
            <a:r>
              <a:rPr lang="en-US" sz="2400" dirty="0"/>
              <a:t>A note from an administrator of the Oak Woods Cemetery in Chicago, Illinois.</a:t>
            </a:r>
          </a:p>
        </p:txBody>
      </p:sp>
    </p:spTree>
    <p:extLst>
      <p:ext uri="{BB962C8B-B14F-4D97-AF65-F5344CB8AC3E}">
        <p14:creationId xmlns:p14="http://schemas.microsoft.com/office/powerpoint/2010/main" val="361796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35</a:t>
            </a:fld>
            <a:endParaRPr lang="en-US"/>
          </a:p>
        </p:txBody>
      </p:sp>
      <p:pic>
        <p:nvPicPr>
          <p:cNvPr id="3" name="Picture 2">
            <a:extLst>
              <a:ext uri="{FF2B5EF4-FFF2-40B4-BE49-F238E27FC236}">
                <a16:creationId xmlns:a16="http://schemas.microsoft.com/office/drawing/2014/main" id="{6EA98055-ADD8-4C48-9D24-CF5D3351D180}"/>
              </a:ext>
            </a:extLst>
          </p:cNvPr>
          <p:cNvPicPr>
            <a:picLocks noChangeAspect="1"/>
          </p:cNvPicPr>
          <p:nvPr/>
        </p:nvPicPr>
        <p:blipFill>
          <a:blip r:embed="rId2"/>
          <a:stretch>
            <a:fillRect/>
          </a:stretch>
        </p:blipFill>
        <p:spPr>
          <a:xfrm>
            <a:off x="1497366" y="309563"/>
            <a:ext cx="6134100" cy="4693733"/>
          </a:xfrm>
          <a:prstGeom prst="rect">
            <a:avLst/>
          </a:prstGeom>
          <a:ln w="9525">
            <a:solidFill>
              <a:schemeClr val="tx1"/>
            </a:solidFill>
          </a:ln>
        </p:spPr>
      </p:pic>
      <p:sp>
        <p:nvSpPr>
          <p:cNvPr id="4" name="TextBox 3">
            <a:extLst>
              <a:ext uri="{FF2B5EF4-FFF2-40B4-BE49-F238E27FC236}">
                <a16:creationId xmlns:a16="http://schemas.microsoft.com/office/drawing/2014/main" id="{9A32B160-E15C-95BF-9774-B1C96071E6DC}"/>
              </a:ext>
            </a:extLst>
          </p:cNvPr>
          <p:cNvSpPr txBox="1"/>
          <p:nvPr/>
        </p:nvSpPr>
        <p:spPr>
          <a:xfrm>
            <a:off x="887766" y="5257800"/>
            <a:ext cx="7371829" cy="830997"/>
          </a:xfrm>
          <a:prstGeom prst="rect">
            <a:avLst/>
          </a:prstGeom>
          <a:noFill/>
        </p:spPr>
        <p:txBody>
          <a:bodyPr wrap="square" rtlCol="0">
            <a:spAutoFit/>
          </a:bodyPr>
          <a:lstStyle/>
          <a:p>
            <a:r>
              <a:rPr lang="en-US" sz="2400" dirty="0"/>
              <a:t>Lewis Meacham is buried in the Lincoln Green area of Oak Woods Cemetery (upper left, in A3 section, lot 208).</a:t>
            </a:r>
          </a:p>
        </p:txBody>
      </p:sp>
      <p:cxnSp>
        <p:nvCxnSpPr>
          <p:cNvPr id="7" name="Straight Arrow Connector 6">
            <a:extLst>
              <a:ext uri="{FF2B5EF4-FFF2-40B4-BE49-F238E27FC236}">
                <a16:creationId xmlns:a16="http://schemas.microsoft.com/office/drawing/2014/main" id="{65218956-B295-9F01-4F37-ED5DE6B67265}"/>
              </a:ext>
            </a:extLst>
          </p:cNvPr>
          <p:cNvCxnSpPr/>
          <p:nvPr/>
        </p:nvCxnSpPr>
        <p:spPr>
          <a:xfrm>
            <a:off x="1169634" y="33143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492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36</a:t>
            </a:fld>
            <a:endParaRPr lang="en-US"/>
          </a:p>
        </p:txBody>
      </p:sp>
      <p:pic>
        <p:nvPicPr>
          <p:cNvPr id="3" name="Picture 2">
            <a:extLst>
              <a:ext uri="{FF2B5EF4-FFF2-40B4-BE49-F238E27FC236}">
                <a16:creationId xmlns:a16="http://schemas.microsoft.com/office/drawing/2014/main" id="{A25372E1-50D7-1EE3-F183-C971799F83BE}"/>
              </a:ext>
            </a:extLst>
          </p:cNvPr>
          <p:cNvPicPr>
            <a:picLocks noChangeAspect="1"/>
          </p:cNvPicPr>
          <p:nvPr/>
        </p:nvPicPr>
        <p:blipFill>
          <a:blip r:embed="rId2"/>
          <a:stretch>
            <a:fillRect/>
          </a:stretch>
        </p:blipFill>
        <p:spPr>
          <a:xfrm>
            <a:off x="644052" y="533400"/>
            <a:ext cx="3927948" cy="2784710"/>
          </a:xfrm>
          <a:prstGeom prst="rect">
            <a:avLst/>
          </a:prstGeom>
        </p:spPr>
      </p:pic>
      <p:pic>
        <p:nvPicPr>
          <p:cNvPr id="5" name="Picture 4">
            <a:extLst>
              <a:ext uri="{FF2B5EF4-FFF2-40B4-BE49-F238E27FC236}">
                <a16:creationId xmlns:a16="http://schemas.microsoft.com/office/drawing/2014/main" id="{12A19617-FF60-8EBE-F894-FE977A0DEE12}"/>
              </a:ext>
            </a:extLst>
          </p:cNvPr>
          <p:cNvPicPr>
            <a:picLocks noChangeAspect="1"/>
          </p:cNvPicPr>
          <p:nvPr/>
        </p:nvPicPr>
        <p:blipFill>
          <a:blip r:embed="rId3"/>
          <a:stretch>
            <a:fillRect/>
          </a:stretch>
        </p:blipFill>
        <p:spPr>
          <a:xfrm>
            <a:off x="5054946" y="533400"/>
            <a:ext cx="3445002" cy="2784710"/>
          </a:xfrm>
          <a:prstGeom prst="rect">
            <a:avLst/>
          </a:prstGeom>
        </p:spPr>
      </p:pic>
      <p:sp>
        <p:nvSpPr>
          <p:cNvPr id="7" name="TextBox 6">
            <a:extLst>
              <a:ext uri="{FF2B5EF4-FFF2-40B4-BE49-F238E27FC236}">
                <a16:creationId xmlns:a16="http://schemas.microsoft.com/office/drawing/2014/main" id="{D35E8538-8D70-CE75-5745-7A1E8726A259}"/>
              </a:ext>
            </a:extLst>
          </p:cNvPr>
          <p:cNvSpPr txBox="1"/>
          <p:nvPr/>
        </p:nvSpPr>
        <p:spPr>
          <a:xfrm>
            <a:off x="403932" y="3824054"/>
            <a:ext cx="8355848" cy="2123658"/>
          </a:xfrm>
          <a:prstGeom prst="rect">
            <a:avLst/>
          </a:prstGeom>
          <a:noFill/>
        </p:spPr>
        <p:txBody>
          <a:bodyPr wrap="square" rtlCol="0">
            <a:spAutoFit/>
          </a:bodyPr>
          <a:lstStyle/>
          <a:p>
            <a:r>
              <a:rPr lang="en-US" sz="2200" dirty="0"/>
              <a:t>“It doesn’t appear that there is a gravestone for Lewis Meacham. This is a sad part of the cemetery because many of the graves were covered up over the years and are now under the soil as though they are part of the landscape. I was able to find markers close to where the grave should be, but not much is still in that section sadly.”  (Images and quotation courtesy of Mallory Price, Hyde Park Historical Society, Chicago)</a:t>
            </a:r>
          </a:p>
        </p:txBody>
      </p:sp>
    </p:spTree>
    <p:extLst>
      <p:ext uri="{BB962C8B-B14F-4D97-AF65-F5344CB8AC3E}">
        <p14:creationId xmlns:p14="http://schemas.microsoft.com/office/powerpoint/2010/main" val="280779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37</a:t>
            </a:fld>
            <a:endParaRPr lang="en-US"/>
          </a:p>
        </p:txBody>
      </p:sp>
      <p:pic>
        <p:nvPicPr>
          <p:cNvPr id="3" name="Picture 2">
            <a:extLst>
              <a:ext uri="{FF2B5EF4-FFF2-40B4-BE49-F238E27FC236}">
                <a16:creationId xmlns:a16="http://schemas.microsoft.com/office/drawing/2014/main" id="{E84C62D4-9496-E5DD-AE4E-F413A39C520C}"/>
              </a:ext>
            </a:extLst>
          </p:cNvPr>
          <p:cNvPicPr>
            <a:picLocks noChangeAspect="1"/>
          </p:cNvPicPr>
          <p:nvPr/>
        </p:nvPicPr>
        <p:blipFill>
          <a:blip r:embed="rId3"/>
          <a:stretch>
            <a:fillRect/>
          </a:stretch>
        </p:blipFill>
        <p:spPr>
          <a:xfrm>
            <a:off x="1040388" y="457200"/>
            <a:ext cx="7068621" cy="4267200"/>
          </a:xfrm>
          <a:prstGeom prst="rect">
            <a:avLst/>
          </a:prstGeom>
        </p:spPr>
      </p:pic>
      <p:sp>
        <p:nvSpPr>
          <p:cNvPr id="4" name="TextBox 3">
            <a:extLst>
              <a:ext uri="{FF2B5EF4-FFF2-40B4-BE49-F238E27FC236}">
                <a16:creationId xmlns:a16="http://schemas.microsoft.com/office/drawing/2014/main" id="{2C533ADC-061B-FFF9-7471-9EA13300799A}"/>
              </a:ext>
            </a:extLst>
          </p:cNvPr>
          <p:cNvSpPr txBox="1"/>
          <p:nvPr/>
        </p:nvSpPr>
        <p:spPr>
          <a:xfrm>
            <a:off x="609600" y="4972230"/>
            <a:ext cx="7924800" cy="1200329"/>
          </a:xfrm>
          <a:prstGeom prst="rect">
            <a:avLst/>
          </a:prstGeom>
          <a:noFill/>
        </p:spPr>
        <p:txBody>
          <a:bodyPr wrap="square" rtlCol="0">
            <a:spAutoFit/>
          </a:bodyPr>
          <a:lstStyle/>
          <a:p>
            <a:r>
              <a:rPr lang="en-US" sz="2400" dirty="0"/>
              <a:t>Oak Woods Cemetery, showing the general area where Lewis Meacham is buried. (Image courtesy of Mallory Price, Hyde Park Historical Society, Chicago)</a:t>
            </a:r>
          </a:p>
        </p:txBody>
      </p:sp>
    </p:spTree>
    <p:extLst>
      <p:ext uri="{BB962C8B-B14F-4D97-AF65-F5344CB8AC3E}">
        <p14:creationId xmlns:p14="http://schemas.microsoft.com/office/powerpoint/2010/main" val="3571643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38</a:t>
            </a:fld>
            <a:endParaRPr lang="en-US"/>
          </a:p>
        </p:txBody>
      </p:sp>
      <p:pic>
        <p:nvPicPr>
          <p:cNvPr id="3" name="Picture 2">
            <a:extLst>
              <a:ext uri="{FF2B5EF4-FFF2-40B4-BE49-F238E27FC236}">
                <a16:creationId xmlns:a16="http://schemas.microsoft.com/office/drawing/2014/main" id="{73D30CCF-86A5-5575-2A78-B82C231EBE5A}"/>
              </a:ext>
            </a:extLst>
          </p:cNvPr>
          <p:cNvPicPr>
            <a:picLocks noChangeAspect="1"/>
          </p:cNvPicPr>
          <p:nvPr/>
        </p:nvPicPr>
        <p:blipFill>
          <a:blip r:embed="rId2"/>
          <a:stretch>
            <a:fillRect/>
          </a:stretch>
        </p:blipFill>
        <p:spPr>
          <a:xfrm>
            <a:off x="1634968" y="354366"/>
            <a:ext cx="5899954" cy="4373070"/>
          </a:xfrm>
          <a:prstGeom prst="rect">
            <a:avLst/>
          </a:prstGeom>
          <a:ln w="9525">
            <a:solidFill>
              <a:schemeClr val="tx1"/>
            </a:solidFill>
          </a:ln>
        </p:spPr>
      </p:pic>
      <p:sp>
        <p:nvSpPr>
          <p:cNvPr id="2" name="TextBox 1">
            <a:extLst>
              <a:ext uri="{FF2B5EF4-FFF2-40B4-BE49-F238E27FC236}">
                <a16:creationId xmlns:a16="http://schemas.microsoft.com/office/drawing/2014/main" id="{83D0F8B6-E5BF-E9D2-1403-6475D1CD6F30}"/>
              </a:ext>
            </a:extLst>
          </p:cNvPr>
          <p:cNvSpPr txBox="1"/>
          <p:nvPr/>
        </p:nvSpPr>
        <p:spPr>
          <a:xfrm>
            <a:off x="403932" y="4953000"/>
            <a:ext cx="8338092" cy="1200329"/>
          </a:xfrm>
          <a:prstGeom prst="rect">
            <a:avLst/>
          </a:prstGeom>
          <a:noFill/>
        </p:spPr>
        <p:txBody>
          <a:bodyPr wrap="square" rtlCol="0">
            <a:spAutoFit/>
          </a:bodyPr>
          <a:lstStyle/>
          <a:p>
            <a:r>
              <a:rPr lang="en-US" sz="2400" dirty="0"/>
              <a:t>A map of Oak Woods Cemetery showing </a:t>
            </a:r>
            <a:r>
              <a:rPr lang="en-US" sz="2400"/>
              <a:t>the only visible </a:t>
            </a:r>
            <a:r>
              <a:rPr lang="en-US" sz="2400" dirty="0"/>
              <a:t>markers in the section where Lewis Meacham is buried. (Image courtesy of Mallory Price, Hyde Park Historical Society, Chicago)</a:t>
            </a:r>
          </a:p>
        </p:txBody>
      </p:sp>
    </p:spTree>
    <p:extLst>
      <p:ext uri="{BB962C8B-B14F-4D97-AF65-F5344CB8AC3E}">
        <p14:creationId xmlns:p14="http://schemas.microsoft.com/office/powerpoint/2010/main" val="1746698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39</a:t>
            </a:fld>
            <a:endParaRPr lang="en-US"/>
          </a:p>
        </p:txBody>
      </p:sp>
      <p:sp>
        <p:nvSpPr>
          <p:cNvPr id="2" name="TextBox 1">
            <a:extLst>
              <a:ext uri="{FF2B5EF4-FFF2-40B4-BE49-F238E27FC236}">
                <a16:creationId xmlns:a16="http://schemas.microsoft.com/office/drawing/2014/main" id="{250B6158-5A1D-82E8-F8F7-B3A8BE0868B7}"/>
              </a:ext>
            </a:extLst>
          </p:cNvPr>
          <p:cNvSpPr txBox="1"/>
          <p:nvPr/>
        </p:nvSpPr>
        <p:spPr>
          <a:xfrm>
            <a:off x="843376" y="1031288"/>
            <a:ext cx="7467600" cy="4154984"/>
          </a:xfrm>
          <a:prstGeom prst="rect">
            <a:avLst/>
          </a:prstGeom>
          <a:noFill/>
          <a:ln w="9525">
            <a:solidFill>
              <a:schemeClr val="tx1"/>
            </a:solidFill>
          </a:ln>
        </p:spPr>
        <p:txBody>
          <a:bodyPr wrap="square" rtlCol="0">
            <a:spAutoFit/>
          </a:bodyPr>
          <a:lstStyle/>
          <a:p>
            <a:pPr algn="ctr"/>
            <a:r>
              <a:rPr lang="en-US" sz="3000" dirty="0"/>
              <a:t>Lewis Henry Meacham</a:t>
            </a:r>
          </a:p>
          <a:p>
            <a:endParaRPr lang="en-US" dirty="0"/>
          </a:p>
          <a:p>
            <a:pPr marL="285750" indent="-285750">
              <a:buFont typeface="Arial" panose="020B0604020202020204" pitchFamily="34" charset="0"/>
              <a:buChar char="•"/>
            </a:pPr>
            <a:r>
              <a:rPr lang="en-US" sz="2400" dirty="0"/>
              <a:t>More than two birth dates  </a:t>
            </a:r>
            <a:r>
              <a:rPr lang="en-US" sz="2400" dirty="0">
                <a:solidFill>
                  <a:srgbClr val="FF0000"/>
                </a:solidFill>
              </a:rPr>
              <a:t>[March 8, 1846]</a:t>
            </a:r>
            <a:endParaRPr lang="en-US" sz="2400" dirty="0"/>
          </a:p>
          <a:p>
            <a:pPr marL="285750" indent="-285750">
              <a:buFont typeface="Arial" panose="020B0604020202020204" pitchFamily="34" charset="0"/>
              <a:buChar char="•"/>
            </a:pPr>
            <a:r>
              <a:rPr lang="en-US" sz="2400" dirty="0"/>
              <a:t>Two birthplaces  </a:t>
            </a:r>
            <a:r>
              <a:rPr lang="en-US" sz="2400" dirty="0">
                <a:solidFill>
                  <a:srgbClr val="FF0000"/>
                </a:solidFill>
              </a:rPr>
              <a:t>[New Haven, Vermont]</a:t>
            </a:r>
            <a:endParaRPr lang="en-US" sz="2400" dirty="0"/>
          </a:p>
          <a:p>
            <a:pPr marL="285750" indent="-285750">
              <a:buFont typeface="Arial" panose="020B0604020202020204" pitchFamily="34" charset="0"/>
              <a:buChar char="•"/>
            </a:pPr>
            <a:r>
              <a:rPr lang="en-US" sz="2400" dirty="0"/>
              <a:t>Two burial locations  </a:t>
            </a:r>
            <a:r>
              <a:rPr lang="en-US" sz="2400" dirty="0">
                <a:solidFill>
                  <a:srgbClr val="FF0000"/>
                </a:solidFill>
              </a:rPr>
              <a:t>[Chicago]</a:t>
            </a:r>
            <a:endParaRPr lang="en-US" sz="2400" dirty="0"/>
          </a:p>
          <a:p>
            <a:pPr marL="285750" indent="-285750">
              <a:buFont typeface="Arial" panose="020B0604020202020204" pitchFamily="34" charset="0"/>
              <a:buChar char="•"/>
            </a:pPr>
            <a:r>
              <a:rPr lang="en-US" sz="2400" dirty="0"/>
              <a:t>Two entries in “Find a Grave” website </a:t>
            </a:r>
            <a:r>
              <a:rPr lang="en-US" sz="2400" dirty="0">
                <a:solidFill>
                  <a:srgbClr val="FF0000"/>
                </a:solidFill>
              </a:rPr>
              <a:t>[both have errors]</a:t>
            </a:r>
            <a:endParaRPr lang="en-US" sz="2400" dirty="0"/>
          </a:p>
          <a:p>
            <a:pPr marL="285750" indent="-285750">
              <a:buFont typeface="Arial" panose="020B0604020202020204" pitchFamily="34" charset="0"/>
              <a:buChar char="•"/>
            </a:pPr>
            <a:r>
              <a:rPr lang="en-US" sz="2400" dirty="0"/>
              <a:t>Two names besides “Lewis Henry Meacham”</a:t>
            </a:r>
          </a:p>
          <a:p>
            <a:pPr marL="742950" lvl="1" indent="-285750">
              <a:buFont typeface="Arial" panose="020B0604020202020204" pitchFamily="34" charset="0"/>
              <a:buChar char="•"/>
            </a:pPr>
            <a:r>
              <a:rPr lang="en-US" sz="2400" dirty="0"/>
              <a:t>One name with assorted middle initials</a:t>
            </a:r>
          </a:p>
          <a:p>
            <a:pPr marL="742950" lvl="1" indent="-285750">
              <a:buFont typeface="Arial" panose="020B0604020202020204" pitchFamily="34" charset="0"/>
              <a:buChar char="•"/>
            </a:pPr>
            <a:r>
              <a:rPr lang="en-US" sz="2400" dirty="0"/>
              <a:t>One name used in the Civil War</a:t>
            </a:r>
          </a:p>
          <a:p>
            <a:pPr marL="285750" indent="-285750">
              <a:buFont typeface="Arial" panose="020B0604020202020204" pitchFamily="34" charset="0"/>
              <a:buChar char="•"/>
            </a:pPr>
            <a:r>
              <a:rPr lang="en-US" sz="2400" dirty="0"/>
              <a:t>Two Civil War ranks</a:t>
            </a:r>
          </a:p>
          <a:p>
            <a:pPr marL="285750" indent="-285750">
              <a:buFont typeface="Arial" panose="020B0604020202020204" pitchFamily="34" charset="0"/>
              <a:buChar char="•"/>
            </a:pPr>
            <a:r>
              <a:rPr lang="en-US" sz="2400" dirty="0"/>
              <a:t>Two terms of service in the Civil War</a:t>
            </a:r>
          </a:p>
        </p:txBody>
      </p:sp>
    </p:spTree>
    <p:extLst>
      <p:ext uri="{BB962C8B-B14F-4D97-AF65-F5344CB8AC3E}">
        <p14:creationId xmlns:p14="http://schemas.microsoft.com/office/powerpoint/2010/main" val="193102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a:t>
            </a:fld>
            <a:endParaRPr lang="en-US"/>
          </a:p>
        </p:txBody>
      </p:sp>
      <p:sp>
        <p:nvSpPr>
          <p:cNvPr id="2" name="TextBox 1">
            <a:extLst>
              <a:ext uri="{FF2B5EF4-FFF2-40B4-BE49-F238E27FC236}">
                <a16:creationId xmlns:a16="http://schemas.microsoft.com/office/drawing/2014/main" id="{250B6158-5A1D-82E8-F8F7-B3A8BE0868B7}"/>
              </a:ext>
            </a:extLst>
          </p:cNvPr>
          <p:cNvSpPr txBox="1"/>
          <p:nvPr/>
        </p:nvSpPr>
        <p:spPr>
          <a:xfrm>
            <a:off x="1541756" y="1049044"/>
            <a:ext cx="6090824" cy="4154984"/>
          </a:xfrm>
          <a:prstGeom prst="rect">
            <a:avLst/>
          </a:prstGeom>
          <a:noFill/>
          <a:ln w="9525">
            <a:solidFill>
              <a:schemeClr val="tx1"/>
            </a:solidFill>
          </a:ln>
        </p:spPr>
        <p:txBody>
          <a:bodyPr wrap="square" rtlCol="0">
            <a:spAutoFit/>
          </a:bodyPr>
          <a:lstStyle/>
          <a:p>
            <a:pPr algn="ctr"/>
            <a:r>
              <a:rPr lang="en-US" sz="3000" dirty="0"/>
              <a:t>Lewis Henry Meacham</a:t>
            </a:r>
          </a:p>
          <a:p>
            <a:endParaRPr lang="en-US" dirty="0"/>
          </a:p>
          <a:p>
            <a:pPr marL="285750" indent="-285750">
              <a:buFont typeface="Arial" panose="020B0604020202020204" pitchFamily="34" charset="0"/>
              <a:buChar char="•"/>
            </a:pPr>
            <a:r>
              <a:rPr lang="en-US" sz="2400" dirty="0"/>
              <a:t>More than two birth dates</a:t>
            </a:r>
          </a:p>
          <a:p>
            <a:pPr marL="285750" indent="-285750">
              <a:buFont typeface="Arial" panose="020B0604020202020204" pitchFamily="34" charset="0"/>
              <a:buChar char="•"/>
            </a:pPr>
            <a:r>
              <a:rPr lang="en-US" sz="2400" dirty="0"/>
              <a:t>Two birthplaces </a:t>
            </a:r>
          </a:p>
          <a:p>
            <a:pPr marL="285750" indent="-285750">
              <a:buFont typeface="Arial" panose="020B0604020202020204" pitchFamily="34" charset="0"/>
              <a:buChar char="•"/>
            </a:pPr>
            <a:r>
              <a:rPr lang="en-US" sz="2400" dirty="0"/>
              <a:t>Two </a:t>
            </a:r>
            <a:r>
              <a:rPr lang="en-US" sz="2400"/>
              <a:t>burial locations</a:t>
            </a:r>
            <a:endParaRPr lang="en-US" sz="2400" dirty="0"/>
          </a:p>
          <a:p>
            <a:pPr marL="285750" indent="-285750">
              <a:buFont typeface="Arial" panose="020B0604020202020204" pitchFamily="34" charset="0"/>
              <a:buChar char="•"/>
            </a:pPr>
            <a:r>
              <a:rPr lang="en-US" sz="2400" dirty="0"/>
              <a:t>Two entries in “Find a Grave” website</a:t>
            </a:r>
          </a:p>
          <a:p>
            <a:pPr marL="285750" indent="-285750">
              <a:buFont typeface="Arial" panose="020B0604020202020204" pitchFamily="34" charset="0"/>
              <a:buChar char="•"/>
            </a:pPr>
            <a:r>
              <a:rPr lang="en-US" sz="2400" dirty="0"/>
              <a:t>Two names besides “Lewis Henry Meacham”</a:t>
            </a:r>
          </a:p>
          <a:p>
            <a:pPr marL="742950" lvl="1" indent="-285750">
              <a:buFont typeface="Arial" panose="020B0604020202020204" pitchFamily="34" charset="0"/>
              <a:buChar char="•"/>
            </a:pPr>
            <a:r>
              <a:rPr lang="en-US" sz="2400" dirty="0"/>
              <a:t>One name with assorted middle initials</a:t>
            </a:r>
          </a:p>
          <a:p>
            <a:pPr marL="742950" lvl="1" indent="-285750">
              <a:buFont typeface="Arial" panose="020B0604020202020204" pitchFamily="34" charset="0"/>
              <a:buChar char="•"/>
            </a:pPr>
            <a:r>
              <a:rPr lang="en-US" sz="2400" dirty="0"/>
              <a:t>One name used in the Civil War</a:t>
            </a:r>
          </a:p>
          <a:p>
            <a:pPr marL="285750" indent="-285750">
              <a:buFont typeface="Arial" panose="020B0604020202020204" pitchFamily="34" charset="0"/>
              <a:buChar char="•"/>
            </a:pPr>
            <a:r>
              <a:rPr lang="en-US" sz="2400" dirty="0"/>
              <a:t>Two Civil War ranks</a:t>
            </a:r>
          </a:p>
          <a:p>
            <a:pPr marL="285750" indent="-285750">
              <a:buFont typeface="Arial" panose="020B0604020202020204" pitchFamily="34" charset="0"/>
              <a:buChar char="•"/>
            </a:pPr>
            <a:r>
              <a:rPr lang="en-US" sz="2400" dirty="0"/>
              <a:t>Two terms of service in the Civil War</a:t>
            </a:r>
          </a:p>
        </p:txBody>
      </p:sp>
    </p:spTree>
    <p:extLst>
      <p:ext uri="{BB962C8B-B14F-4D97-AF65-F5344CB8AC3E}">
        <p14:creationId xmlns:p14="http://schemas.microsoft.com/office/powerpoint/2010/main" val="1245343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40</a:t>
            </a:fld>
            <a:endParaRPr lang="en-US"/>
          </a:p>
        </p:txBody>
      </p:sp>
      <p:pic>
        <p:nvPicPr>
          <p:cNvPr id="3" name="Picture 2">
            <a:extLst>
              <a:ext uri="{FF2B5EF4-FFF2-40B4-BE49-F238E27FC236}">
                <a16:creationId xmlns:a16="http://schemas.microsoft.com/office/drawing/2014/main" id="{FC26256B-D024-BB31-2D36-FBA5398DE23B}"/>
              </a:ext>
            </a:extLst>
          </p:cNvPr>
          <p:cNvPicPr>
            <a:picLocks noChangeAspect="1"/>
          </p:cNvPicPr>
          <p:nvPr/>
        </p:nvPicPr>
        <p:blipFill>
          <a:blip r:embed="rId2"/>
          <a:stretch>
            <a:fillRect/>
          </a:stretch>
        </p:blipFill>
        <p:spPr>
          <a:xfrm>
            <a:off x="821448" y="304800"/>
            <a:ext cx="3574339" cy="5100637"/>
          </a:xfrm>
          <a:prstGeom prst="rect">
            <a:avLst/>
          </a:prstGeom>
          <a:ln w="9525">
            <a:solidFill>
              <a:schemeClr val="tx1"/>
            </a:solidFill>
          </a:ln>
        </p:spPr>
      </p:pic>
      <p:pic>
        <p:nvPicPr>
          <p:cNvPr id="5" name="Picture 4">
            <a:extLst>
              <a:ext uri="{FF2B5EF4-FFF2-40B4-BE49-F238E27FC236}">
                <a16:creationId xmlns:a16="http://schemas.microsoft.com/office/drawing/2014/main" id="{4C45E991-8933-7D51-7264-2F87FF539F75}"/>
              </a:ext>
            </a:extLst>
          </p:cNvPr>
          <p:cNvPicPr>
            <a:picLocks noChangeAspect="1"/>
          </p:cNvPicPr>
          <p:nvPr/>
        </p:nvPicPr>
        <p:blipFill>
          <a:blip r:embed="rId3"/>
          <a:stretch>
            <a:fillRect/>
          </a:stretch>
        </p:blipFill>
        <p:spPr>
          <a:xfrm>
            <a:off x="3886200" y="3429000"/>
            <a:ext cx="4566463" cy="2654553"/>
          </a:xfrm>
          <a:prstGeom prst="rect">
            <a:avLst/>
          </a:prstGeom>
          <a:ln w="9525">
            <a:solidFill>
              <a:schemeClr val="tx1"/>
            </a:solidFill>
          </a:ln>
        </p:spPr>
      </p:pic>
      <p:sp>
        <p:nvSpPr>
          <p:cNvPr id="7" name="Arrow: Right 6">
            <a:extLst>
              <a:ext uri="{FF2B5EF4-FFF2-40B4-BE49-F238E27FC236}">
                <a16:creationId xmlns:a16="http://schemas.microsoft.com/office/drawing/2014/main" id="{83AB7ECD-168E-3675-ED4F-639AE8D2490B}"/>
              </a:ext>
            </a:extLst>
          </p:cNvPr>
          <p:cNvSpPr/>
          <p:nvPr/>
        </p:nvSpPr>
        <p:spPr>
          <a:xfrm>
            <a:off x="3535536" y="5585532"/>
            <a:ext cx="520820" cy="1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41</a:t>
            </a:fld>
            <a:endParaRPr lang="en-US"/>
          </a:p>
        </p:txBody>
      </p:sp>
      <p:pic>
        <p:nvPicPr>
          <p:cNvPr id="4" name="Picture 3">
            <a:extLst>
              <a:ext uri="{FF2B5EF4-FFF2-40B4-BE49-F238E27FC236}">
                <a16:creationId xmlns:a16="http://schemas.microsoft.com/office/drawing/2014/main" id="{F0DDB2F4-957D-24A6-47FF-591806230533}"/>
              </a:ext>
            </a:extLst>
          </p:cNvPr>
          <p:cNvPicPr>
            <a:picLocks noChangeAspect="1"/>
          </p:cNvPicPr>
          <p:nvPr/>
        </p:nvPicPr>
        <p:blipFill>
          <a:blip r:embed="rId2"/>
          <a:stretch>
            <a:fillRect/>
          </a:stretch>
        </p:blipFill>
        <p:spPr>
          <a:xfrm>
            <a:off x="1492190" y="412810"/>
            <a:ext cx="6148839" cy="4191000"/>
          </a:xfrm>
          <a:prstGeom prst="rect">
            <a:avLst/>
          </a:prstGeom>
          <a:ln w="9525">
            <a:solidFill>
              <a:schemeClr val="tx1"/>
            </a:solidFill>
          </a:ln>
        </p:spPr>
      </p:pic>
      <p:sp>
        <p:nvSpPr>
          <p:cNvPr id="5" name="TextBox 4">
            <a:extLst>
              <a:ext uri="{FF2B5EF4-FFF2-40B4-BE49-F238E27FC236}">
                <a16:creationId xmlns:a16="http://schemas.microsoft.com/office/drawing/2014/main" id="{B6289DC9-8EA9-255F-02B4-F14B4B3F02CA}"/>
              </a:ext>
            </a:extLst>
          </p:cNvPr>
          <p:cNvSpPr txBox="1"/>
          <p:nvPr/>
        </p:nvSpPr>
        <p:spPr>
          <a:xfrm>
            <a:off x="501590" y="5036403"/>
            <a:ext cx="8153400" cy="830997"/>
          </a:xfrm>
          <a:prstGeom prst="rect">
            <a:avLst/>
          </a:prstGeom>
          <a:noFill/>
        </p:spPr>
        <p:txBody>
          <a:bodyPr wrap="square" rtlCol="0">
            <a:spAutoFit/>
          </a:bodyPr>
          <a:lstStyle/>
          <a:p>
            <a:r>
              <a:rPr lang="en-US" sz="2400" dirty="0"/>
              <a:t>https://www.vermontcivilwar.org</a:t>
            </a:r>
          </a:p>
          <a:p>
            <a:r>
              <a:rPr lang="en-US" sz="2400" dirty="0"/>
              <a:t>Pvt = Private; m/o = mustered out; CPL = corporal; </a:t>
            </a:r>
            <a:r>
              <a:rPr lang="en-US" sz="2400" dirty="0" err="1"/>
              <a:t>enl</a:t>
            </a:r>
            <a:r>
              <a:rPr lang="en-US" sz="2400" dirty="0"/>
              <a:t> = enlisted </a:t>
            </a:r>
          </a:p>
        </p:txBody>
      </p:sp>
      <p:sp>
        <p:nvSpPr>
          <p:cNvPr id="2" name="Arrow: Right 1">
            <a:extLst>
              <a:ext uri="{FF2B5EF4-FFF2-40B4-BE49-F238E27FC236}">
                <a16:creationId xmlns:a16="http://schemas.microsoft.com/office/drawing/2014/main" id="{0DF05E4E-E572-09EE-31A3-9F782C152648}"/>
              </a:ext>
            </a:extLst>
          </p:cNvPr>
          <p:cNvSpPr/>
          <p:nvPr/>
        </p:nvSpPr>
        <p:spPr>
          <a:xfrm>
            <a:off x="489010" y="4348576"/>
            <a:ext cx="914400" cy="21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938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42</a:t>
            </a:fld>
            <a:endParaRPr lang="en-US"/>
          </a:p>
        </p:txBody>
      </p:sp>
      <p:pic>
        <p:nvPicPr>
          <p:cNvPr id="3" name="Picture 2">
            <a:extLst>
              <a:ext uri="{FF2B5EF4-FFF2-40B4-BE49-F238E27FC236}">
                <a16:creationId xmlns:a16="http://schemas.microsoft.com/office/drawing/2014/main" id="{097DB9AB-351B-429E-E12E-5A517DBAED44}"/>
              </a:ext>
            </a:extLst>
          </p:cNvPr>
          <p:cNvPicPr>
            <a:picLocks noChangeAspect="1"/>
          </p:cNvPicPr>
          <p:nvPr/>
        </p:nvPicPr>
        <p:blipFill>
          <a:blip r:embed="rId2"/>
          <a:stretch>
            <a:fillRect/>
          </a:stretch>
        </p:blipFill>
        <p:spPr>
          <a:xfrm>
            <a:off x="1324085" y="304800"/>
            <a:ext cx="6510461" cy="3810000"/>
          </a:xfrm>
          <a:prstGeom prst="rect">
            <a:avLst/>
          </a:prstGeom>
        </p:spPr>
      </p:pic>
      <p:sp>
        <p:nvSpPr>
          <p:cNvPr id="5" name="TextBox 4">
            <a:extLst>
              <a:ext uri="{FF2B5EF4-FFF2-40B4-BE49-F238E27FC236}">
                <a16:creationId xmlns:a16="http://schemas.microsoft.com/office/drawing/2014/main" id="{275261FF-379D-7C17-8274-6A76BB7027A1}"/>
              </a:ext>
            </a:extLst>
          </p:cNvPr>
          <p:cNvSpPr txBox="1"/>
          <p:nvPr/>
        </p:nvSpPr>
        <p:spPr>
          <a:xfrm>
            <a:off x="501590" y="4373940"/>
            <a:ext cx="8153400" cy="1785104"/>
          </a:xfrm>
          <a:prstGeom prst="rect">
            <a:avLst/>
          </a:prstGeom>
          <a:noFill/>
        </p:spPr>
        <p:txBody>
          <a:bodyPr wrap="square">
            <a:spAutoFit/>
          </a:bodyPr>
          <a:lstStyle/>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Calibri" panose="020F0502020204030204" pitchFamily="34" charset="0"/>
              </a:rPr>
              <a:t>On May 30, 1865, Lewis M. Shattuck was transferred from the 186th Infantry to the 79th Infantry.  He was promoted to corporal on June 1, 1865.  He and his company were mustered out on July 14, 1865</a:t>
            </a:r>
            <a:r>
              <a:rPr lang="en-US" sz="2200" dirty="0">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en-US" sz="2200" dirty="0">
                <a:effectLst/>
                <a:latin typeface="Calibri" panose="020F0502020204030204" pitchFamily="34" charset="0"/>
                <a:ea typeface="Calibri" panose="020F0502020204030204" pitchFamily="34" charset="0"/>
                <a:cs typeface="Calibri" panose="020F0502020204030204" pitchFamily="34" charset="0"/>
              </a:rPr>
              <a:t>(</a:t>
            </a:r>
            <a:r>
              <a:rPr lang="en-US" sz="2200" i="1" dirty="0">
                <a:effectLst/>
                <a:latin typeface="Calibri" panose="020F0502020204030204" pitchFamily="34" charset="0"/>
                <a:ea typeface="Calibri" panose="020F0502020204030204" pitchFamily="34" charset="0"/>
                <a:cs typeface="Calibri" panose="020F0502020204030204" pitchFamily="34" charset="0"/>
              </a:rPr>
              <a:t>New York, U.S., Civil War Muster Roll Abstracts, 1861-1900</a:t>
            </a:r>
            <a:r>
              <a:rPr lang="en-US" sz="2200"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3664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43</a:t>
            </a:fld>
            <a:endParaRPr lang="en-US"/>
          </a:p>
        </p:txBody>
      </p:sp>
      <p:pic>
        <p:nvPicPr>
          <p:cNvPr id="3" name="Picture 2">
            <a:extLst>
              <a:ext uri="{FF2B5EF4-FFF2-40B4-BE49-F238E27FC236}">
                <a16:creationId xmlns:a16="http://schemas.microsoft.com/office/drawing/2014/main" id="{28BFD31C-8CBC-2E1A-E694-896CF192D766}"/>
              </a:ext>
            </a:extLst>
          </p:cNvPr>
          <p:cNvPicPr>
            <a:picLocks noChangeAspect="1"/>
          </p:cNvPicPr>
          <p:nvPr/>
        </p:nvPicPr>
        <p:blipFill>
          <a:blip r:embed="rId2"/>
          <a:stretch>
            <a:fillRect/>
          </a:stretch>
        </p:blipFill>
        <p:spPr>
          <a:xfrm>
            <a:off x="659166" y="533400"/>
            <a:ext cx="7848601" cy="2546585"/>
          </a:xfrm>
          <a:prstGeom prst="rect">
            <a:avLst/>
          </a:prstGeom>
          <a:ln w="9525">
            <a:solidFill>
              <a:schemeClr val="tx1"/>
            </a:solidFill>
          </a:ln>
        </p:spPr>
      </p:pic>
      <p:sp>
        <p:nvSpPr>
          <p:cNvPr id="4" name="TextBox 3">
            <a:extLst>
              <a:ext uri="{FF2B5EF4-FFF2-40B4-BE49-F238E27FC236}">
                <a16:creationId xmlns:a16="http://schemas.microsoft.com/office/drawing/2014/main" id="{29E431E8-237C-8054-D2B3-E88BC70808C5}"/>
              </a:ext>
            </a:extLst>
          </p:cNvPr>
          <p:cNvSpPr txBox="1"/>
          <p:nvPr/>
        </p:nvSpPr>
        <p:spPr>
          <a:xfrm>
            <a:off x="425390" y="3505200"/>
            <a:ext cx="8293220" cy="2462213"/>
          </a:xfrm>
          <a:prstGeom prst="rect">
            <a:avLst/>
          </a:prstGeom>
          <a:noFill/>
        </p:spPr>
        <p:txBody>
          <a:bodyPr wrap="square" rtlCol="0">
            <a:spAutoFit/>
          </a:bodyPr>
          <a:lstStyle/>
          <a:p>
            <a:pPr marL="0" marR="0">
              <a:spcBef>
                <a:spcPts val="0"/>
              </a:spcBef>
              <a:spcAft>
                <a:spcPts val="0"/>
              </a:spcAft>
            </a:pPr>
            <a:r>
              <a:rPr lang="en-US" sz="2200" dirty="0">
                <a:effectLst/>
                <a:ea typeface="Times New Roman" panose="02020603050405020304" pitchFamily="18" charset="0"/>
                <a:cs typeface="Times New Roman" panose="02020603050405020304" pitchFamily="18" charset="0"/>
              </a:rPr>
              <a:t>Corporal Lewis M. Shattuck, of Company A, 79th Regiment of the New York Infantry Volunteers, enlisted on August 2, 1864, to serve three years, and was discharged on July 14, 1865, in Alexandria, Virginia (after having served less than one year). </a:t>
            </a:r>
          </a:p>
          <a:p>
            <a:pPr marL="0" marR="0">
              <a:spcBef>
                <a:spcPts val="0"/>
              </a:spcBef>
              <a:spcAft>
                <a:spcPts val="0"/>
              </a:spcAft>
            </a:pPr>
            <a:endParaRPr lang="en-US" sz="2200" dirty="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dirty="0">
                <a:ea typeface="Times New Roman" panose="02020603050405020304" pitchFamily="18" charset="0"/>
                <a:cs typeface="Times New Roman" panose="02020603050405020304" pitchFamily="18" charset="0"/>
              </a:rPr>
              <a:t>(</a:t>
            </a:r>
            <a:r>
              <a:rPr lang="en-US" sz="2200" dirty="0">
                <a:effectLst/>
                <a:ea typeface="Times New Roman" panose="02020603050405020304" pitchFamily="18" charset="0"/>
                <a:cs typeface="Times New Roman" panose="02020603050405020304" pitchFamily="18" charset="0"/>
              </a:rPr>
              <a:t>Image courtesy of Eva </a:t>
            </a:r>
            <a:r>
              <a:rPr lang="en-US" sz="2200" dirty="0" err="1">
                <a:effectLst/>
                <a:ea typeface="Times New Roman" panose="02020603050405020304" pitchFamily="18" charset="0"/>
                <a:cs typeface="Times New Roman" panose="02020603050405020304" pitchFamily="18" charset="0"/>
              </a:rPr>
              <a:t>Garcelon</a:t>
            </a:r>
            <a:r>
              <a:rPr lang="en-US" sz="2200" dirty="0">
                <a:effectLst/>
                <a:ea typeface="Times New Roman" panose="02020603050405020304" pitchFamily="18" charset="0"/>
                <a:cs typeface="Times New Roman" panose="02020603050405020304" pitchFamily="18" charset="0"/>
              </a:rPr>
              <a:t>-Hart, Stewart-Swift Research Center, Henry Sheldon Museum, Middlebury, Vermont)</a:t>
            </a:r>
            <a:endParaRPr lang="en-US"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8882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44</a:t>
            </a:fld>
            <a:endParaRPr lang="en-US"/>
          </a:p>
        </p:txBody>
      </p:sp>
      <p:pic>
        <p:nvPicPr>
          <p:cNvPr id="3" name="Picture 2">
            <a:extLst>
              <a:ext uri="{FF2B5EF4-FFF2-40B4-BE49-F238E27FC236}">
                <a16:creationId xmlns:a16="http://schemas.microsoft.com/office/drawing/2014/main" id="{FD69E1DF-7074-5034-2DEA-3BC64BD997BB}"/>
              </a:ext>
            </a:extLst>
          </p:cNvPr>
          <p:cNvPicPr>
            <a:picLocks noChangeAspect="1"/>
          </p:cNvPicPr>
          <p:nvPr/>
        </p:nvPicPr>
        <p:blipFill>
          <a:blip r:embed="rId2"/>
          <a:stretch>
            <a:fillRect/>
          </a:stretch>
        </p:blipFill>
        <p:spPr>
          <a:xfrm>
            <a:off x="2752078" y="228600"/>
            <a:ext cx="3633630" cy="4191000"/>
          </a:xfrm>
          <a:prstGeom prst="rect">
            <a:avLst/>
          </a:prstGeom>
          <a:ln w="9525">
            <a:solidFill>
              <a:schemeClr val="tx1"/>
            </a:solidFill>
          </a:ln>
        </p:spPr>
      </p:pic>
      <p:sp>
        <p:nvSpPr>
          <p:cNvPr id="4" name="TextBox 3">
            <a:extLst>
              <a:ext uri="{FF2B5EF4-FFF2-40B4-BE49-F238E27FC236}">
                <a16:creationId xmlns:a16="http://schemas.microsoft.com/office/drawing/2014/main" id="{EB458058-61F0-07F5-E640-F5E949D0E259}"/>
              </a:ext>
            </a:extLst>
          </p:cNvPr>
          <p:cNvSpPr txBox="1"/>
          <p:nvPr/>
        </p:nvSpPr>
        <p:spPr>
          <a:xfrm>
            <a:off x="496414" y="4577176"/>
            <a:ext cx="8150438" cy="1631216"/>
          </a:xfrm>
          <a:prstGeom prst="rect">
            <a:avLst/>
          </a:prstGeom>
          <a:noFill/>
          <a:ln w="9525">
            <a:solidFill>
              <a:schemeClr val="tx1"/>
            </a:solidFill>
          </a:ln>
        </p:spPr>
        <p:txBody>
          <a:bodyPr wrap="square" rtlCol="0">
            <a:spAutoFit/>
          </a:bodyPr>
          <a:lstStyle/>
          <a:p>
            <a:r>
              <a:rPr lang="en-US" sz="2000" dirty="0">
                <a:effectLst/>
                <a:ea typeface="Times New Roman" panose="02020603050405020304" pitchFamily="18" charset="0"/>
                <a:cs typeface="Times New Roman" panose="02020603050405020304" pitchFamily="18" charset="0"/>
              </a:rPr>
              <a:t>Civil War veteran “</a:t>
            </a:r>
            <a:r>
              <a:rPr lang="en-US" sz="2000" dirty="0">
                <a:ea typeface="Times New Roman" panose="02020603050405020304" pitchFamily="18" charset="0"/>
                <a:cs typeface="Times New Roman" panose="02020603050405020304" pitchFamily="18" charset="0"/>
              </a:rPr>
              <a:t>Lewis M. Shattuck” requests a stipend of $100.  His return address is “Lewis Meacham” of Middlebury, Vermont.  </a:t>
            </a:r>
          </a:p>
          <a:p>
            <a:endParaRPr lang="en-US" sz="2000" dirty="0">
              <a:ea typeface="Times New Roman" panose="02020603050405020304" pitchFamily="18" charset="0"/>
              <a:cs typeface="Times New Roman" panose="02020603050405020304" pitchFamily="18" charset="0"/>
            </a:endParaRPr>
          </a:p>
          <a:p>
            <a:pPr algn="ctr"/>
            <a:r>
              <a:rPr lang="en-US" sz="2000" dirty="0">
                <a:ea typeface="Times New Roman" panose="02020603050405020304" pitchFamily="18" charset="0"/>
                <a:cs typeface="Times New Roman" panose="02020603050405020304" pitchFamily="18" charset="0"/>
              </a:rPr>
              <a:t>(Image courtesy of </a:t>
            </a:r>
            <a:r>
              <a:rPr lang="en-US" sz="2000" dirty="0">
                <a:effectLst/>
                <a:ea typeface="Times New Roman" panose="02020603050405020304" pitchFamily="18" charset="0"/>
                <a:cs typeface="Times New Roman" panose="02020603050405020304" pitchFamily="18" charset="0"/>
              </a:rPr>
              <a:t>Eva </a:t>
            </a:r>
            <a:r>
              <a:rPr lang="en-US" sz="2000" dirty="0" err="1">
                <a:effectLst/>
                <a:ea typeface="Times New Roman" panose="02020603050405020304" pitchFamily="18" charset="0"/>
                <a:cs typeface="Times New Roman" panose="02020603050405020304" pitchFamily="18" charset="0"/>
              </a:rPr>
              <a:t>Garcelon</a:t>
            </a:r>
            <a:r>
              <a:rPr lang="en-US" sz="2000" dirty="0">
                <a:effectLst/>
                <a:ea typeface="Times New Roman" panose="02020603050405020304" pitchFamily="18" charset="0"/>
                <a:cs typeface="Times New Roman" panose="02020603050405020304" pitchFamily="18" charset="0"/>
              </a:rPr>
              <a:t>-Hart, Stewart-Swift Research Center, </a:t>
            </a:r>
          </a:p>
          <a:p>
            <a:pPr algn="ctr"/>
            <a:r>
              <a:rPr lang="en-US" sz="2000" dirty="0">
                <a:effectLst/>
                <a:ea typeface="Times New Roman" panose="02020603050405020304" pitchFamily="18" charset="0"/>
                <a:cs typeface="Times New Roman" panose="02020603050405020304" pitchFamily="18" charset="0"/>
              </a:rPr>
              <a:t>Henry Sheldon Museum, Middlebury, Vermont)</a:t>
            </a:r>
            <a:endParaRPr lang="en-US" sz="2000" dirty="0">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97B158E-3D0B-29DB-E60F-9BE034347C07}"/>
              </a:ext>
            </a:extLst>
          </p:cNvPr>
          <p:cNvSpPr txBox="1"/>
          <p:nvPr/>
        </p:nvSpPr>
        <p:spPr>
          <a:xfrm>
            <a:off x="144105" y="1116366"/>
            <a:ext cx="1913295" cy="369332"/>
          </a:xfrm>
          <a:prstGeom prst="rect">
            <a:avLst/>
          </a:prstGeom>
          <a:noFill/>
        </p:spPr>
        <p:txBody>
          <a:bodyPr wrap="square" rtlCol="0">
            <a:spAutoFit/>
          </a:bodyPr>
          <a:lstStyle/>
          <a:p>
            <a:r>
              <a:rPr lang="en-US" dirty="0"/>
              <a:t>Lewis M. Shattuck</a:t>
            </a:r>
          </a:p>
        </p:txBody>
      </p:sp>
      <p:sp>
        <p:nvSpPr>
          <p:cNvPr id="5" name="Arrow: Right 4">
            <a:extLst>
              <a:ext uri="{FF2B5EF4-FFF2-40B4-BE49-F238E27FC236}">
                <a16:creationId xmlns:a16="http://schemas.microsoft.com/office/drawing/2014/main" id="{DD44A917-3224-2450-3632-BE0AF14E4246}"/>
              </a:ext>
            </a:extLst>
          </p:cNvPr>
          <p:cNvSpPr/>
          <p:nvPr/>
        </p:nvSpPr>
        <p:spPr>
          <a:xfrm>
            <a:off x="1981200" y="1215498"/>
            <a:ext cx="685800" cy="175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688BA6-B5AE-6FA5-8FCF-6A19E65282FE}"/>
              </a:ext>
            </a:extLst>
          </p:cNvPr>
          <p:cNvSpPr txBox="1"/>
          <p:nvPr/>
        </p:nvSpPr>
        <p:spPr>
          <a:xfrm>
            <a:off x="304800" y="3429000"/>
            <a:ext cx="1760894" cy="369332"/>
          </a:xfrm>
          <a:prstGeom prst="rect">
            <a:avLst/>
          </a:prstGeom>
          <a:noFill/>
        </p:spPr>
        <p:txBody>
          <a:bodyPr wrap="square" rtlCol="0">
            <a:spAutoFit/>
          </a:bodyPr>
          <a:lstStyle/>
          <a:p>
            <a:r>
              <a:rPr lang="en-US" dirty="0"/>
              <a:t>Lewis Meacham</a:t>
            </a:r>
          </a:p>
        </p:txBody>
      </p:sp>
      <p:sp>
        <p:nvSpPr>
          <p:cNvPr id="8" name="Arrow: Right 7">
            <a:extLst>
              <a:ext uri="{FF2B5EF4-FFF2-40B4-BE49-F238E27FC236}">
                <a16:creationId xmlns:a16="http://schemas.microsoft.com/office/drawing/2014/main" id="{42A9E68E-35AD-9A6D-AA6C-AA6A49FE790D}"/>
              </a:ext>
            </a:extLst>
          </p:cNvPr>
          <p:cNvSpPr/>
          <p:nvPr/>
        </p:nvSpPr>
        <p:spPr>
          <a:xfrm>
            <a:off x="1995254" y="3531834"/>
            <a:ext cx="685800" cy="175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191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45</a:t>
            </a:fld>
            <a:endParaRPr lang="en-US"/>
          </a:p>
        </p:txBody>
      </p:sp>
      <p:pic>
        <p:nvPicPr>
          <p:cNvPr id="3" name="Picture 2">
            <a:extLst>
              <a:ext uri="{FF2B5EF4-FFF2-40B4-BE49-F238E27FC236}">
                <a16:creationId xmlns:a16="http://schemas.microsoft.com/office/drawing/2014/main" id="{EA78CBDA-5AF8-619B-3876-CCFA64D8349D}"/>
              </a:ext>
            </a:extLst>
          </p:cNvPr>
          <p:cNvPicPr>
            <a:picLocks noChangeAspect="1"/>
          </p:cNvPicPr>
          <p:nvPr/>
        </p:nvPicPr>
        <p:blipFill>
          <a:blip r:embed="rId2"/>
          <a:stretch>
            <a:fillRect/>
          </a:stretch>
        </p:blipFill>
        <p:spPr>
          <a:xfrm>
            <a:off x="950731" y="202452"/>
            <a:ext cx="7291995" cy="3508930"/>
          </a:xfrm>
          <a:prstGeom prst="rect">
            <a:avLst/>
          </a:prstGeom>
          <a:ln w="9525">
            <a:solidFill>
              <a:schemeClr val="tx1"/>
            </a:solidFill>
          </a:ln>
        </p:spPr>
      </p:pic>
      <p:sp>
        <p:nvSpPr>
          <p:cNvPr id="4" name="TextBox 3">
            <a:extLst>
              <a:ext uri="{FF2B5EF4-FFF2-40B4-BE49-F238E27FC236}">
                <a16:creationId xmlns:a16="http://schemas.microsoft.com/office/drawing/2014/main" id="{CECD572C-BDA9-496B-298C-8EF2179D4F1D}"/>
              </a:ext>
            </a:extLst>
          </p:cNvPr>
          <p:cNvSpPr txBox="1"/>
          <p:nvPr/>
        </p:nvSpPr>
        <p:spPr>
          <a:xfrm>
            <a:off x="586668" y="4834116"/>
            <a:ext cx="8172630" cy="1261884"/>
          </a:xfrm>
          <a:prstGeom prst="rect">
            <a:avLst/>
          </a:prstGeom>
          <a:noFill/>
          <a:ln w="9525">
            <a:solidFill>
              <a:schemeClr val="tx1"/>
            </a:solidFill>
          </a:ln>
        </p:spPr>
        <p:txBody>
          <a:bodyPr wrap="square" rtlCol="0">
            <a:spAutoFit/>
          </a:bodyPr>
          <a:lstStyle/>
          <a:p>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On November 13, 1866, Meacham </a:t>
            </a:r>
            <a:r>
              <a:rPr lang="en-US" sz="2000" dirty="0">
                <a:latin typeface="Calibri" panose="020F0502020204030204" pitchFamily="34" charset="0"/>
                <a:ea typeface="Times New Roman" panose="02020603050405020304" pitchFamily="18" charset="0"/>
                <a:cs typeface="Times New Roman" panose="02020603050405020304" pitchFamily="18" charset="0"/>
              </a:rPr>
              <a:t>admits he is “the identical Lewis M. Shattuck who was enlisted as a private.”  Note rank of corporal and age of 20.</a:t>
            </a:r>
          </a:p>
          <a:p>
            <a:pPr algn="ctr"/>
            <a:r>
              <a:rPr lang="en-US" dirty="0">
                <a:effectLst/>
                <a:latin typeface="Calibri" panose="020F0502020204030204" pitchFamily="34" charset="0"/>
                <a:ea typeface="Times New Roman" panose="02020603050405020304" pitchFamily="18" charset="0"/>
                <a:cs typeface="Times New Roman" panose="02020603050405020304" pitchFamily="18" charset="0"/>
              </a:rPr>
              <a:t>(Image courtesy of </a:t>
            </a:r>
            <a:r>
              <a:rPr lang="en-US" dirty="0">
                <a:effectLst/>
                <a:ea typeface="Times New Roman" panose="02020603050405020304" pitchFamily="18" charset="0"/>
                <a:cs typeface="Times New Roman" panose="02020603050405020304" pitchFamily="18" charset="0"/>
              </a:rPr>
              <a:t>Eva </a:t>
            </a:r>
            <a:r>
              <a:rPr lang="en-US" dirty="0" err="1">
                <a:effectLst/>
                <a:ea typeface="Times New Roman" panose="02020603050405020304" pitchFamily="18" charset="0"/>
                <a:cs typeface="Times New Roman" panose="02020603050405020304" pitchFamily="18" charset="0"/>
              </a:rPr>
              <a:t>Garcelon</a:t>
            </a:r>
            <a:r>
              <a:rPr lang="en-US" dirty="0">
                <a:effectLst/>
                <a:ea typeface="Times New Roman" panose="02020603050405020304" pitchFamily="18" charset="0"/>
                <a:cs typeface="Times New Roman" panose="02020603050405020304" pitchFamily="18" charset="0"/>
              </a:rPr>
              <a:t>-Hart, </a:t>
            </a:r>
            <a:r>
              <a:rPr lang="en-US" dirty="0">
                <a:effectLst/>
                <a:latin typeface="Calibri" panose="020F0502020204030204" pitchFamily="34" charset="0"/>
                <a:ea typeface="Times New Roman" panose="02020603050405020304" pitchFamily="18" charset="0"/>
                <a:cs typeface="Times New Roman" panose="02020603050405020304" pitchFamily="18" charset="0"/>
              </a:rPr>
              <a:t>Stewart-Swift Research Center, </a:t>
            </a:r>
          </a:p>
          <a:p>
            <a:pPr algn="ctr"/>
            <a:r>
              <a:rPr lang="en-US" dirty="0">
                <a:effectLst/>
                <a:latin typeface="Calibri" panose="020F0502020204030204" pitchFamily="34" charset="0"/>
                <a:ea typeface="Times New Roman" panose="02020603050405020304" pitchFamily="18" charset="0"/>
                <a:cs typeface="Times New Roman" panose="02020603050405020304" pitchFamily="18" charset="0"/>
              </a:rPr>
              <a:t>Henry Sheldon Museum, Middlebury, Vermont)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F206D98-ADA7-E7DA-7BEC-C2B3C62AB201}"/>
              </a:ext>
            </a:extLst>
          </p:cNvPr>
          <p:cNvPicPr>
            <a:picLocks noChangeAspect="1"/>
          </p:cNvPicPr>
          <p:nvPr/>
        </p:nvPicPr>
        <p:blipFill>
          <a:blip r:embed="rId3"/>
          <a:stretch>
            <a:fillRect/>
          </a:stretch>
        </p:blipFill>
        <p:spPr>
          <a:xfrm>
            <a:off x="990600" y="3897298"/>
            <a:ext cx="7255481" cy="674702"/>
          </a:xfrm>
          <a:prstGeom prst="rect">
            <a:avLst/>
          </a:prstGeom>
          <a:ln w="9525">
            <a:solidFill>
              <a:schemeClr val="tx1"/>
            </a:solidFill>
          </a:ln>
        </p:spPr>
      </p:pic>
      <p:cxnSp>
        <p:nvCxnSpPr>
          <p:cNvPr id="11" name="Straight Arrow Connector 10">
            <a:extLst>
              <a:ext uri="{FF2B5EF4-FFF2-40B4-BE49-F238E27FC236}">
                <a16:creationId xmlns:a16="http://schemas.microsoft.com/office/drawing/2014/main" id="{AF2B4754-4C17-7D73-E815-BFD9A5D9C7CC}"/>
              </a:ext>
            </a:extLst>
          </p:cNvPr>
          <p:cNvCxnSpPr/>
          <p:nvPr/>
        </p:nvCxnSpPr>
        <p:spPr>
          <a:xfrm>
            <a:off x="349190" y="25908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383D1CE-2179-A7BF-790A-53D299AA451F}"/>
              </a:ext>
            </a:extLst>
          </p:cNvPr>
          <p:cNvCxnSpPr/>
          <p:nvPr/>
        </p:nvCxnSpPr>
        <p:spPr>
          <a:xfrm>
            <a:off x="604424" y="138935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108C85-CF21-3DBB-FAEC-0E74ADA7ACCC}"/>
              </a:ext>
            </a:extLst>
          </p:cNvPr>
          <p:cNvCxnSpPr/>
          <p:nvPr/>
        </p:nvCxnSpPr>
        <p:spPr>
          <a:xfrm>
            <a:off x="685800" y="33528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72BCD5-5812-5D56-2A79-F51E2A49AD3F}"/>
              </a:ext>
            </a:extLst>
          </p:cNvPr>
          <p:cNvCxnSpPr/>
          <p:nvPr/>
        </p:nvCxnSpPr>
        <p:spPr>
          <a:xfrm>
            <a:off x="6629400" y="172079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85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46</a:t>
            </a:fld>
            <a:endParaRPr lang="en-US"/>
          </a:p>
        </p:txBody>
      </p:sp>
      <p:sp>
        <p:nvSpPr>
          <p:cNvPr id="4" name="TextBox 3">
            <a:extLst>
              <a:ext uri="{FF2B5EF4-FFF2-40B4-BE49-F238E27FC236}">
                <a16:creationId xmlns:a16="http://schemas.microsoft.com/office/drawing/2014/main" id="{7F28D4C5-49F8-57C5-2AFF-A586FC5A5017}"/>
              </a:ext>
            </a:extLst>
          </p:cNvPr>
          <p:cNvSpPr txBox="1"/>
          <p:nvPr/>
        </p:nvSpPr>
        <p:spPr>
          <a:xfrm>
            <a:off x="779598" y="2245312"/>
            <a:ext cx="7602402" cy="2000548"/>
          </a:xfrm>
          <a:prstGeom prst="rect">
            <a:avLst/>
          </a:prstGeom>
          <a:noFill/>
        </p:spPr>
        <p:txBody>
          <a:bodyPr wrap="none" rtlCol="0">
            <a:spAutoFit/>
          </a:bodyPr>
          <a:lstStyle/>
          <a:p>
            <a:pPr algn="ctr"/>
            <a:r>
              <a:rPr lang="en-US" sz="3200" dirty="0"/>
              <a:t>Where did the name “Shattuck” come from?</a:t>
            </a:r>
          </a:p>
          <a:p>
            <a:pPr algn="ctr"/>
            <a:endParaRPr lang="en-US" sz="3200" dirty="0"/>
          </a:p>
          <a:p>
            <a:pPr algn="ctr"/>
            <a:r>
              <a:rPr lang="en-US" sz="6000" dirty="0"/>
              <a:t>?</a:t>
            </a:r>
          </a:p>
        </p:txBody>
      </p:sp>
    </p:spTree>
    <p:extLst>
      <p:ext uri="{BB962C8B-B14F-4D97-AF65-F5344CB8AC3E}">
        <p14:creationId xmlns:p14="http://schemas.microsoft.com/office/powerpoint/2010/main" val="3600333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47</a:t>
            </a:fld>
            <a:endParaRPr lang="en-US"/>
          </a:p>
        </p:txBody>
      </p:sp>
      <p:pic>
        <p:nvPicPr>
          <p:cNvPr id="3" name="Picture 2">
            <a:extLst>
              <a:ext uri="{FF2B5EF4-FFF2-40B4-BE49-F238E27FC236}">
                <a16:creationId xmlns:a16="http://schemas.microsoft.com/office/drawing/2014/main" id="{24B64983-FE1C-28C6-CBC5-B7EA0D358BC5}"/>
              </a:ext>
            </a:extLst>
          </p:cNvPr>
          <p:cNvPicPr>
            <a:picLocks noChangeAspect="1"/>
          </p:cNvPicPr>
          <p:nvPr/>
        </p:nvPicPr>
        <p:blipFill>
          <a:blip r:embed="rId2"/>
          <a:stretch>
            <a:fillRect/>
          </a:stretch>
        </p:blipFill>
        <p:spPr>
          <a:xfrm>
            <a:off x="381000" y="228600"/>
            <a:ext cx="5266581" cy="4876800"/>
          </a:xfrm>
          <a:prstGeom prst="rect">
            <a:avLst/>
          </a:prstGeom>
          <a:ln w="9525">
            <a:solidFill>
              <a:schemeClr val="tx1"/>
            </a:solidFill>
          </a:ln>
        </p:spPr>
      </p:pic>
      <p:sp>
        <p:nvSpPr>
          <p:cNvPr id="4" name="TextBox 3">
            <a:extLst>
              <a:ext uri="{FF2B5EF4-FFF2-40B4-BE49-F238E27FC236}">
                <a16:creationId xmlns:a16="http://schemas.microsoft.com/office/drawing/2014/main" id="{87F0AC4D-52D0-CA7A-A29E-8B58AF5881C8}"/>
              </a:ext>
            </a:extLst>
          </p:cNvPr>
          <p:cNvSpPr txBox="1"/>
          <p:nvPr/>
        </p:nvSpPr>
        <p:spPr>
          <a:xfrm>
            <a:off x="967668" y="5410200"/>
            <a:ext cx="7239000" cy="769441"/>
          </a:xfrm>
          <a:prstGeom prst="rect">
            <a:avLst/>
          </a:prstGeom>
          <a:noFill/>
        </p:spPr>
        <p:txBody>
          <a:bodyPr wrap="square" rtlCol="0">
            <a:spAutoFit/>
          </a:bodyPr>
          <a:lstStyle/>
          <a:p>
            <a:r>
              <a:rPr lang="en-US" sz="2200" i="1" dirty="0"/>
              <a:t>Catalogue of the Officers and Students of Middlebury College, </a:t>
            </a:r>
          </a:p>
          <a:p>
            <a:r>
              <a:rPr lang="en-US" sz="2200" i="1" dirty="0"/>
              <a:t>for the Academical Year 1863-1864 </a:t>
            </a:r>
            <a:r>
              <a:rPr lang="en-US" sz="2200" dirty="0"/>
              <a:t>(1863)</a:t>
            </a:r>
          </a:p>
        </p:txBody>
      </p:sp>
      <p:pic>
        <p:nvPicPr>
          <p:cNvPr id="2" name="Picture 1">
            <a:extLst>
              <a:ext uri="{FF2B5EF4-FFF2-40B4-BE49-F238E27FC236}">
                <a16:creationId xmlns:a16="http://schemas.microsoft.com/office/drawing/2014/main" id="{5026E01C-6627-4A1A-A1F0-0FCAD58035D7}"/>
              </a:ext>
            </a:extLst>
          </p:cNvPr>
          <p:cNvPicPr>
            <a:picLocks noChangeAspect="1"/>
          </p:cNvPicPr>
          <p:nvPr/>
        </p:nvPicPr>
        <p:blipFill>
          <a:blip r:embed="rId3"/>
          <a:stretch>
            <a:fillRect/>
          </a:stretch>
        </p:blipFill>
        <p:spPr>
          <a:xfrm>
            <a:off x="6221766" y="533400"/>
            <a:ext cx="2591025" cy="4328535"/>
          </a:xfrm>
          <a:prstGeom prst="rect">
            <a:avLst/>
          </a:prstGeom>
          <a:ln w="9525">
            <a:solidFill>
              <a:schemeClr val="tx1"/>
            </a:solidFill>
          </a:ln>
        </p:spPr>
      </p:pic>
      <p:sp>
        <p:nvSpPr>
          <p:cNvPr id="5" name="Arrow: Right 4">
            <a:extLst>
              <a:ext uri="{FF2B5EF4-FFF2-40B4-BE49-F238E27FC236}">
                <a16:creationId xmlns:a16="http://schemas.microsoft.com/office/drawing/2014/main" id="{4E8CD125-AEEF-ADC2-5AA9-DB8AF53CB88A}"/>
              </a:ext>
            </a:extLst>
          </p:cNvPr>
          <p:cNvSpPr/>
          <p:nvPr/>
        </p:nvSpPr>
        <p:spPr>
          <a:xfrm>
            <a:off x="241180" y="3810000"/>
            <a:ext cx="520820" cy="1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A445BA7-206B-92C9-F517-81653D1B913E}"/>
              </a:ext>
            </a:extLst>
          </p:cNvPr>
          <p:cNvSpPr/>
          <p:nvPr/>
        </p:nvSpPr>
        <p:spPr>
          <a:xfrm>
            <a:off x="228600" y="4325644"/>
            <a:ext cx="520820" cy="1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50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48</a:t>
            </a:fld>
            <a:endParaRPr lang="en-US"/>
          </a:p>
        </p:txBody>
      </p:sp>
      <p:sp>
        <p:nvSpPr>
          <p:cNvPr id="4" name="TextBox 3">
            <a:extLst>
              <a:ext uri="{FF2B5EF4-FFF2-40B4-BE49-F238E27FC236}">
                <a16:creationId xmlns:a16="http://schemas.microsoft.com/office/drawing/2014/main" id="{7F28D4C5-49F8-57C5-2AFF-A586FC5A5017}"/>
              </a:ext>
            </a:extLst>
          </p:cNvPr>
          <p:cNvSpPr txBox="1"/>
          <p:nvPr/>
        </p:nvSpPr>
        <p:spPr>
          <a:xfrm>
            <a:off x="1638300" y="1371600"/>
            <a:ext cx="5867400" cy="3600986"/>
          </a:xfrm>
          <a:prstGeom prst="rect">
            <a:avLst/>
          </a:prstGeom>
          <a:noFill/>
          <a:ln w="9525">
            <a:solidFill>
              <a:schemeClr val="tx1"/>
            </a:solidFill>
          </a:ln>
        </p:spPr>
        <p:txBody>
          <a:bodyPr wrap="square" rtlCol="0">
            <a:spAutoFit/>
          </a:bodyPr>
          <a:lstStyle/>
          <a:p>
            <a:pPr algn="ctr"/>
            <a:r>
              <a:rPr lang="en-US" sz="3000" kern="0" dirty="0">
                <a:solidFill>
                  <a:srgbClr val="000000"/>
                </a:solidFill>
                <a:effectLst/>
                <a:latin typeface="Arial" panose="020B0604020202020204" pitchFamily="34" charset="0"/>
                <a:ea typeface="Times New Roman" panose="02020603050405020304" pitchFamily="18" charset="0"/>
              </a:rPr>
              <a:t>Middlebury College</a:t>
            </a:r>
          </a:p>
          <a:p>
            <a:endParaRPr lang="en-US" sz="2400" kern="0" dirty="0">
              <a:solidFill>
                <a:srgbClr val="000000"/>
              </a:solidFill>
              <a:latin typeface="Arial" panose="020B0604020202020204" pitchFamily="34" charset="0"/>
              <a:ea typeface="Times New Roman" panose="02020603050405020304" pitchFamily="18" charset="0"/>
            </a:endParaRPr>
          </a:p>
          <a:p>
            <a:r>
              <a:rPr lang="en-US" sz="2400" kern="0" dirty="0">
                <a:solidFill>
                  <a:srgbClr val="000000"/>
                </a:solidFill>
                <a:effectLst/>
                <a:latin typeface="Arial" panose="020B0604020202020204" pitchFamily="34" charset="0"/>
                <a:ea typeface="Times New Roman" panose="02020603050405020304" pitchFamily="18" charset="0"/>
              </a:rPr>
              <a:t>Lewis Meacham:  1863-1864; 1865-1867</a:t>
            </a:r>
          </a:p>
          <a:p>
            <a:r>
              <a:rPr lang="en-US" sz="2400" kern="0" dirty="0">
                <a:solidFill>
                  <a:srgbClr val="000000"/>
                </a:solidFill>
                <a:latin typeface="Arial" panose="020B0604020202020204" pitchFamily="34" charset="0"/>
                <a:ea typeface="Times New Roman" panose="02020603050405020304" pitchFamily="18" charset="0"/>
              </a:rPr>
              <a:t>George Shattuck: 1863-1865</a:t>
            </a:r>
            <a:endParaRPr lang="en-US" sz="2400" kern="0" dirty="0">
              <a:solidFill>
                <a:srgbClr val="000000"/>
              </a:solidFill>
              <a:effectLst/>
              <a:latin typeface="Arial" panose="020B0604020202020204" pitchFamily="34" charset="0"/>
              <a:ea typeface="Times New Roman" panose="02020603050405020304" pitchFamily="18" charset="0"/>
            </a:endParaRPr>
          </a:p>
          <a:p>
            <a:endParaRPr lang="en-US" sz="2400" kern="0" dirty="0">
              <a:solidFill>
                <a:srgbClr val="000000"/>
              </a:solidFill>
              <a:effectLst/>
              <a:latin typeface="Arial" panose="020B0604020202020204" pitchFamily="34" charset="0"/>
              <a:ea typeface="Times New Roman" panose="02020603050405020304" pitchFamily="18" charset="0"/>
            </a:endParaRPr>
          </a:p>
          <a:p>
            <a:pPr algn="ctr"/>
            <a:r>
              <a:rPr lang="en-US" sz="3000" kern="0" dirty="0">
                <a:solidFill>
                  <a:srgbClr val="000000"/>
                </a:solidFill>
                <a:effectLst/>
                <a:latin typeface="Arial" panose="020B0604020202020204" pitchFamily="34" charset="0"/>
                <a:ea typeface="Times New Roman" panose="02020603050405020304" pitchFamily="18" charset="0"/>
              </a:rPr>
              <a:t>Amherst College</a:t>
            </a:r>
          </a:p>
          <a:p>
            <a:endParaRPr lang="en-US" sz="2400" kern="0" dirty="0">
              <a:solidFill>
                <a:srgbClr val="000000"/>
              </a:solidFill>
              <a:effectLst/>
              <a:latin typeface="Arial" panose="020B0604020202020204" pitchFamily="34" charset="0"/>
              <a:ea typeface="Times New Roman" panose="02020603050405020304" pitchFamily="18" charset="0"/>
            </a:endParaRPr>
          </a:p>
          <a:p>
            <a:r>
              <a:rPr lang="en-US" sz="2400" kern="0" dirty="0">
                <a:solidFill>
                  <a:srgbClr val="000000"/>
                </a:solidFill>
                <a:latin typeface="Arial" panose="020B0604020202020204" pitchFamily="34" charset="0"/>
                <a:ea typeface="Times New Roman" panose="02020603050405020304" pitchFamily="18" charset="0"/>
              </a:rPr>
              <a:t>Lewis Meacham:  1867-1868</a:t>
            </a:r>
          </a:p>
          <a:p>
            <a:r>
              <a:rPr lang="en-US" sz="2400" kern="0" dirty="0">
                <a:solidFill>
                  <a:srgbClr val="000000"/>
                </a:solidFill>
                <a:effectLst/>
                <a:latin typeface="Arial" panose="020B0604020202020204" pitchFamily="34" charset="0"/>
                <a:ea typeface="Times New Roman" panose="02020603050405020304" pitchFamily="18" charset="0"/>
              </a:rPr>
              <a:t>George Shattuck: 1865-1867</a:t>
            </a:r>
            <a:endParaRPr lang="en-US" sz="1800" kern="0"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54651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49</a:t>
            </a:fld>
            <a:endParaRPr lang="en-US"/>
          </a:p>
        </p:txBody>
      </p:sp>
      <p:pic>
        <p:nvPicPr>
          <p:cNvPr id="3" name="Picture 2">
            <a:extLst>
              <a:ext uri="{FF2B5EF4-FFF2-40B4-BE49-F238E27FC236}">
                <a16:creationId xmlns:a16="http://schemas.microsoft.com/office/drawing/2014/main" id="{80D7AFAE-F587-07EF-8A05-5A5F19B1CD60}"/>
              </a:ext>
            </a:extLst>
          </p:cNvPr>
          <p:cNvPicPr>
            <a:picLocks noChangeAspect="1"/>
          </p:cNvPicPr>
          <p:nvPr/>
        </p:nvPicPr>
        <p:blipFill>
          <a:blip r:embed="rId2"/>
          <a:stretch>
            <a:fillRect/>
          </a:stretch>
        </p:blipFill>
        <p:spPr>
          <a:xfrm>
            <a:off x="1185954" y="3080168"/>
            <a:ext cx="6783236" cy="2253832"/>
          </a:xfrm>
          <a:prstGeom prst="rect">
            <a:avLst/>
          </a:prstGeom>
          <a:ln w="9525">
            <a:solidFill>
              <a:schemeClr val="tx1"/>
            </a:solidFill>
          </a:ln>
        </p:spPr>
      </p:pic>
      <p:sp>
        <p:nvSpPr>
          <p:cNvPr id="4" name="TextBox 3">
            <a:extLst>
              <a:ext uri="{FF2B5EF4-FFF2-40B4-BE49-F238E27FC236}">
                <a16:creationId xmlns:a16="http://schemas.microsoft.com/office/drawing/2014/main" id="{04257FF5-240C-2585-6A0E-76A68B7749C6}"/>
              </a:ext>
            </a:extLst>
          </p:cNvPr>
          <p:cNvSpPr txBox="1"/>
          <p:nvPr/>
        </p:nvSpPr>
        <p:spPr>
          <a:xfrm>
            <a:off x="1371600" y="5402759"/>
            <a:ext cx="6376297" cy="769441"/>
          </a:xfrm>
          <a:prstGeom prst="rect">
            <a:avLst/>
          </a:prstGeom>
          <a:noFill/>
        </p:spPr>
        <p:txBody>
          <a:bodyPr wrap="none" rtlCol="0">
            <a:spAutoFit/>
          </a:bodyPr>
          <a:lstStyle/>
          <a:p>
            <a:r>
              <a:rPr lang="en-US" sz="2200" i="1" dirty="0"/>
              <a:t>Biographical Record of the Alumni of Amherst College </a:t>
            </a:r>
          </a:p>
          <a:p>
            <a:r>
              <a:rPr lang="en-US" sz="2200" i="1" dirty="0"/>
              <a:t>During Its First Half Century, 1821-1871 </a:t>
            </a:r>
            <a:r>
              <a:rPr lang="en-US" sz="2200" dirty="0"/>
              <a:t>(1883)</a:t>
            </a:r>
          </a:p>
        </p:txBody>
      </p:sp>
      <p:pic>
        <p:nvPicPr>
          <p:cNvPr id="7" name="Picture 6">
            <a:extLst>
              <a:ext uri="{FF2B5EF4-FFF2-40B4-BE49-F238E27FC236}">
                <a16:creationId xmlns:a16="http://schemas.microsoft.com/office/drawing/2014/main" id="{68739FDB-1B75-77F5-6A11-637D4D27CCD8}"/>
              </a:ext>
            </a:extLst>
          </p:cNvPr>
          <p:cNvPicPr>
            <a:picLocks noChangeAspect="1"/>
          </p:cNvPicPr>
          <p:nvPr/>
        </p:nvPicPr>
        <p:blipFill>
          <a:blip r:embed="rId3"/>
          <a:stretch>
            <a:fillRect/>
          </a:stretch>
        </p:blipFill>
        <p:spPr>
          <a:xfrm>
            <a:off x="1145510" y="304800"/>
            <a:ext cx="6855490" cy="2029679"/>
          </a:xfrm>
          <a:prstGeom prst="rect">
            <a:avLst/>
          </a:prstGeom>
          <a:ln w="9525">
            <a:solidFill>
              <a:schemeClr val="tx1"/>
            </a:solidFill>
          </a:ln>
        </p:spPr>
      </p:pic>
      <p:sp>
        <p:nvSpPr>
          <p:cNvPr id="10" name="Arrow: Left 9">
            <a:extLst>
              <a:ext uri="{FF2B5EF4-FFF2-40B4-BE49-F238E27FC236}">
                <a16:creationId xmlns:a16="http://schemas.microsoft.com/office/drawing/2014/main" id="{0F7A75E2-1622-5388-E13A-004B873A9AF4}"/>
              </a:ext>
            </a:extLst>
          </p:cNvPr>
          <p:cNvSpPr/>
          <p:nvPr/>
        </p:nvSpPr>
        <p:spPr>
          <a:xfrm>
            <a:off x="7781278" y="878888"/>
            <a:ext cx="685800" cy="1798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D4E7F54D-1250-DD37-648A-3B471BD297AC}"/>
              </a:ext>
            </a:extLst>
          </p:cNvPr>
          <p:cNvCxnSpPr/>
          <p:nvPr/>
        </p:nvCxnSpPr>
        <p:spPr>
          <a:xfrm>
            <a:off x="1752600" y="205668"/>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E72CEC-F036-14B5-208D-0830AD85B5E1}"/>
              </a:ext>
            </a:extLst>
          </p:cNvPr>
          <p:cNvSpPr txBox="1"/>
          <p:nvPr/>
        </p:nvSpPr>
        <p:spPr>
          <a:xfrm>
            <a:off x="806390" y="2419290"/>
            <a:ext cx="7543800" cy="400110"/>
          </a:xfrm>
          <a:prstGeom prst="rect">
            <a:avLst/>
          </a:prstGeom>
          <a:noFill/>
        </p:spPr>
        <p:txBody>
          <a:bodyPr wrap="square" rtlCol="0">
            <a:spAutoFit/>
          </a:bodyPr>
          <a:lstStyle/>
          <a:p>
            <a:r>
              <a:rPr lang="en-US" sz="2000" dirty="0"/>
              <a:t>(Meacham was at Middlebury College from 1863-1864 and 1865-1867)</a:t>
            </a:r>
          </a:p>
        </p:txBody>
      </p:sp>
    </p:spTree>
    <p:extLst>
      <p:ext uri="{BB962C8B-B14F-4D97-AF65-F5344CB8AC3E}">
        <p14:creationId xmlns:p14="http://schemas.microsoft.com/office/powerpoint/2010/main" val="43041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a:t>
            </a:fld>
            <a:endParaRPr lang="en-US"/>
          </a:p>
        </p:txBody>
      </p:sp>
      <p:sp>
        <p:nvSpPr>
          <p:cNvPr id="5" name="TextBox 4">
            <a:extLst>
              <a:ext uri="{FF2B5EF4-FFF2-40B4-BE49-F238E27FC236}">
                <a16:creationId xmlns:a16="http://schemas.microsoft.com/office/drawing/2014/main" id="{7B957DBA-9DBB-8877-4F79-1075341E014B}"/>
              </a:ext>
            </a:extLst>
          </p:cNvPr>
          <p:cNvSpPr txBox="1"/>
          <p:nvPr/>
        </p:nvSpPr>
        <p:spPr>
          <a:xfrm>
            <a:off x="341786" y="4911804"/>
            <a:ext cx="8502590" cy="1107996"/>
          </a:xfrm>
          <a:prstGeom prst="rect">
            <a:avLst/>
          </a:prstGeom>
          <a:noFill/>
        </p:spPr>
        <p:txBody>
          <a:bodyPr wrap="square">
            <a:spAutoFit/>
          </a:bodyPr>
          <a:lstStyle/>
          <a:p>
            <a:pPr marL="342900" indent="-342900">
              <a:buFont typeface="Arial" panose="020B0604020202020204" pitchFamily="34" charset="0"/>
              <a:buChar char="•"/>
            </a:pPr>
            <a:r>
              <a:rPr lang="en-US" sz="2200" dirty="0"/>
              <a:t>James married Caroline </a:t>
            </a:r>
            <a:r>
              <a:rPr lang="en-US" sz="2200" dirty="0" err="1"/>
              <a:t>Bottum</a:t>
            </a:r>
            <a:r>
              <a:rPr lang="en-US" sz="2200" dirty="0"/>
              <a:t> in 1842.  Their child died at age one. </a:t>
            </a:r>
          </a:p>
          <a:p>
            <a:pPr marL="342900" indent="-342900">
              <a:buFont typeface="Arial" panose="020B0604020202020204" pitchFamily="34" charset="0"/>
              <a:buChar char="•"/>
            </a:pPr>
            <a:r>
              <a:rPr lang="en-US" sz="2200" dirty="0"/>
              <a:t>James married Mary Gifford in early 1845 and they had two children.</a:t>
            </a:r>
          </a:p>
          <a:p>
            <a:pPr marL="800100" lvl="1" indent="-342900">
              <a:buFont typeface="Arial" panose="020B0604020202020204" pitchFamily="34" charset="0"/>
              <a:buChar char="•"/>
            </a:pPr>
            <a:r>
              <a:rPr lang="en-US" sz="2200" dirty="0"/>
              <a:t>(Her brother was named Henry; hence Lewis’s middle name.)</a:t>
            </a:r>
          </a:p>
        </p:txBody>
      </p:sp>
      <p:pic>
        <p:nvPicPr>
          <p:cNvPr id="9" name="Picture 8">
            <a:extLst>
              <a:ext uri="{FF2B5EF4-FFF2-40B4-BE49-F238E27FC236}">
                <a16:creationId xmlns:a16="http://schemas.microsoft.com/office/drawing/2014/main" id="{A88B479E-9311-48A7-80B4-82DE99564062}"/>
              </a:ext>
            </a:extLst>
          </p:cNvPr>
          <p:cNvPicPr>
            <a:picLocks noChangeAspect="1"/>
          </p:cNvPicPr>
          <p:nvPr/>
        </p:nvPicPr>
        <p:blipFill>
          <a:blip r:embed="rId2"/>
          <a:stretch>
            <a:fillRect/>
          </a:stretch>
        </p:blipFill>
        <p:spPr>
          <a:xfrm>
            <a:off x="1823624" y="376958"/>
            <a:ext cx="5505666" cy="4342266"/>
          </a:xfrm>
          <a:prstGeom prst="rect">
            <a:avLst/>
          </a:prstGeom>
          <a:ln w="9525">
            <a:solidFill>
              <a:schemeClr val="tx1"/>
            </a:solidFill>
          </a:ln>
        </p:spPr>
      </p:pic>
    </p:spTree>
    <p:extLst>
      <p:ext uri="{BB962C8B-B14F-4D97-AF65-F5344CB8AC3E}">
        <p14:creationId xmlns:p14="http://schemas.microsoft.com/office/powerpoint/2010/main" val="1105067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50</a:t>
            </a:fld>
            <a:endParaRPr lang="en-US"/>
          </a:p>
        </p:txBody>
      </p:sp>
      <p:sp>
        <p:nvSpPr>
          <p:cNvPr id="4" name="TextBox 3">
            <a:extLst>
              <a:ext uri="{FF2B5EF4-FFF2-40B4-BE49-F238E27FC236}">
                <a16:creationId xmlns:a16="http://schemas.microsoft.com/office/drawing/2014/main" id="{078561D6-3106-883B-EA02-44D4C13E4D9A}"/>
              </a:ext>
            </a:extLst>
          </p:cNvPr>
          <p:cNvSpPr txBox="1"/>
          <p:nvPr/>
        </p:nvSpPr>
        <p:spPr>
          <a:xfrm>
            <a:off x="2163936" y="4572000"/>
            <a:ext cx="4800600" cy="1477328"/>
          </a:xfrm>
          <a:prstGeom prst="rect">
            <a:avLst/>
          </a:prstGeom>
          <a:noFill/>
        </p:spPr>
        <p:txBody>
          <a:bodyPr wrap="square" rtlCol="0">
            <a:spAutoFit/>
          </a:bodyPr>
          <a:lstStyle/>
          <a:p>
            <a:pPr algn="ctr"/>
            <a:r>
              <a:rPr lang="en-US" sz="2400" dirty="0"/>
              <a:t>Lewis Meacham </a:t>
            </a:r>
          </a:p>
          <a:p>
            <a:pPr marL="285750" indent="-285750">
              <a:buFont typeface="Arial" panose="020B0604020202020204" pitchFamily="34" charset="0"/>
              <a:buChar char="•"/>
            </a:pPr>
            <a:r>
              <a:rPr lang="en-US" sz="2200" dirty="0"/>
              <a:t>March 8, 1846 (date of birth)</a:t>
            </a:r>
          </a:p>
          <a:p>
            <a:pPr marL="285750" indent="-285750">
              <a:buFont typeface="Arial" panose="020B0604020202020204" pitchFamily="34" charset="0"/>
              <a:buChar char="•"/>
            </a:pPr>
            <a:r>
              <a:rPr lang="en-US" sz="2200" dirty="0"/>
              <a:t>March 8, 1864 (date of 18th birthday)</a:t>
            </a:r>
          </a:p>
          <a:p>
            <a:pPr marL="285750" indent="-285750">
              <a:buFont typeface="Arial" panose="020B0604020202020204" pitchFamily="34" charset="0"/>
              <a:buChar char="•"/>
            </a:pPr>
            <a:r>
              <a:rPr lang="en-US" sz="2200" dirty="0"/>
              <a:t>August 2, 1864 (date of enlistment)</a:t>
            </a:r>
          </a:p>
        </p:txBody>
      </p:sp>
      <p:sp>
        <p:nvSpPr>
          <p:cNvPr id="5" name="TextBox 4">
            <a:extLst>
              <a:ext uri="{FF2B5EF4-FFF2-40B4-BE49-F238E27FC236}">
                <a16:creationId xmlns:a16="http://schemas.microsoft.com/office/drawing/2014/main" id="{3888584F-4065-480C-052D-8B3039AF0F5B}"/>
              </a:ext>
            </a:extLst>
          </p:cNvPr>
          <p:cNvSpPr txBox="1"/>
          <p:nvPr/>
        </p:nvSpPr>
        <p:spPr>
          <a:xfrm>
            <a:off x="316898" y="3429000"/>
            <a:ext cx="8558296" cy="677108"/>
          </a:xfrm>
          <a:prstGeom prst="rect">
            <a:avLst/>
          </a:prstGeom>
          <a:noFill/>
        </p:spPr>
        <p:txBody>
          <a:bodyPr wrap="square" rtlCol="0">
            <a:spAutoFit/>
          </a:bodyPr>
          <a:lstStyle/>
          <a:p>
            <a:r>
              <a:rPr lang="en-US" sz="2000" dirty="0"/>
              <a:t>Comments made by Lewis Meacham’s sister, Emma Meacham Davis, in 1910.  </a:t>
            </a:r>
            <a:r>
              <a:rPr lang="en-US" dirty="0"/>
              <a:t>(Courtesy of Kaitlin </a:t>
            </a:r>
            <a:r>
              <a:rPr lang="en-US" dirty="0" err="1"/>
              <a:t>Buerge</a:t>
            </a:r>
            <a:r>
              <a:rPr lang="en-US" dirty="0"/>
              <a:t>, Middlebury College Special Collections, Middlebury, Vermont)</a:t>
            </a:r>
          </a:p>
        </p:txBody>
      </p:sp>
      <p:pic>
        <p:nvPicPr>
          <p:cNvPr id="7" name="Picture 6">
            <a:extLst>
              <a:ext uri="{FF2B5EF4-FFF2-40B4-BE49-F238E27FC236}">
                <a16:creationId xmlns:a16="http://schemas.microsoft.com/office/drawing/2014/main" id="{4DE7AA1D-18CD-2472-AAB8-D29C3B0FBD23}"/>
              </a:ext>
            </a:extLst>
          </p:cNvPr>
          <p:cNvPicPr>
            <a:picLocks noChangeAspect="1"/>
          </p:cNvPicPr>
          <p:nvPr/>
        </p:nvPicPr>
        <p:blipFill>
          <a:blip r:embed="rId2"/>
          <a:stretch>
            <a:fillRect/>
          </a:stretch>
        </p:blipFill>
        <p:spPr>
          <a:xfrm>
            <a:off x="609600" y="452025"/>
            <a:ext cx="7943201" cy="2819400"/>
          </a:xfrm>
          <a:prstGeom prst="rect">
            <a:avLst/>
          </a:prstGeom>
          <a:ln w="9525">
            <a:solidFill>
              <a:schemeClr val="tx1"/>
            </a:solidFill>
          </a:ln>
        </p:spPr>
      </p:pic>
    </p:spTree>
    <p:extLst>
      <p:ext uri="{BB962C8B-B14F-4D97-AF65-F5344CB8AC3E}">
        <p14:creationId xmlns:p14="http://schemas.microsoft.com/office/powerpoint/2010/main" val="2383219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51</a:t>
            </a:fld>
            <a:endParaRPr lang="en-US"/>
          </a:p>
        </p:txBody>
      </p:sp>
      <p:sp>
        <p:nvSpPr>
          <p:cNvPr id="2" name="TextBox 1">
            <a:extLst>
              <a:ext uri="{FF2B5EF4-FFF2-40B4-BE49-F238E27FC236}">
                <a16:creationId xmlns:a16="http://schemas.microsoft.com/office/drawing/2014/main" id="{3155562D-2373-91B2-B962-DE9CD504D357}"/>
              </a:ext>
            </a:extLst>
          </p:cNvPr>
          <p:cNvSpPr txBox="1"/>
          <p:nvPr/>
        </p:nvSpPr>
        <p:spPr>
          <a:xfrm>
            <a:off x="900346" y="914400"/>
            <a:ext cx="7391400" cy="4431983"/>
          </a:xfrm>
          <a:prstGeom prst="rect">
            <a:avLst/>
          </a:prstGeom>
          <a:noFill/>
          <a:ln w="9525">
            <a:solidFill>
              <a:schemeClr val="tx1"/>
            </a:solidFill>
          </a:ln>
        </p:spPr>
        <p:txBody>
          <a:bodyPr wrap="square" rtlCol="0">
            <a:spAutoFit/>
          </a:bodyPr>
          <a:lstStyle/>
          <a:p>
            <a:pPr algn="ctr"/>
            <a:r>
              <a:rPr lang="en-US" sz="3000" dirty="0"/>
              <a:t>Lewis Meacham’s Enlistment in the Civil War</a:t>
            </a:r>
          </a:p>
          <a:p>
            <a:endParaRPr lang="en-US" dirty="0"/>
          </a:p>
          <a:p>
            <a:pPr marL="285750" indent="-285750">
              <a:buFont typeface="Arial" panose="020B0604020202020204" pitchFamily="34" charset="0"/>
              <a:buChar char="•"/>
            </a:pPr>
            <a:r>
              <a:rPr lang="en-US" sz="2600" dirty="0"/>
              <a:t>His politically connected family may have tried to prevent him from enlisting; hence, he ran away.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Perhaps he wanted to make a name for himself, far away from politics and his well-known family name.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He might have felt inferior to prominent family members (which later led him to exaggerate his military service).</a:t>
            </a:r>
          </a:p>
        </p:txBody>
      </p:sp>
    </p:spTree>
    <p:extLst>
      <p:ext uri="{BB962C8B-B14F-4D97-AF65-F5344CB8AC3E}">
        <p14:creationId xmlns:p14="http://schemas.microsoft.com/office/powerpoint/2010/main" val="2099556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52</a:t>
            </a:fld>
            <a:endParaRPr lang="en-US"/>
          </a:p>
        </p:txBody>
      </p:sp>
      <p:pic>
        <p:nvPicPr>
          <p:cNvPr id="3" name="Picture 2">
            <a:extLst>
              <a:ext uri="{FF2B5EF4-FFF2-40B4-BE49-F238E27FC236}">
                <a16:creationId xmlns:a16="http://schemas.microsoft.com/office/drawing/2014/main" id="{A83F74D1-99D4-DCE7-BDF8-B08BA288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16" y="685800"/>
            <a:ext cx="7520650" cy="3505200"/>
          </a:xfrm>
          <a:prstGeom prst="rect">
            <a:avLst/>
          </a:prstGeom>
          <a:ln w="9525">
            <a:solidFill>
              <a:schemeClr val="tx1"/>
            </a:solidFill>
          </a:ln>
        </p:spPr>
      </p:pic>
      <p:sp>
        <p:nvSpPr>
          <p:cNvPr id="4" name="TextBox 3">
            <a:extLst>
              <a:ext uri="{FF2B5EF4-FFF2-40B4-BE49-F238E27FC236}">
                <a16:creationId xmlns:a16="http://schemas.microsoft.com/office/drawing/2014/main" id="{12C95D34-D8DD-9554-CE63-2558031B6763}"/>
              </a:ext>
            </a:extLst>
          </p:cNvPr>
          <p:cNvSpPr txBox="1"/>
          <p:nvPr/>
        </p:nvSpPr>
        <p:spPr>
          <a:xfrm>
            <a:off x="1802385" y="4724400"/>
            <a:ext cx="5539449" cy="1200329"/>
          </a:xfrm>
          <a:prstGeom prst="rect">
            <a:avLst/>
          </a:prstGeom>
          <a:noFill/>
        </p:spPr>
        <p:txBody>
          <a:bodyPr wrap="square" rtlCol="0">
            <a:spAutoFit/>
          </a:bodyPr>
          <a:lstStyle/>
          <a:p>
            <a:pPr algn="ctr"/>
            <a:r>
              <a:rPr lang="en-US" sz="2400" dirty="0"/>
              <a:t>“Death of Lewis Meacham” </a:t>
            </a:r>
          </a:p>
          <a:p>
            <a:pPr algn="ctr"/>
            <a:r>
              <a:rPr lang="en-US" sz="2400" i="1" dirty="0"/>
              <a:t>Rutland </a:t>
            </a:r>
            <a:r>
              <a:rPr lang="en-US" sz="2400" dirty="0"/>
              <a:t>(Vermont) </a:t>
            </a:r>
            <a:r>
              <a:rPr lang="en-US" sz="2400" i="1" dirty="0"/>
              <a:t>Daily Herald and Globe</a:t>
            </a:r>
            <a:r>
              <a:rPr lang="en-US" sz="2400" dirty="0"/>
              <a:t> </a:t>
            </a:r>
          </a:p>
          <a:p>
            <a:pPr algn="ctr"/>
            <a:r>
              <a:rPr lang="en-US" sz="2400" dirty="0"/>
              <a:t>October 4, 1878</a:t>
            </a:r>
          </a:p>
        </p:txBody>
      </p:sp>
    </p:spTree>
    <p:extLst>
      <p:ext uri="{BB962C8B-B14F-4D97-AF65-F5344CB8AC3E}">
        <p14:creationId xmlns:p14="http://schemas.microsoft.com/office/powerpoint/2010/main" val="483972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53</a:t>
            </a:fld>
            <a:endParaRPr lang="en-US"/>
          </a:p>
        </p:txBody>
      </p:sp>
      <p:pic>
        <p:nvPicPr>
          <p:cNvPr id="8" name="Picture 7">
            <a:extLst>
              <a:ext uri="{FF2B5EF4-FFF2-40B4-BE49-F238E27FC236}">
                <a16:creationId xmlns:a16="http://schemas.microsoft.com/office/drawing/2014/main" id="{8E3AFC71-D71C-DF6F-374C-4B70659FE85D}"/>
              </a:ext>
            </a:extLst>
          </p:cNvPr>
          <p:cNvPicPr>
            <a:picLocks noChangeAspect="1"/>
          </p:cNvPicPr>
          <p:nvPr/>
        </p:nvPicPr>
        <p:blipFill>
          <a:blip r:embed="rId2"/>
          <a:stretch>
            <a:fillRect/>
          </a:stretch>
        </p:blipFill>
        <p:spPr>
          <a:xfrm>
            <a:off x="2746527" y="457200"/>
            <a:ext cx="3622463" cy="3995738"/>
          </a:xfrm>
          <a:prstGeom prst="ellipse">
            <a:avLst/>
          </a:prstGeom>
          <a:ln w="9525">
            <a:solidFill>
              <a:schemeClr val="tx1"/>
            </a:solidFill>
          </a:ln>
        </p:spPr>
      </p:pic>
      <p:sp>
        <p:nvSpPr>
          <p:cNvPr id="9" name="TextBox 8">
            <a:extLst>
              <a:ext uri="{FF2B5EF4-FFF2-40B4-BE49-F238E27FC236}">
                <a16:creationId xmlns:a16="http://schemas.microsoft.com/office/drawing/2014/main" id="{74B1B9F3-4724-41C8-3EEB-43D7CD2283F3}"/>
              </a:ext>
            </a:extLst>
          </p:cNvPr>
          <p:cNvSpPr txBox="1"/>
          <p:nvPr/>
        </p:nvSpPr>
        <p:spPr>
          <a:xfrm>
            <a:off x="1837678" y="4800600"/>
            <a:ext cx="5466828" cy="1261884"/>
          </a:xfrm>
          <a:prstGeom prst="rect">
            <a:avLst/>
          </a:prstGeom>
          <a:noFill/>
        </p:spPr>
        <p:txBody>
          <a:bodyPr wrap="square" rtlCol="0">
            <a:spAutoFit/>
          </a:bodyPr>
          <a:lstStyle/>
          <a:p>
            <a:pPr algn="ctr"/>
            <a:r>
              <a:rPr lang="en-US" sz="2800" dirty="0"/>
              <a:t>George Shattuck </a:t>
            </a:r>
          </a:p>
          <a:p>
            <a:pPr algn="ctr"/>
            <a:r>
              <a:rPr lang="en-US" sz="2400" dirty="0"/>
              <a:t>(Courtesy of Middlebury College</a:t>
            </a:r>
          </a:p>
          <a:p>
            <a:pPr algn="ctr"/>
            <a:r>
              <a:rPr lang="en-US" sz="2400" dirty="0"/>
              <a:t> Special Collections, Middlebury, Vermont)</a:t>
            </a:r>
          </a:p>
        </p:txBody>
      </p:sp>
    </p:spTree>
    <p:extLst>
      <p:ext uri="{BB962C8B-B14F-4D97-AF65-F5344CB8AC3E}">
        <p14:creationId xmlns:p14="http://schemas.microsoft.com/office/powerpoint/2010/main" val="99677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54</a:t>
            </a:fld>
            <a:endParaRPr lang="en-US"/>
          </a:p>
        </p:txBody>
      </p:sp>
      <p:sp>
        <p:nvSpPr>
          <p:cNvPr id="2" name="TextBox 1">
            <a:extLst>
              <a:ext uri="{FF2B5EF4-FFF2-40B4-BE49-F238E27FC236}">
                <a16:creationId xmlns:a16="http://schemas.microsoft.com/office/drawing/2014/main" id="{250B6158-5A1D-82E8-F8F7-B3A8BE0868B7}"/>
              </a:ext>
            </a:extLst>
          </p:cNvPr>
          <p:cNvSpPr txBox="1"/>
          <p:nvPr/>
        </p:nvSpPr>
        <p:spPr>
          <a:xfrm>
            <a:off x="843376" y="1066800"/>
            <a:ext cx="7467600" cy="4154984"/>
          </a:xfrm>
          <a:prstGeom prst="rect">
            <a:avLst/>
          </a:prstGeom>
          <a:noFill/>
          <a:ln w="9525">
            <a:solidFill>
              <a:schemeClr val="tx1"/>
            </a:solidFill>
          </a:ln>
        </p:spPr>
        <p:txBody>
          <a:bodyPr wrap="square" rtlCol="0">
            <a:spAutoFit/>
          </a:bodyPr>
          <a:lstStyle/>
          <a:p>
            <a:pPr algn="ctr"/>
            <a:r>
              <a:rPr lang="en-US" sz="3000" dirty="0"/>
              <a:t>Lewis Henry Meacham</a:t>
            </a:r>
          </a:p>
          <a:p>
            <a:endParaRPr lang="en-US" dirty="0"/>
          </a:p>
          <a:p>
            <a:pPr marL="285750" indent="-285750">
              <a:buFont typeface="Arial" panose="020B0604020202020204" pitchFamily="34" charset="0"/>
              <a:buChar char="•"/>
            </a:pPr>
            <a:r>
              <a:rPr lang="en-US" sz="2400" dirty="0"/>
              <a:t>More than two birth dates  </a:t>
            </a:r>
            <a:r>
              <a:rPr lang="en-US" sz="2400" dirty="0">
                <a:solidFill>
                  <a:srgbClr val="FF0000"/>
                </a:solidFill>
              </a:rPr>
              <a:t>[March 8, 1846]</a:t>
            </a:r>
            <a:endParaRPr lang="en-US" sz="2400" dirty="0"/>
          </a:p>
          <a:p>
            <a:pPr marL="285750" indent="-285750">
              <a:buFont typeface="Arial" panose="020B0604020202020204" pitchFamily="34" charset="0"/>
              <a:buChar char="•"/>
            </a:pPr>
            <a:r>
              <a:rPr lang="en-US" sz="2400" dirty="0"/>
              <a:t>Two birthplaces  </a:t>
            </a:r>
            <a:r>
              <a:rPr lang="en-US" sz="2400" dirty="0">
                <a:solidFill>
                  <a:srgbClr val="FF0000"/>
                </a:solidFill>
              </a:rPr>
              <a:t>[New Haven, Vermont]</a:t>
            </a:r>
            <a:endParaRPr lang="en-US" sz="2400" dirty="0"/>
          </a:p>
          <a:p>
            <a:pPr marL="285750" indent="-285750">
              <a:buFont typeface="Arial" panose="020B0604020202020204" pitchFamily="34" charset="0"/>
              <a:buChar char="•"/>
            </a:pPr>
            <a:r>
              <a:rPr lang="en-US" sz="2400" dirty="0"/>
              <a:t>Two burial locations  </a:t>
            </a:r>
            <a:r>
              <a:rPr lang="en-US" sz="2400" dirty="0">
                <a:solidFill>
                  <a:srgbClr val="FF0000"/>
                </a:solidFill>
              </a:rPr>
              <a:t>[Chicago]</a:t>
            </a:r>
            <a:endParaRPr lang="en-US" sz="2400" dirty="0"/>
          </a:p>
          <a:p>
            <a:pPr marL="285750" indent="-285750">
              <a:buFont typeface="Arial" panose="020B0604020202020204" pitchFamily="34" charset="0"/>
              <a:buChar char="•"/>
            </a:pPr>
            <a:r>
              <a:rPr lang="en-US" sz="2400" dirty="0"/>
              <a:t>Two entries in “Find a Grave” website </a:t>
            </a:r>
            <a:r>
              <a:rPr lang="en-US" sz="2400" dirty="0">
                <a:solidFill>
                  <a:srgbClr val="FF0000"/>
                </a:solidFill>
              </a:rPr>
              <a:t>[both have errors]</a:t>
            </a:r>
            <a:endParaRPr lang="en-US" sz="2400" dirty="0"/>
          </a:p>
          <a:p>
            <a:pPr marL="285750" indent="-285750">
              <a:buFont typeface="Arial" panose="020B0604020202020204" pitchFamily="34" charset="0"/>
              <a:buChar char="•"/>
            </a:pPr>
            <a:r>
              <a:rPr lang="en-US" sz="2400" dirty="0"/>
              <a:t>Two names besides “Lewis Henry Meacham”</a:t>
            </a:r>
          </a:p>
          <a:p>
            <a:pPr marL="742950" lvl="1" indent="-285750">
              <a:buFont typeface="Arial" panose="020B0604020202020204" pitchFamily="34" charset="0"/>
              <a:buChar char="•"/>
            </a:pPr>
            <a:r>
              <a:rPr lang="en-US" sz="2400" dirty="0"/>
              <a:t>One name with assorted middle initials </a:t>
            </a:r>
            <a:r>
              <a:rPr lang="en-US" sz="2400" dirty="0">
                <a:solidFill>
                  <a:srgbClr val="FF0000"/>
                </a:solidFill>
              </a:rPr>
              <a:t>[wrong]</a:t>
            </a:r>
            <a:endParaRPr lang="en-US" sz="2400" dirty="0"/>
          </a:p>
          <a:p>
            <a:pPr marL="742950" lvl="1" indent="-285750">
              <a:buFont typeface="Arial" panose="020B0604020202020204" pitchFamily="34" charset="0"/>
              <a:buChar char="•"/>
            </a:pPr>
            <a:r>
              <a:rPr lang="en-US" sz="2400" dirty="0"/>
              <a:t>One name used in the Civil War </a:t>
            </a:r>
            <a:r>
              <a:rPr lang="en-US" sz="2400" dirty="0">
                <a:solidFill>
                  <a:srgbClr val="FF0000"/>
                </a:solidFill>
              </a:rPr>
              <a:t>[alias]</a:t>
            </a:r>
          </a:p>
          <a:p>
            <a:pPr marL="285750" indent="-285750">
              <a:buFont typeface="Arial" panose="020B0604020202020204" pitchFamily="34" charset="0"/>
              <a:buChar char="•"/>
            </a:pPr>
            <a:r>
              <a:rPr lang="en-US" sz="2400" dirty="0"/>
              <a:t>Two Civil War ranks </a:t>
            </a:r>
            <a:r>
              <a:rPr lang="en-US" sz="2400" dirty="0">
                <a:solidFill>
                  <a:srgbClr val="FF0000"/>
                </a:solidFill>
              </a:rPr>
              <a:t>[corporal]</a:t>
            </a:r>
          </a:p>
          <a:p>
            <a:pPr marL="285750" indent="-285750">
              <a:buFont typeface="Arial" panose="020B0604020202020204" pitchFamily="34" charset="0"/>
              <a:buChar char="•"/>
            </a:pPr>
            <a:r>
              <a:rPr lang="en-US" sz="2400" dirty="0"/>
              <a:t>Two terms of service in the Civil War</a:t>
            </a:r>
            <a:r>
              <a:rPr lang="en-US" sz="2400" dirty="0">
                <a:solidFill>
                  <a:srgbClr val="FF0000"/>
                </a:solidFill>
              </a:rPr>
              <a:t> [one year]</a:t>
            </a:r>
            <a:endParaRPr lang="en-US" sz="2400" dirty="0"/>
          </a:p>
        </p:txBody>
      </p:sp>
    </p:spTree>
    <p:extLst>
      <p:ext uri="{BB962C8B-B14F-4D97-AF65-F5344CB8AC3E}">
        <p14:creationId xmlns:p14="http://schemas.microsoft.com/office/powerpoint/2010/main" val="4114211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55</a:t>
            </a:fld>
            <a:endParaRPr lang="en-US"/>
          </a:p>
        </p:txBody>
      </p:sp>
      <p:pic>
        <p:nvPicPr>
          <p:cNvPr id="3" name="Picture 2">
            <a:extLst>
              <a:ext uri="{FF2B5EF4-FFF2-40B4-BE49-F238E27FC236}">
                <a16:creationId xmlns:a16="http://schemas.microsoft.com/office/drawing/2014/main" id="{22E0FEFF-6C84-FEE6-D681-494B5A5440F6}"/>
              </a:ext>
            </a:extLst>
          </p:cNvPr>
          <p:cNvPicPr>
            <a:picLocks noChangeAspect="1"/>
          </p:cNvPicPr>
          <p:nvPr/>
        </p:nvPicPr>
        <p:blipFill>
          <a:blip r:embed="rId2"/>
          <a:stretch>
            <a:fillRect/>
          </a:stretch>
        </p:blipFill>
        <p:spPr>
          <a:xfrm>
            <a:off x="349190" y="838200"/>
            <a:ext cx="8458200" cy="1654432"/>
          </a:xfrm>
          <a:prstGeom prst="rect">
            <a:avLst/>
          </a:prstGeom>
          <a:ln w="9525">
            <a:solidFill>
              <a:schemeClr val="tx1"/>
            </a:solidFill>
          </a:ln>
        </p:spPr>
      </p:pic>
      <p:sp>
        <p:nvSpPr>
          <p:cNvPr id="5" name="TextBox 4">
            <a:extLst>
              <a:ext uri="{FF2B5EF4-FFF2-40B4-BE49-F238E27FC236}">
                <a16:creationId xmlns:a16="http://schemas.microsoft.com/office/drawing/2014/main" id="{13CA9922-5469-DDFD-097E-CFF60AFF040E}"/>
              </a:ext>
            </a:extLst>
          </p:cNvPr>
          <p:cNvSpPr txBox="1"/>
          <p:nvPr/>
        </p:nvSpPr>
        <p:spPr>
          <a:xfrm>
            <a:off x="375824" y="3471208"/>
            <a:ext cx="8382000" cy="1938992"/>
          </a:xfrm>
          <a:prstGeom prst="rect">
            <a:avLst/>
          </a:prstGeom>
          <a:noFill/>
          <a:ln w="9525">
            <a:solidFill>
              <a:schemeClr val="tx1"/>
            </a:solidFill>
          </a:ln>
        </p:spPr>
        <p:txBody>
          <a:bodyPr wrap="square" rtlCol="0">
            <a:spAutoFit/>
          </a:bodyPr>
          <a:lstStyle/>
          <a:p>
            <a:r>
              <a:rPr lang="en-US" sz="2400" dirty="0">
                <a:cs typeface="Arial" pitchFamily="34" charset="0"/>
              </a:rPr>
              <a:t>“I see no great objection to giving papers friendly to us an inside view.  I am sure we can trust Meacham and the Tribune.”</a:t>
            </a:r>
          </a:p>
          <a:p>
            <a:r>
              <a:rPr lang="en-US" sz="2400" dirty="0">
                <a:cs typeface="Arial" pitchFamily="34" charset="0"/>
              </a:rPr>
              <a:t>	--William Hulbert to C. Orrick Bishop</a:t>
            </a:r>
          </a:p>
          <a:p>
            <a:endParaRPr lang="en-US" sz="2400" dirty="0">
              <a:cs typeface="Arial" pitchFamily="34" charset="0"/>
            </a:endParaRPr>
          </a:p>
          <a:p>
            <a:pPr algn="ctr"/>
            <a:r>
              <a:rPr lang="en-US" sz="2400" dirty="0">
                <a:cs typeface="Arial" pitchFamily="34" charset="0"/>
              </a:rPr>
              <a:t>(Image courtesy Chicago History Museum, Chicago Cubs Records)</a:t>
            </a:r>
          </a:p>
        </p:txBody>
      </p:sp>
    </p:spTree>
    <p:extLst>
      <p:ext uri="{BB962C8B-B14F-4D97-AF65-F5344CB8AC3E}">
        <p14:creationId xmlns:p14="http://schemas.microsoft.com/office/powerpoint/2010/main" val="657835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56</a:t>
            </a:fld>
            <a:endParaRPr lang="en-US"/>
          </a:p>
        </p:txBody>
      </p:sp>
    </p:spTree>
    <p:extLst>
      <p:ext uri="{BB962C8B-B14F-4D97-AF65-F5344CB8AC3E}">
        <p14:creationId xmlns:p14="http://schemas.microsoft.com/office/powerpoint/2010/main" val="1222297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6</a:t>
            </a:fld>
            <a:endParaRPr lang="en-US"/>
          </a:p>
        </p:txBody>
      </p:sp>
      <p:sp>
        <p:nvSpPr>
          <p:cNvPr id="4" name="TextBox 3">
            <a:extLst>
              <a:ext uri="{FF2B5EF4-FFF2-40B4-BE49-F238E27FC236}">
                <a16:creationId xmlns:a16="http://schemas.microsoft.com/office/drawing/2014/main" id="{5691ACB7-177B-7440-65EF-B11D57D6276F}"/>
              </a:ext>
            </a:extLst>
          </p:cNvPr>
          <p:cNvSpPr txBox="1"/>
          <p:nvPr/>
        </p:nvSpPr>
        <p:spPr>
          <a:xfrm>
            <a:off x="4378912" y="4321314"/>
            <a:ext cx="4419600" cy="707886"/>
          </a:xfrm>
          <a:prstGeom prst="rect">
            <a:avLst/>
          </a:prstGeom>
          <a:noFill/>
        </p:spPr>
        <p:txBody>
          <a:bodyPr wrap="square" rtlCol="0">
            <a:spAutoFit/>
          </a:bodyPr>
          <a:lstStyle/>
          <a:p>
            <a:r>
              <a:rPr lang="en-US" sz="2000" i="1" dirty="0"/>
              <a:t>Below</a:t>
            </a:r>
            <a:r>
              <a:rPr lang="en-US" sz="2000" dirty="0"/>
              <a:t>:  </a:t>
            </a:r>
            <a:r>
              <a:rPr lang="en-US" sz="2000" i="1" dirty="0"/>
              <a:t>(Bellow Falls) Vermont Chronicle, </a:t>
            </a:r>
            <a:r>
              <a:rPr lang="en-US" sz="2000" dirty="0"/>
              <a:t>July 4, 1838</a:t>
            </a:r>
          </a:p>
        </p:txBody>
      </p:sp>
      <p:pic>
        <p:nvPicPr>
          <p:cNvPr id="2" name="Picture 1">
            <a:extLst>
              <a:ext uri="{FF2B5EF4-FFF2-40B4-BE49-F238E27FC236}">
                <a16:creationId xmlns:a16="http://schemas.microsoft.com/office/drawing/2014/main" id="{5C7029BB-7831-E382-9762-40E123E934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75" y="227839"/>
            <a:ext cx="3206781" cy="4648961"/>
          </a:xfrm>
          <a:prstGeom prst="rect">
            <a:avLst/>
          </a:prstGeom>
          <a:ln w="9525">
            <a:solidFill>
              <a:schemeClr val="tx1"/>
            </a:solidFill>
          </a:ln>
        </p:spPr>
      </p:pic>
      <p:pic>
        <p:nvPicPr>
          <p:cNvPr id="5" name="Picture 4">
            <a:extLst>
              <a:ext uri="{FF2B5EF4-FFF2-40B4-BE49-F238E27FC236}">
                <a16:creationId xmlns:a16="http://schemas.microsoft.com/office/drawing/2014/main" id="{A1E14E4C-3919-F58A-5016-32B0B187F8D8}"/>
              </a:ext>
            </a:extLst>
          </p:cNvPr>
          <p:cNvPicPr>
            <a:picLocks noChangeAspect="1"/>
          </p:cNvPicPr>
          <p:nvPr/>
        </p:nvPicPr>
        <p:blipFill>
          <a:blip r:embed="rId3"/>
          <a:stretch>
            <a:fillRect/>
          </a:stretch>
        </p:blipFill>
        <p:spPr>
          <a:xfrm>
            <a:off x="457200" y="5166954"/>
            <a:ext cx="8229600" cy="776646"/>
          </a:xfrm>
          <a:prstGeom prst="rect">
            <a:avLst/>
          </a:prstGeom>
          <a:ln w="9525">
            <a:solidFill>
              <a:schemeClr val="tx1"/>
            </a:solidFill>
          </a:ln>
        </p:spPr>
      </p:pic>
      <p:pic>
        <p:nvPicPr>
          <p:cNvPr id="7" name="Picture 6">
            <a:extLst>
              <a:ext uri="{FF2B5EF4-FFF2-40B4-BE49-F238E27FC236}">
                <a16:creationId xmlns:a16="http://schemas.microsoft.com/office/drawing/2014/main" id="{CF22469F-5D8E-C19F-1BE9-76676282BBBC}"/>
              </a:ext>
            </a:extLst>
          </p:cNvPr>
          <p:cNvPicPr>
            <a:picLocks noChangeAspect="1"/>
          </p:cNvPicPr>
          <p:nvPr/>
        </p:nvPicPr>
        <p:blipFill>
          <a:blip r:embed="rId4"/>
          <a:stretch>
            <a:fillRect/>
          </a:stretch>
        </p:blipFill>
        <p:spPr>
          <a:xfrm>
            <a:off x="5139782" y="269005"/>
            <a:ext cx="3487100" cy="3464795"/>
          </a:xfrm>
          <a:prstGeom prst="rect">
            <a:avLst/>
          </a:prstGeom>
          <a:ln w="9525">
            <a:solidFill>
              <a:schemeClr val="tx1"/>
            </a:solidFill>
          </a:ln>
        </p:spPr>
      </p:pic>
    </p:spTree>
    <p:extLst>
      <p:ext uri="{BB962C8B-B14F-4D97-AF65-F5344CB8AC3E}">
        <p14:creationId xmlns:p14="http://schemas.microsoft.com/office/powerpoint/2010/main" val="2496187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7</a:t>
            </a:fld>
            <a:endParaRPr lang="en-US"/>
          </a:p>
        </p:txBody>
      </p:sp>
      <p:pic>
        <p:nvPicPr>
          <p:cNvPr id="7" name="Picture 6">
            <a:extLst>
              <a:ext uri="{FF2B5EF4-FFF2-40B4-BE49-F238E27FC236}">
                <a16:creationId xmlns:a16="http://schemas.microsoft.com/office/drawing/2014/main" id="{29630B7E-7ECA-3ED4-5EDA-182AC843CFAB}"/>
              </a:ext>
            </a:extLst>
          </p:cNvPr>
          <p:cNvPicPr>
            <a:picLocks noChangeAspect="1"/>
          </p:cNvPicPr>
          <p:nvPr/>
        </p:nvPicPr>
        <p:blipFill>
          <a:blip r:embed="rId2"/>
          <a:stretch>
            <a:fillRect/>
          </a:stretch>
        </p:blipFill>
        <p:spPr>
          <a:xfrm>
            <a:off x="452671" y="1140246"/>
            <a:ext cx="3952875" cy="2060154"/>
          </a:xfrm>
          <a:prstGeom prst="rect">
            <a:avLst/>
          </a:prstGeom>
          <a:ln w="9525">
            <a:solidFill>
              <a:schemeClr val="tx1"/>
            </a:solidFill>
          </a:ln>
        </p:spPr>
      </p:pic>
      <p:pic>
        <p:nvPicPr>
          <p:cNvPr id="9" name="Picture 8">
            <a:extLst>
              <a:ext uri="{FF2B5EF4-FFF2-40B4-BE49-F238E27FC236}">
                <a16:creationId xmlns:a16="http://schemas.microsoft.com/office/drawing/2014/main" id="{E5ECED15-477D-D8E9-A4E8-9BD1AD4FC33C}"/>
              </a:ext>
            </a:extLst>
          </p:cNvPr>
          <p:cNvPicPr>
            <a:picLocks noChangeAspect="1"/>
          </p:cNvPicPr>
          <p:nvPr/>
        </p:nvPicPr>
        <p:blipFill>
          <a:blip r:embed="rId3"/>
          <a:stretch>
            <a:fillRect/>
          </a:stretch>
        </p:blipFill>
        <p:spPr>
          <a:xfrm>
            <a:off x="4880502" y="607958"/>
            <a:ext cx="3733800" cy="5362276"/>
          </a:xfrm>
          <a:prstGeom prst="rect">
            <a:avLst/>
          </a:prstGeom>
          <a:ln w="9525">
            <a:solidFill>
              <a:schemeClr val="tx1"/>
            </a:solidFill>
          </a:ln>
        </p:spPr>
      </p:pic>
      <p:sp>
        <p:nvSpPr>
          <p:cNvPr id="10" name="Arrow: Right 9">
            <a:extLst>
              <a:ext uri="{FF2B5EF4-FFF2-40B4-BE49-F238E27FC236}">
                <a16:creationId xmlns:a16="http://schemas.microsoft.com/office/drawing/2014/main" id="{F6BB870F-2B6D-1C25-2587-00A20109B6F0}"/>
              </a:ext>
            </a:extLst>
          </p:cNvPr>
          <p:cNvSpPr/>
          <p:nvPr/>
        </p:nvSpPr>
        <p:spPr>
          <a:xfrm>
            <a:off x="4551296" y="5140912"/>
            <a:ext cx="520820" cy="17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D7E2AD-28EC-D887-3FB7-9A529F530C9B}"/>
              </a:ext>
            </a:extLst>
          </p:cNvPr>
          <p:cNvSpPr txBox="1"/>
          <p:nvPr/>
        </p:nvSpPr>
        <p:spPr>
          <a:xfrm>
            <a:off x="757471" y="3582650"/>
            <a:ext cx="3357329" cy="1785104"/>
          </a:xfrm>
          <a:prstGeom prst="rect">
            <a:avLst/>
          </a:prstGeom>
          <a:noFill/>
        </p:spPr>
        <p:txBody>
          <a:bodyPr wrap="square" rtlCol="0">
            <a:spAutoFit/>
          </a:bodyPr>
          <a:lstStyle/>
          <a:p>
            <a:r>
              <a:rPr lang="en-US" sz="2200" kern="0" dirty="0">
                <a:solidFill>
                  <a:srgbClr val="000000"/>
                </a:solidFill>
                <a:effectLst/>
                <a:latin typeface="Arial" panose="020B0604020202020204" pitchFamily="34" charset="0"/>
                <a:ea typeface="Times New Roman" panose="02020603050405020304" pitchFamily="18" charset="0"/>
              </a:rPr>
              <a:t>Phillips Academy’s </a:t>
            </a:r>
            <a:r>
              <a:rPr lang="en-US" sz="2200" kern="0" dirty="0" err="1">
                <a:solidFill>
                  <a:srgbClr val="000000"/>
                </a:solidFill>
                <a:effectLst/>
                <a:latin typeface="Arial" panose="020B0604020202020204" pitchFamily="34" charset="0"/>
                <a:ea typeface="Times New Roman" panose="02020603050405020304" pitchFamily="18" charset="0"/>
              </a:rPr>
              <a:t>Philomathean</a:t>
            </a:r>
            <a:r>
              <a:rPr lang="en-US" sz="2200" kern="0" dirty="0">
                <a:solidFill>
                  <a:srgbClr val="000000"/>
                </a:solidFill>
                <a:effectLst/>
                <a:latin typeface="Arial" panose="020B0604020202020204" pitchFamily="34" charset="0"/>
                <a:ea typeface="Times New Roman" panose="02020603050405020304" pitchFamily="18" charset="0"/>
              </a:rPr>
              <a:t> Society was a debate club, which published </a:t>
            </a:r>
            <a:r>
              <a:rPr lang="en-US" sz="2200" i="1" kern="0" dirty="0">
                <a:solidFill>
                  <a:srgbClr val="000000"/>
                </a:solidFill>
                <a:effectLst/>
                <a:latin typeface="Arial" panose="020B0604020202020204" pitchFamily="34" charset="0"/>
                <a:ea typeface="Times New Roman" panose="02020603050405020304" pitchFamily="18" charset="0"/>
              </a:rPr>
              <a:t>The Mirror</a:t>
            </a:r>
            <a:r>
              <a:rPr lang="en-US" sz="2200" kern="0" dirty="0">
                <a:solidFill>
                  <a:srgbClr val="000000"/>
                </a:solidFill>
                <a:latin typeface="Arial" panose="020B0604020202020204" pitchFamily="34" charset="0"/>
                <a:ea typeface="Times New Roman" panose="02020603050405020304" pitchFamily="18" charset="0"/>
              </a:rPr>
              <a:t> literary magazine.</a:t>
            </a:r>
            <a:endParaRPr lang="en-US" sz="2200" dirty="0"/>
          </a:p>
        </p:txBody>
      </p:sp>
    </p:spTree>
    <p:extLst>
      <p:ext uri="{BB962C8B-B14F-4D97-AF65-F5344CB8AC3E}">
        <p14:creationId xmlns:p14="http://schemas.microsoft.com/office/powerpoint/2010/main" val="238097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8</a:t>
            </a:fld>
            <a:endParaRPr lang="en-US"/>
          </a:p>
        </p:txBody>
      </p:sp>
      <p:sp>
        <p:nvSpPr>
          <p:cNvPr id="4" name="TextBox 3">
            <a:extLst>
              <a:ext uri="{FF2B5EF4-FFF2-40B4-BE49-F238E27FC236}">
                <a16:creationId xmlns:a16="http://schemas.microsoft.com/office/drawing/2014/main" id="{87F0AC4D-52D0-CA7A-A29E-8B58AF5881C8}"/>
              </a:ext>
            </a:extLst>
          </p:cNvPr>
          <p:cNvSpPr txBox="1"/>
          <p:nvPr/>
        </p:nvSpPr>
        <p:spPr>
          <a:xfrm>
            <a:off x="967668" y="5257800"/>
            <a:ext cx="7239000" cy="769441"/>
          </a:xfrm>
          <a:prstGeom prst="rect">
            <a:avLst/>
          </a:prstGeom>
          <a:noFill/>
        </p:spPr>
        <p:txBody>
          <a:bodyPr wrap="square" rtlCol="0">
            <a:spAutoFit/>
          </a:bodyPr>
          <a:lstStyle/>
          <a:p>
            <a:r>
              <a:rPr lang="en-US" sz="2200" i="1" dirty="0"/>
              <a:t>Catalogue of the Officers and Students of Middlebury College, </a:t>
            </a:r>
          </a:p>
          <a:p>
            <a:r>
              <a:rPr lang="en-US" sz="2200" i="1" dirty="0"/>
              <a:t>for the Academical Year 1863-1864 </a:t>
            </a:r>
            <a:r>
              <a:rPr lang="en-US" sz="2200" dirty="0"/>
              <a:t>(1863)</a:t>
            </a:r>
          </a:p>
        </p:txBody>
      </p:sp>
      <p:pic>
        <p:nvPicPr>
          <p:cNvPr id="2" name="Picture 1">
            <a:extLst>
              <a:ext uri="{FF2B5EF4-FFF2-40B4-BE49-F238E27FC236}">
                <a16:creationId xmlns:a16="http://schemas.microsoft.com/office/drawing/2014/main" id="{5026E01C-6627-4A1A-A1F0-0FCAD58035D7}"/>
              </a:ext>
            </a:extLst>
          </p:cNvPr>
          <p:cNvPicPr>
            <a:picLocks noChangeAspect="1"/>
          </p:cNvPicPr>
          <p:nvPr/>
        </p:nvPicPr>
        <p:blipFill>
          <a:blip r:embed="rId2"/>
          <a:stretch>
            <a:fillRect/>
          </a:stretch>
        </p:blipFill>
        <p:spPr>
          <a:xfrm>
            <a:off x="6096000" y="469404"/>
            <a:ext cx="2629332" cy="4392531"/>
          </a:xfrm>
          <a:prstGeom prst="rect">
            <a:avLst/>
          </a:prstGeom>
          <a:ln w="9525">
            <a:solidFill>
              <a:schemeClr val="tx1"/>
            </a:solidFill>
          </a:ln>
        </p:spPr>
      </p:pic>
      <p:pic>
        <p:nvPicPr>
          <p:cNvPr id="8" name="Picture 7">
            <a:extLst>
              <a:ext uri="{FF2B5EF4-FFF2-40B4-BE49-F238E27FC236}">
                <a16:creationId xmlns:a16="http://schemas.microsoft.com/office/drawing/2014/main" id="{A36CB6A9-0732-5EEF-229A-B72014690A30}"/>
              </a:ext>
            </a:extLst>
          </p:cNvPr>
          <p:cNvPicPr>
            <a:picLocks noChangeAspect="1"/>
          </p:cNvPicPr>
          <p:nvPr/>
        </p:nvPicPr>
        <p:blipFill>
          <a:blip r:embed="rId3"/>
          <a:stretch>
            <a:fillRect/>
          </a:stretch>
        </p:blipFill>
        <p:spPr>
          <a:xfrm>
            <a:off x="457200" y="469403"/>
            <a:ext cx="5230131" cy="4392531"/>
          </a:xfrm>
          <a:prstGeom prst="rect">
            <a:avLst/>
          </a:prstGeom>
          <a:ln w="9525">
            <a:solidFill>
              <a:schemeClr val="tx1"/>
            </a:solidFill>
          </a:ln>
        </p:spPr>
      </p:pic>
      <p:sp>
        <p:nvSpPr>
          <p:cNvPr id="9" name="Arrow: Right 8">
            <a:extLst>
              <a:ext uri="{FF2B5EF4-FFF2-40B4-BE49-F238E27FC236}">
                <a16:creationId xmlns:a16="http://schemas.microsoft.com/office/drawing/2014/main" id="{B7FE6ED3-A694-D261-4D83-6B671808C05F}"/>
              </a:ext>
            </a:extLst>
          </p:cNvPr>
          <p:cNvSpPr/>
          <p:nvPr/>
        </p:nvSpPr>
        <p:spPr>
          <a:xfrm>
            <a:off x="152400" y="4343400"/>
            <a:ext cx="44767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46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A6D776-1240-609B-5DF0-DFF62B129C71}"/>
              </a:ext>
            </a:extLst>
          </p:cNvPr>
          <p:cNvSpPr>
            <a:spLocks noGrp="1"/>
          </p:cNvSpPr>
          <p:nvPr>
            <p:ph type="sldNum" sz="quarter" idx="12"/>
          </p:nvPr>
        </p:nvSpPr>
        <p:spPr/>
        <p:txBody>
          <a:bodyPr/>
          <a:lstStyle/>
          <a:p>
            <a:fld id="{676B8425-E45B-4DC2-9D3E-06304B5CCB82}" type="slidenum">
              <a:rPr lang="en-US" smtClean="0"/>
              <a:pPr/>
              <a:t>9</a:t>
            </a:fld>
            <a:endParaRPr lang="en-US"/>
          </a:p>
        </p:txBody>
      </p:sp>
      <p:pic>
        <p:nvPicPr>
          <p:cNvPr id="3" name="Picture 2">
            <a:extLst>
              <a:ext uri="{FF2B5EF4-FFF2-40B4-BE49-F238E27FC236}">
                <a16:creationId xmlns:a16="http://schemas.microsoft.com/office/drawing/2014/main" id="{6D905FFB-75FA-AD91-31BB-4770443D3EA6}"/>
              </a:ext>
            </a:extLst>
          </p:cNvPr>
          <p:cNvPicPr>
            <a:picLocks noChangeAspect="1"/>
          </p:cNvPicPr>
          <p:nvPr/>
        </p:nvPicPr>
        <p:blipFill>
          <a:blip r:embed="rId2"/>
          <a:stretch>
            <a:fillRect/>
          </a:stretch>
        </p:blipFill>
        <p:spPr>
          <a:xfrm>
            <a:off x="5055352" y="1371600"/>
            <a:ext cx="3860048" cy="2397908"/>
          </a:xfrm>
          <a:prstGeom prst="rect">
            <a:avLst/>
          </a:prstGeom>
          <a:ln w="9525">
            <a:solidFill>
              <a:schemeClr val="tx1"/>
            </a:solidFill>
          </a:ln>
        </p:spPr>
      </p:pic>
      <p:pic>
        <p:nvPicPr>
          <p:cNvPr id="5" name="Picture 4">
            <a:extLst>
              <a:ext uri="{FF2B5EF4-FFF2-40B4-BE49-F238E27FC236}">
                <a16:creationId xmlns:a16="http://schemas.microsoft.com/office/drawing/2014/main" id="{645262AA-278D-EC7C-219A-AEE75926B22B}"/>
              </a:ext>
            </a:extLst>
          </p:cNvPr>
          <p:cNvPicPr>
            <a:picLocks noChangeAspect="1"/>
          </p:cNvPicPr>
          <p:nvPr/>
        </p:nvPicPr>
        <p:blipFill>
          <a:blip r:embed="rId3"/>
          <a:stretch>
            <a:fillRect/>
          </a:stretch>
        </p:blipFill>
        <p:spPr>
          <a:xfrm>
            <a:off x="533401" y="379558"/>
            <a:ext cx="4267199" cy="4348050"/>
          </a:xfrm>
          <a:prstGeom prst="rect">
            <a:avLst/>
          </a:prstGeom>
          <a:ln w="9525">
            <a:solidFill>
              <a:schemeClr val="tx1"/>
            </a:solidFill>
          </a:ln>
        </p:spPr>
      </p:pic>
      <p:cxnSp>
        <p:nvCxnSpPr>
          <p:cNvPr id="8" name="Straight Arrow Connector 7">
            <a:extLst>
              <a:ext uri="{FF2B5EF4-FFF2-40B4-BE49-F238E27FC236}">
                <a16:creationId xmlns:a16="http://schemas.microsoft.com/office/drawing/2014/main" id="{BDA6F372-DB8B-F00F-92C4-2E34BDDE4288}"/>
              </a:ext>
            </a:extLst>
          </p:cNvPr>
          <p:cNvCxnSpPr/>
          <p:nvPr/>
        </p:nvCxnSpPr>
        <p:spPr>
          <a:xfrm>
            <a:off x="76200" y="35814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D3A8AD-4B35-F16A-EA39-3B486D025DF4}"/>
              </a:ext>
            </a:extLst>
          </p:cNvPr>
          <p:cNvCxnSpPr/>
          <p:nvPr/>
        </p:nvCxnSpPr>
        <p:spPr>
          <a:xfrm>
            <a:off x="4800600" y="24384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D18CEB9-22E0-497C-5E6C-E961EDB0D7B7}"/>
              </a:ext>
            </a:extLst>
          </p:cNvPr>
          <p:cNvSpPr txBox="1"/>
          <p:nvPr/>
        </p:nvSpPr>
        <p:spPr>
          <a:xfrm>
            <a:off x="990600" y="5373469"/>
            <a:ext cx="7162800" cy="769441"/>
          </a:xfrm>
          <a:prstGeom prst="rect">
            <a:avLst/>
          </a:prstGeom>
          <a:noFill/>
        </p:spPr>
        <p:txBody>
          <a:bodyPr wrap="square">
            <a:spAutoFit/>
          </a:bodyPr>
          <a:lstStyle/>
          <a:p>
            <a:r>
              <a:rPr lang="en-US" sz="2200" i="1" dirty="0"/>
              <a:t>Catalogue of the Officers and Students of Middlebury College, </a:t>
            </a:r>
          </a:p>
          <a:p>
            <a:r>
              <a:rPr lang="en-US" sz="2200" i="1" dirty="0"/>
              <a:t>for the Academical Year 1866-7 </a:t>
            </a:r>
            <a:r>
              <a:rPr lang="en-US" sz="2200" dirty="0"/>
              <a:t>(1866)</a:t>
            </a:r>
          </a:p>
        </p:txBody>
      </p:sp>
    </p:spTree>
    <p:extLst>
      <p:ext uri="{BB962C8B-B14F-4D97-AF65-F5344CB8AC3E}">
        <p14:creationId xmlns:p14="http://schemas.microsoft.com/office/powerpoint/2010/main" val="3603681807"/>
      </p:ext>
    </p:extLst>
  </p:cSld>
  <p:clrMapOvr>
    <a:masterClrMapping/>
  </p:clrMapOvr>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24167</TotalTime>
  <Words>1973</Words>
  <Application>Microsoft Office PowerPoint</Application>
  <PresentationFormat>On-screen Show (4:3)</PresentationFormat>
  <Paragraphs>236</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Jack Bales</dc:creator>
  <cp:lastModifiedBy>Bob Bailey</cp:lastModifiedBy>
  <cp:revision>1327</cp:revision>
  <dcterms:created xsi:type="dcterms:W3CDTF">2016-05-01T17:13:39Z</dcterms:created>
  <dcterms:modified xsi:type="dcterms:W3CDTF">2023-10-03T20:17:02Z</dcterms:modified>
</cp:coreProperties>
</file>