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media/image9.jpeg" ContentType="image/jpeg"/>
  <Override PartName="/ppt/media/image10.jpeg" ContentType="image/jpeg"/>
  <Override PartName="/ppt/media/image11.jpeg" ContentType="image/jpeg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jpeg" ContentType="image/jpeg"/>
  <Override PartName="/ppt/media/image17.jpeg" ContentType="image/jpeg"/>
  <Override PartName="/ppt/media/image1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  <p:sldId id="287" r:id="rId39"/>
    <p:sldId id="288" r:id="rId4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1pPr>
    <a:lvl2pPr marL="0" marR="0" indent="457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2pPr>
    <a:lvl3pPr marL="0" marR="0" indent="914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3pPr>
    <a:lvl4pPr marL="0" marR="0" indent="1371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4pPr>
    <a:lvl5pPr marL="0" marR="0" indent="18288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5pPr>
    <a:lvl6pPr marL="0" marR="0" indent="22860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6pPr>
    <a:lvl7pPr marL="0" marR="0" indent="27432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7pPr>
    <a:lvl8pPr marL="0" marR="0" indent="32004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8pPr>
    <a:lvl9pPr marL="0" marR="0" indent="3657600" algn="ctr" defTabSz="2438338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E5E5E"/>
        </a:solidFill>
        <a:effectLst/>
        <a:uFillTx/>
        <a:latin typeface="+mn-lt"/>
        <a:ea typeface="+mn-ea"/>
        <a:cs typeface="+mn-cs"/>
        <a:sym typeface="Helvetica Neue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 b="def" i="def"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381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5E5E5E"/>
              </a:solidFill>
              <a:prstDash val="solid"/>
              <a:miter lim="400000"/>
            </a:ln>
          </a:right>
          <a:top>
            <a:ln w="381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5E5E5E"/>
              </a:solidFill>
              <a:prstDash val="solid"/>
              <a:miter lim="400000"/>
            </a:ln>
          </a:insideH>
          <a:insideV>
            <a:ln w="12700" cap="flat">
              <a:solidFill>
                <a:srgbClr val="5E5E5E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Relationship Id="rId39" Type="http://schemas.openxmlformats.org/officeDocument/2006/relationships/slide" Target="slides/slide32.xml"/><Relationship Id="rId40" Type="http://schemas.openxmlformats.org/officeDocument/2006/relationships/slide" Target="slides/slide3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49" name="Shape 149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/>
          <p:nvPr>
            <p:ph type="body" sz="quarter" idx="21" hasCustomPrompt="1"/>
          </p:nvPr>
        </p:nvSpPr>
        <p:spPr>
          <a:xfrm>
            <a:off x="1201340" y="11847162"/>
            <a:ext cx="21971003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>
                <a:solidFill>
                  <a:srgbClr val="FFFFFF"/>
                </a:solidFill>
              </a:defRPr>
            </a:lvl1pPr>
          </a:lstStyle>
          <a:p>
            <a:pPr/>
            <a:r>
              <a:t>Author and Date</a:t>
            </a:r>
          </a:p>
        </p:txBody>
      </p:sp>
      <p:sp>
        <p:nvSpPr>
          <p:cNvPr id="12" name="Presentation Title"/>
          <p:cNvSpPr txBox="1"/>
          <p:nvPr>
            <p:ph type="title" hasCustomPrompt="1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13" name="Body Level One…"/>
          <p:cNvSpPr txBox="1"/>
          <p:nvPr>
            <p:ph type="body" sz="quarter" idx="1" hasCustomPrompt="1"/>
          </p:nvPr>
        </p:nvSpPr>
        <p:spPr>
          <a:xfrm>
            <a:off x="1201342" y="7210490"/>
            <a:ext cx="21971001" cy="1905001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chemeClr val="accent1"/>
                </a:solidFill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tat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Body Level One…"/>
          <p:cNvSpPr txBox="1"/>
          <p:nvPr>
            <p:ph type="body" sz="half" idx="1" hasCustomPrompt="1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spc="-232" sz="116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Statement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ig F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Body Level One…"/>
          <p:cNvSpPr txBox="1"/>
          <p:nvPr>
            <p:ph type="body" idx="1" hasCustomPrompt="1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1pPr>
            <a:lvl2pPr marL="0" indent="4572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2pPr>
            <a:lvl3pPr marL="0" indent="9144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3pPr>
            <a:lvl4pPr marL="0" indent="13716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4pPr>
            <a:lvl5pPr marL="0" indent="1828800" algn="ctr">
              <a:lnSpc>
                <a:spcPct val="80000"/>
              </a:lnSpc>
              <a:spcBef>
                <a:spcPts val="0"/>
              </a:spcBef>
              <a:buSzTx/>
              <a:buNone/>
              <a:defRPr b="1" spc="-250" sz="25000">
                <a:solidFill>
                  <a:schemeClr val="accent1">
                    <a:hueOff val="114395"/>
                    <a:lumOff val="-24975"/>
                  </a:schemeClr>
                </a:solidFill>
              </a:defRPr>
            </a:lvl5pPr>
          </a:lstStyle>
          <a:p>
            <a:pPr/>
            <a:r>
              <a:t>100%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07" name="Fact information"/>
          <p:cNvSpPr txBox="1"/>
          <p:nvPr>
            <p:ph type="body" sz="quarter" idx="21" hasCustomPrompt="1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Fact information</a:t>
            </a:r>
          </a:p>
        </p:txBody>
      </p:sp>
      <p:sp>
        <p:nvSpPr>
          <p:cNvPr id="10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Attribution"/>
          <p:cNvSpPr txBox="1"/>
          <p:nvPr>
            <p:ph type="body" sz="quarter" idx="21" hasCustomPrompt="1"/>
          </p:nvPr>
        </p:nvSpPr>
        <p:spPr>
          <a:xfrm>
            <a:off x="2480825" y="10675453"/>
            <a:ext cx="20149252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Attribution</a:t>
            </a:r>
          </a:p>
        </p:txBody>
      </p:sp>
      <p:sp>
        <p:nvSpPr>
          <p:cNvPr id="116" name="Body Level One…"/>
          <p:cNvSpPr txBox="1"/>
          <p:nvPr>
            <p:ph type="body" sz="half" idx="1" hasCustomPrompt="1"/>
          </p:nvPr>
        </p:nvSpPr>
        <p:spPr>
          <a:xfrm>
            <a:off x="1753923" y="4939860"/>
            <a:ext cx="20876154" cy="3836280"/>
          </a:xfrm>
          <a:prstGeom prst="rect">
            <a:avLst/>
          </a:prstGeom>
        </p:spPr>
        <p:txBody>
          <a:bodyPr/>
          <a:lstStyle>
            <a:lvl1pPr marL="638923" indent="-4699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638923" indent="-127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638923" indent="4445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638923" indent="9017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638923" indent="1358900">
              <a:spcBef>
                <a:spcPts val="0"/>
              </a:spcBef>
              <a:buSzTx/>
              <a:buNone/>
              <a:defRPr spc="-170" sz="8500">
                <a:solidFill>
                  <a:schemeClr val="accent1">
                    <a:hueOff val="114395"/>
                    <a:lumOff val="-24975"/>
                  </a:schemeClr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pPr/>
            <a:r>
              <a:t>“Notable Quote”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11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Hot-air balloons viewed from below against a blue sky"/>
          <p:cNvSpPr/>
          <p:nvPr>
            <p:ph type="pic" sz="quarter" idx="21"/>
          </p:nvPr>
        </p:nvSpPr>
        <p:spPr>
          <a:xfrm>
            <a:off x="15436504" y="1270000"/>
            <a:ext cx="8167167" cy="5422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5" name="Close-up of the top of a hot-air balloon viewed from above"/>
          <p:cNvSpPr/>
          <p:nvPr>
            <p:ph type="pic" sz="quarter" idx="22"/>
          </p:nvPr>
        </p:nvSpPr>
        <p:spPr>
          <a:xfrm>
            <a:off x="15461772" y="7085972"/>
            <a:ext cx="8148414" cy="5432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6" name="Hot-air balloons viewed from below against a blue sky"/>
          <p:cNvSpPr/>
          <p:nvPr>
            <p:ph type="pic" idx="23"/>
          </p:nvPr>
        </p:nvSpPr>
        <p:spPr>
          <a:xfrm>
            <a:off x="-124635" y="1270000"/>
            <a:ext cx="16859219" cy="1123947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Hot-air balloons viewed from below against a blue sky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lose-up of the top of a hot-air balloon viewed from above"/>
          <p:cNvSpPr/>
          <p:nvPr>
            <p:ph type="pic" idx="21"/>
          </p:nvPr>
        </p:nvSpPr>
        <p:spPr>
          <a:xfrm>
            <a:off x="0" y="-1270000"/>
            <a:ext cx="24384000" cy="162560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2" name="Presentation Title"/>
          <p:cNvSpPr txBox="1"/>
          <p:nvPr>
            <p:ph type="title" hasCustomPrompt="1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</p:spPr>
        <p:txBody>
          <a:bodyPr anchor="b"/>
          <a:lstStyle>
            <a:lvl1pPr>
              <a:defRPr spc="-232" sz="11600">
                <a:solidFill>
                  <a:srgbClr val="FFFFFF"/>
                </a:solidFill>
              </a:defRPr>
            </a:lvl1pPr>
          </a:lstStyle>
          <a:p>
            <a:pPr/>
            <a:r>
              <a:t>Presentation Title</a:t>
            </a:r>
          </a:p>
        </p:txBody>
      </p:sp>
      <p:sp>
        <p:nvSpPr>
          <p:cNvPr id="23" name="Author and Date"/>
          <p:cNvSpPr txBox="1"/>
          <p:nvPr>
            <p:ph type="body" sz="quarter" idx="22" hasCustomPrompt="1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3600"/>
            </a:lvl1pPr>
          </a:lstStyle>
          <a:p>
            <a:pPr/>
            <a:r>
              <a:t>Author and Date</a:t>
            </a:r>
          </a:p>
        </p:txBody>
      </p:sp>
      <p:sp>
        <p:nvSpPr>
          <p:cNvPr id="24" name="Body Level One…"/>
          <p:cNvSpPr txBox="1"/>
          <p:nvPr>
            <p:ph type="body" sz="quarter" idx="1" hasCustomPrompt="1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>
                <a:solidFill>
                  <a:srgbClr val="FFFFFF"/>
                </a:solidFill>
              </a:defRPr>
            </a:lvl5pPr>
          </a:lstStyle>
          <a:p>
            <a:pPr/>
            <a:r>
              <a:t>Presentation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2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Photo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Close-up of a hot-air balloon viewed from below"/>
          <p:cNvSpPr/>
          <p:nvPr>
            <p:ph type="pic" idx="21"/>
          </p:nvPr>
        </p:nvSpPr>
        <p:spPr>
          <a:xfrm>
            <a:off x="9226574" y="1270000"/>
            <a:ext cx="16840152" cy="1118443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3" name="Slide Title"/>
          <p:cNvSpPr txBox="1"/>
          <p:nvPr>
            <p:ph type="title" hasCustomPrompt="1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</p:spPr>
        <p:txBody>
          <a:bodyPr anchor="b"/>
          <a:lstStyle/>
          <a:p>
            <a:pPr/>
            <a:r>
              <a:t>Slide Title</a:t>
            </a:r>
          </a:p>
        </p:txBody>
      </p:sp>
      <p:sp>
        <p:nvSpPr>
          <p:cNvPr id="34" name="Body Level One…"/>
          <p:cNvSpPr txBox="1"/>
          <p:nvPr>
            <p:ph type="body" sz="quarter" idx="1" hasCustomPrompt="1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  <a:lvl2pPr marL="0" indent="4572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2pPr>
            <a:lvl3pPr marL="0" indent="9144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3pPr>
            <a:lvl4pPr marL="0" indent="13716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4pPr>
            <a:lvl5pPr marL="0" indent="182880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5pPr>
          </a:lstStyle>
          <a:p>
            <a:pPr/>
            <a:r>
              <a:t>Slide Subtitle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35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lide Title"/>
          <p:cNvSpPr txBox="1"/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43" name="Slide Subtitle"/>
          <p:cNvSpPr txBox="1"/>
          <p:nvPr>
            <p:ph type="body" sz="quarter" idx="21" hasCustomPrompt="1"/>
          </p:nvPr>
        </p:nvSpPr>
        <p:spPr>
          <a:xfrm>
            <a:off x="1206500" y="2245962"/>
            <a:ext cx="21971000" cy="93478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44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8550"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5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lide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9779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61" name="Body Level One…"/>
          <p:cNvSpPr txBox="1"/>
          <p:nvPr>
            <p:ph type="body" sz="half" idx="1" hasCustomPrompt="1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</p:spPr>
        <p:txBody>
          <a:bodyPr/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62" name="Hot-air balloons viewed from below against a blue sky"/>
          <p:cNvSpPr/>
          <p:nvPr>
            <p:ph type="pic" idx="22"/>
          </p:nvPr>
        </p:nvSpPr>
        <p:spPr>
          <a:xfrm>
            <a:off x="8432800" y="1263848"/>
            <a:ext cx="16850011" cy="1118820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63" name="Slide Title"/>
          <p:cNvSpPr txBox="1"/>
          <p:nvPr>
            <p:ph type="title" hasCustomPrompt="1"/>
          </p:nvPr>
        </p:nvSpPr>
        <p:spPr>
          <a:xfrm>
            <a:off x="1206500" y="952500"/>
            <a:ext cx="9779000" cy="1435100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6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Section">
    <p:bg>
      <p:bgPr>
        <a:solidFill>
          <a:srgbClr val="003462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ection Title"/>
          <p:cNvSpPr txBox="1"/>
          <p:nvPr>
            <p:ph type="title" hasCustomPrompt="1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</p:spPr>
        <p:txBody>
          <a:bodyPr anchor="ctr"/>
          <a:lstStyle>
            <a:lvl1pPr>
              <a:defRPr b="0" spc="-232" sz="116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pPr/>
            <a:r>
              <a:t>Section Title</a:t>
            </a:r>
          </a:p>
        </p:txBody>
      </p:sp>
      <p:sp>
        <p:nvSpPr>
          <p:cNvPr id="72" name="Slide Number"/>
          <p:cNvSpPr txBox="1"/>
          <p:nvPr>
            <p:ph type="sldNum" sz="quarter" idx="2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4949"/>
          </a:xfrm>
          <a:prstGeom prst="rect">
            <a:avLst/>
          </a:prstGeom>
        </p:spPr>
        <p:txBody>
          <a:bodyPr/>
          <a:lstStyle/>
          <a:p>
            <a:pPr/>
            <a:r>
              <a:t>Slide Title</a:t>
            </a:r>
          </a:p>
        </p:txBody>
      </p:sp>
      <p:sp>
        <p:nvSpPr>
          <p:cNvPr id="80" name="Slide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Slide Subtitle</a:t>
            </a:r>
          </a:p>
        </p:txBody>
      </p:sp>
      <p:sp>
        <p:nvSpPr>
          <p:cNvPr id="8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Agenda Title"/>
          <p:cNvSpPr txBox="1"/>
          <p:nvPr>
            <p:ph type="title" hasCustomPrompt="1"/>
          </p:nvPr>
        </p:nvSpPr>
        <p:spPr>
          <a:xfrm>
            <a:off x="1206500" y="952500"/>
            <a:ext cx="21971000" cy="1435100"/>
          </a:xfrm>
          <a:prstGeom prst="rect">
            <a:avLst/>
          </a:prstGeom>
        </p:spPr>
        <p:txBody>
          <a:bodyPr/>
          <a:lstStyle/>
          <a:p>
            <a:pPr/>
            <a:r>
              <a:t>Agenda Title</a:t>
            </a:r>
          </a:p>
        </p:txBody>
      </p:sp>
      <p:sp>
        <p:nvSpPr>
          <p:cNvPr id="89" name="Agenda Subtitle"/>
          <p:cNvSpPr txBox="1"/>
          <p:nvPr>
            <p:ph type="body" sz="quarter" idx="21" hasCustomPrompt="1"/>
          </p:nvPr>
        </p:nvSpPr>
        <p:spPr>
          <a:xfrm>
            <a:off x="1206500" y="2247900"/>
            <a:ext cx="21971000" cy="93477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825500">
              <a:lnSpc>
                <a:spcPct val="100000"/>
              </a:lnSpc>
              <a:spcBef>
                <a:spcPts val="0"/>
              </a:spcBef>
              <a:buSzTx/>
              <a:buNone/>
              <a:defRPr b="1" sz="5500"/>
            </a:lvl1pPr>
          </a:lstStyle>
          <a:p>
            <a:pPr/>
            <a:r>
              <a:t>Agenda Subtitle</a:t>
            </a:r>
          </a:p>
        </p:txBody>
      </p:sp>
      <p:sp>
        <p:nvSpPr>
          <p:cNvPr id="90" name="Body Level One…"/>
          <p:cNvSpPr txBox="1"/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1pPr>
            <a:lvl2pPr marL="0" indent="4572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2pPr>
            <a:lvl3pPr marL="0" indent="9144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3pPr>
            <a:lvl4pPr marL="0" indent="13716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4pPr>
            <a:lvl5pPr marL="0" indent="1828800" defTabSz="825500">
              <a:lnSpc>
                <a:spcPct val="100000"/>
              </a:lnSpc>
              <a:spcBef>
                <a:spcPts val="1800"/>
              </a:spcBef>
              <a:buSzTx/>
              <a:buNone/>
              <a:defRPr spc="-55" sz="5500"/>
            </a:lvl5pPr>
          </a:lstStyle>
          <a:p>
            <a:pPr/>
            <a:r>
              <a:t>Agenda Topics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9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Title"/>
          <p:cNvSpPr txBox="1"/>
          <p:nvPr>
            <p:ph type="title" hasCustomPrompt="1"/>
          </p:nvPr>
        </p:nvSpPr>
        <p:spPr>
          <a:xfrm>
            <a:off x="1206500" y="952500"/>
            <a:ext cx="21971000" cy="14331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Title</a:t>
            </a:r>
          </a:p>
        </p:txBody>
      </p:sp>
      <p:sp>
        <p:nvSpPr>
          <p:cNvPr id="3" name="Body Level One…"/>
          <p:cNvSpPr txBox="1"/>
          <p:nvPr>
            <p:ph type="body" idx="1" hasCustomPrompt="1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Slide bullet text</a:t>
            </a:r>
          </a:p>
          <a:p>
            <a:pPr lvl="1"/>
            <a:r>
              <a:t/>
            </a:r>
          </a:p>
          <a:p>
            <a:pPr lvl="2"/>
            <a:r>
              <a:t/>
            </a:r>
          </a:p>
          <a:p>
            <a:pPr lvl="3"/>
            <a:r>
              <a:t/>
            </a:r>
          </a:p>
          <a:p>
            <a:pPr lvl="4"/>
            <a:r>
              <a:t/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defRPr sz="18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</p:sldLayoutIdLst>
  <p:transition xmlns:p14="http://schemas.microsoft.com/office/powerpoint/2010/main" spd="med" advClick="1"/>
  <p:txStyles>
    <p:titleStyle>
      <a:lvl1pPr marL="0" marR="0" indent="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2438338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1" baseline="0" cap="none" i="0" spc="-170" strike="noStrike" sz="8500" u="none">
          <a:solidFill>
            <a:schemeClr val="accent1">
              <a:hueOff val="114395"/>
              <a:lumOff val="-24975"/>
            </a:schemeClr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609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1219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1828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2438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30480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36576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42672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48768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5486400" marR="0" indent="-609600" algn="l" defTabSz="2438338" rtl="0" latinLnBrk="0">
        <a:lnSpc>
          <a:spcPct val="90000"/>
        </a:lnSpc>
        <a:spcBef>
          <a:spcPts val="4500"/>
        </a:spcBef>
        <a:spcAft>
          <a:spcPts val="0"/>
        </a:spcAft>
        <a:buClrTx/>
        <a:buSzPct val="123000"/>
        <a:buFontTx/>
        <a:buChar char="•"/>
        <a:tabLst/>
        <a:defRPr b="0" baseline="0" cap="none" i="0" spc="0" strike="noStrike" sz="4800" u="none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800" u="none">
          <a:solidFill>
            <a:schemeClr val="tx1"/>
          </a:solidFill>
          <a:uFillTx/>
          <a:latin typeface="+mn-lt"/>
          <a:ea typeface="+mn-ea"/>
          <a:cs typeface="+mn-cs"/>
          <a:sym typeface="Helvetica Neue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.tif"/><Relationship Id="rId3" Type="http://schemas.openxmlformats.org/officeDocument/2006/relationships/image" Target="../media/image1.bmp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8.jpeg"/><Relationship Id="rId3" Type="http://schemas.openxmlformats.org/officeDocument/2006/relationships/image" Target="../media/image10.jpeg"/><Relationship Id="rId4" Type="http://schemas.openxmlformats.org/officeDocument/2006/relationships/image" Target="../media/image2.pn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jpeg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8.jpeg"/><Relationship Id="rId3" Type="http://schemas.openxmlformats.org/officeDocument/2006/relationships/image" Target="../media/image10.jpeg"/><Relationship Id="rId4" Type="http://schemas.openxmlformats.org/officeDocument/2006/relationships/image" Target="../media/image2.tif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tif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.tif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/Relationships>

</file>

<file path=ppt/slides/_rels/slide2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tif"/></Relationships>

</file>

<file path=ppt/slides/_rels/slide2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Relationship Id="rId3" Type="http://schemas.openxmlformats.org/officeDocument/2006/relationships/image" Target="../media/image6.tif"/></Relationships>

</file>

<file path=ppt/slides/_rels/slide2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tif"/></Relationships>

</file>

<file path=ppt/slides/_rels/slide2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jpeg"/></Relationships>

</file>

<file path=ppt/slides/_rels/slide2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tif"/></Relationships>

</file>

<file path=ppt/slides/_rels/slide2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eg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.jpeg"/></Relationships>

</file>

<file path=ppt/slides/_rels/slide3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png"/></Relationships>

</file>

<file path=ppt/slides/_rels/slide3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7.jpeg"/><Relationship Id="rId3" Type="http://schemas.openxmlformats.org/officeDocument/2006/relationships/image" Target="../media/image18.jpeg"/></Relationships>

</file>

<file path=ppt/slides/_rels/slide3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http://cbssports.com" TargetMode="External"/><Relationship Id="rId3" Type="http://schemas.openxmlformats.org/officeDocument/2006/relationships/hyperlink" Target="http://wikipedia.com" TargetMode="External"/></Relationships>

</file>

<file path=ppt/slides/_rels/slide3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0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1.pn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John Bauer, SABR 51, 7 July 2023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John Bauer, SABR 51, 7 July 2023</a:t>
            </a:r>
          </a:p>
        </p:txBody>
      </p:sp>
      <p:sp>
        <p:nvSpPr>
          <p:cNvPr id="152" name="From Comiskey Park to Comiskey Park"/>
          <p:cNvSpPr txBox="1"/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pPr lvl="1">
              <a:defRPr spc="-232" sz="11600">
                <a:solidFill>
                  <a:srgbClr val="FFFFFF"/>
                </a:solidFill>
              </a:defRPr>
            </a:pPr>
            <a:r>
              <a:t>From Comiskey Park to Comiskey Park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Image" descr="Image"/>
          <p:cNvPicPr>
            <a:picLocks noChangeAspect="1"/>
          </p:cNvPicPr>
          <p:nvPr>
            <p:ph type="pic" idx="21"/>
          </p:nvPr>
        </p:nvPicPr>
        <p:blipFill>
          <a:blip r:embed="rId2">
            <a:extLst/>
          </a:blip>
          <a:srcRect l="5036" t="0" r="5036" b="0"/>
          <a:stretch>
            <a:fillRect/>
          </a:stretch>
        </p:blipFill>
        <p:spPr>
          <a:xfrm>
            <a:off x="-1747915" y="1778793"/>
            <a:ext cx="13787149" cy="10158542"/>
          </a:xfrm>
          <a:prstGeom prst="rect">
            <a:avLst/>
          </a:prstGeom>
        </p:spPr>
      </p:pic>
      <p:pic>
        <p:nvPicPr>
          <p:cNvPr id="177" name="comiskey751.jpg.bmp" descr="comiskey751.jpg.bmp"/>
          <p:cNvPicPr>
            <a:picLocks noChangeAspect="1"/>
          </p:cNvPicPr>
          <p:nvPr>
            <p:ph type="pic" idx="23"/>
          </p:nvPr>
        </p:nvPicPr>
        <p:blipFill>
          <a:blip r:embed="rId3">
            <a:extLst/>
          </a:blip>
          <a:srcRect l="2745" t="0" r="2745" b="0"/>
          <a:stretch>
            <a:fillRect/>
          </a:stretch>
        </p:blipFill>
        <p:spPr>
          <a:xfrm>
            <a:off x="11994129" y="2050454"/>
            <a:ext cx="12116120" cy="9615002"/>
          </a:xfrm>
          <a:prstGeom prst="rect">
            <a:avLst/>
          </a:prstGeom>
        </p:spPr>
      </p:pic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hompson to Reinsdorf and Einhorn:…"/>
          <p:cNvSpPr txBox="1"/>
          <p:nvPr>
            <p:ph type="body" sz="half" idx="1"/>
          </p:nvPr>
        </p:nvSpPr>
        <p:spPr>
          <a:xfrm>
            <a:off x="1206500" y="2771828"/>
            <a:ext cx="9779000" cy="9733306"/>
          </a:xfrm>
          <a:prstGeom prst="rect">
            <a:avLst/>
          </a:prstGeom>
        </p:spPr>
        <p:txBody>
          <a:bodyPr/>
          <a:lstStyle/>
          <a:p>
            <a:pPr/>
            <a:r>
              <a:t>Thompson to Reinsdorf and Einhorn:</a:t>
            </a:r>
          </a:p>
          <a:p>
            <a:pPr/>
            <a:r>
              <a:t>“You’ll never get [a new ballpark] unless there’s a crisis — unless people think you’re going to leave town if you don’t get one.”</a:t>
            </a:r>
          </a:p>
        </p:txBody>
      </p:sp>
      <p:pic>
        <p:nvPicPr>
          <p:cNvPr id="180" name="15xp-thompson-pix-superJumbo.jpg" descr="15xp-thompson-pix-superJumbo.jpg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0" t="2654" r="0" b="4367"/>
          <a:stretch>
            <a:fillRect/>
          </a:stretch>
        </p:blipFill>
        <p:spPr>
          <a:xfrm>
            <a:off x="12192000" y="1263848"/>
            <a:ext cx="10916874" cy="11188205"/>
          </a:xfrm>
          <a:prstGeom prst="rect">
            <a:avLst/>
          </a:prstGeom>
        </p:spPr>
      </p:pic>
      <p:sp>
        <p:nvSpPr>
          <p:cNvPr id="181" name="Thompson’s view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Thompson’s view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1985: New stadium proposal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1985: New stadium proposals</a:t>
            </a:r>
          </a:p>
        </p:txBody>
      </p:sp>
      <p:sp>
        <p:nvSpPr>
          <p:cNvPr id="184" name="Chicago…"/>
          <p:cNvSpPr txBox="1"/>
          <p:nvPr>
            <p:ph type="body" idx="1"/>
          </p:nvPr>
        </p:nvSpPr>
        <p:spPr>
          <a:xfrm>
            <a:off x="1206500" y="2591094"/>
            <a:ext cx="21971000" cy="9913422"/>
          </a:xfrm>
          <a:prstGeom prst="rect">
            <a:avLst/>
          </a:prstGeom>
        </p:spPr>
        <p:txBody>
          <a:bodyPr/>
          <a:lstStyle/>
          <a:p>
            <a:pPr/>
            <a:r>
              <a:t>Chicago</a:t>
            </a:r>
          </a:p>
          <a:p>
            <a:pPr lvl="2"/>
            <a:r>
              <a:t>Roosevelt Road/South Loop</a:t>
            </a:r>
          </a:p>
          <a:p>
            <a:pPr lvl="2"/>
            <a:r>
              <a:t>Dome on Soldier Field?</a:t>
            </a:r>
          </a:p>
          <a:p>
            <a:pPr lvl="2"/>
            <a:r>
              <a:t>What about the Bears?</a:t>
            </a:r>
          </a:p>
          <a:p>
            <a:pPr/>
            <a:r>
              <a:t>Suburbs</a:t>
            </a:r>
          </a:p>
          <a:p>
            <a:pPr lvl="2"/>
            <a:r>
              <a:t>Dome in Itasca</a:t>
            </a:r>
          </a:p>
          <a:p>
            <a:pPr lvl="2"/>
            <a:r>
              <a:t>Addison: Reinsdorf-controlled Balcor has a large tract of land</a:t>
            </a:r>
          </a:p>
          <a:p>
            <a:pPr/>
            <a:r>
              <a:t>Rush to secure tax-exempt financing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January 1986: AL President Bobby Brown directs White Sox to get a new stadium…"/>
          <p:cNvSpPr txBox="1"/>
          <p:nvPr>
            <p:ph type="body" sz="half" idx="1"/>
          </p:nvPr>
        </p:nvSpPr>
        <p:spPr>
          <a:xfrm>
            <a:off x="1206500" y="3080715"/>
            <a:ext cx="9779000" cy="9424419"/>
          </a:xfrm>
          <a:prstGeom prst="rect">
            <a:avLst/>
          </a:prstGeom>
        </p:spPr>
        <p:txBody>
          <a:bodyPr/>
          <a:lstStyle/>
          <a:p>
            <a:pPr/>
            <a:r>
              <a:t>January 1986: AL President Bobby Brown directs White Sox to get a new stadium</a:t>
            </a:r>
          </a:p>
          <a:p>
            <a:pPr/>
            <a:r>
              <a:t>Reinsdorf: recognition that Comiskey Park is a “financial disaster” and “a sinkhole of repairs”</a:t>
            </a:r>
          </a:p>
          <a:p>
            <a:pPr/>
            <a:r>
              <a:t>Similar letters not sent to other clubs in older ballparks</a:t>
            </a:r>
          </a:p>
        </p:txBody>
      </p:sp>
      <p:pic>
        <p:nvPicPr>
          <p:cNvPr id="187" name="BFWM2HBAIRGWHCFSSLDDGDQQ7Q.JPG" descr="BFWM2HBAIRGWHCFSSLDDGDQQ7Q.JPG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2425" t="0" r="0" b="0"/>
          <a:stretch>
            <a:fillRect/>
          </a:stretch>
        </p:blipFill>
        <p:spPr>
          <a:xfrm>
            <a:off x="12192000" y="1263848"/>
            <a:ext cx="10916874" cy="11188205"/>
          </a:xfrm>
          <a:prstGeom prst="rect">
            <a:avLst/>
          </a:prstGeom>
        </p:spPr>
      </p:pic>
      <p:sp>
        <p:nvSpPr>
          <p:cNvPr id="188" name="“Move or else” lette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16421">
              <a:defRPr spc="-161" sz="8075"/>
            </a:lvl1pPr>
          </a:lstStyle>
          <a:p>
            <a:pPr/>
            <a:r>
              <a:t>“Move or else” letter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Chicago mayor formed task force on stadium issues…"/>
          <p:cNvSpPr txBox="1"/>
          <p:nvPr>
            <p:ph type="body" sz="half" idx="1"/>
          </p:nvPr>
        </p:nvSpPr>
        <p:spPr>
          <a:xfrm>
            <a:off x="1206500" y="2778439"/>
            <a:ext cx="9779000" cy="9726695"/>
          </a:xfrm>
          <a:prstGeom prst="rect">
            <a:avLst/>
          </a:prstGeom>
        </p:spPr>
        <p:txBody>
          <a:bodyPr/>
          <a:lstStyle/>
          <a:p>
            <a:pPr/>
            <a:r>
              <a:t>Chicago mayor formed task force on stadium issues</a:t>
            </a:r>
          </a:p>
          <a:p>
            <a:pPr/>
            <a:r>
              <a:t>Asked two developers — Daniel Shannon and Robert Wislow — to work with White Sox on South Loop solution</a:t>
            </a:r>
          </a:p>
          <a:p>
            <a:pPr/>
            <a:r>
              <a:t>Baseball-only stadium or multi-use football/baseball stadium</a:t>
            </a:r>
          </a:p>
        </p:txBody>
      </p:sp>
      <p:pic>
        <p:nvPicPr>
          <p:cNvPr id="191" name="HW17a.jpg" descr="HW17a.jpg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0" t="10885" r="0" b="9310"/>
          <a:stretch>
            <a:fillRect/>
          </a:stretch>
        </p:blipFill>
        <p:spPr>
          <a:xfrm>
            <a:off x="12192000" y="1263848"/>
            <a:ext cx="10916874" cy="11188205"/>
          </a:xfrm>
          <a:prstGeom prst="rect">
            <a:avLst/>
          </a:prstGeom>
        </p:spPr>
      </p:pic>
      <p:sp>
        <p:nvSpPr>
          <p:cNvPr id="192" name="Harold Washingt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Harold Washington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Illinois governor gets engaged…"/>
          <p:cNvSpPr txBox="1"/>
          <p:nvPr>
            <p:ph type="body" sz="half" idx="1"/>
          </p:nvPr>
        </p:nvSpPr>
        <p:spPr>
          <a:xfrm>
            <a:off x="1206499" y="2771828"/>
            <a:ext cx="9779001" cy="9733306"/>
          </a:xfrm>
          <a:prstGeom prst="rect">
            <a:avLst/>
          </a:prstGeom>
        </p:spPr>
        <p:txBody>
          <a:bodyPr/>
          <a:lstStyle/>
          <a:p>
            <a:pPr marL="597408" indent="-597408" defTabSz="2389572">
              <a:spcBef>
                <a:spcPts val="4400"/>
              </a:spcBef>
              <a:defRPr sz="4704"/>
            </a:pPr>
            <a:r>
              <a:t>Illinois governor gets engaged</a:t>
            </a:r>
          </a:p>
          <a:p>
            <a:pPr marL="597408" indent="-597408" defTabSz="2389572">
              <a:spcBef>
                <a:spcPts val="4400"/>
              </a:spcBef>
              <a:defRPr sz="4704"/>
            </a:pPr>
            <a:r>
              <a:t>With Illinois legislature working past its June 30 deadline, Washington and Thompson reach an agreement in early July 1986</a:t>
            </a:r>
          </a:p>
          <a:p>
            <a:pPr marL="597408" indent="-597408" defTabSz="2389572">
              <a:spcBef>
                <a:spcPts val="4400"/>
              </a:spcBef>
              <a:defRPr sz="4704"/>
            </a:pPr>
            <a:r>
              <a:t>Key points:</a:t>
            </a:r>
          </a:p>
          <a:p>
            <a:pPr lvl="2" marL="1792223" indent="-597408" defTabSz="2389572">
              <a:spcBef>
                <a:spcPts val="4400"/>
              </a:spcBef>
              <a:defRPr sz="4704"/>
            </a:pPr>
            <a:r>
              <a:t>$54M for infrastructure</a:t>
            </a:r>
          </a:p>
          <a:p>
            <a:pPr lvl="2" marL="1792223" indent="-597408" defTabSz="2389572">
              <a:spcBef>
                <a:spcPts val="4400"/>
              </a:spcBef>
              <a:defRPr sz="4704"/>
            </a:pPr>
            <a:r>
              <a:t>$126M for stadium</a:t>
            </a:r>
          </a:p>
          <a:p>
            <a:pPr lvl="2" marL="1792223" indent="-597408" defTabSz="2389572">
              <a:spcBef>
                <a:spcPts val="4400"/>
              </a:spcBef>
              <a:defRPr sz="4704"/>
            </a:pPr>
            <a:r>
              <a:t>2% increase in Chicago hotel/motel tax</a:t>
            </a:r>
          </a:p>
        </p:txBody>
      </p:sp>
      <p:pic>
        <p:nvPicPr>
          <p:cNvPr id="195" name="15xp-thompson-pix-superJumbo.jpg" descr="15xp-thompson-pix-superJumbo.jpg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0" t="2654" r="0" b="4367"/>
          <a:stretch>
            <a:fillRect/>
          </a:stretch>
        </p:blipFill>
        <p:spPr>
          <a:xfrm>
            <a:off x="12192000" y="1263848"/>
            <a:ext cx="10916874" cy="11188205"/>
          </a:xfrm>
          <a:prstGeom prst="rect">
            <a:avLst/>
          </a:prstGeom>
        </p:spPr>
      </p:pic>
      <p:sp>
        <p:nvSpPr>
          <p:cNvPr id="196" name="Enter the governor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Enter the governor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Back to Addis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Back to Addison</a:t>
            </a:r>
          </a:p>
        </p:txBody>
      </p:sp>
      <p:sp>
        <p:nvSpPr>
          <p:cNvPr id="199" name="Thompson: “It would be my desire to do everything possible to keep the White Sox in Illinois.…"/>
          <p:cNvSpPr txBox="1"/>
          <p:nvPr>
            <p:ph type="body" sz="half" idx="1"/>
          </p:nvPr>
        </p:nvSpPr>
        <p:spPr>
          <a:xfrm>
            <a:off x="10582465" y="2978254"/>
            <a:ext cx="12595035" cy="9526262"/>
          </a:xfrm>
          <a:prstGeom prst="rect">
            <a:avLst/>
          </a:prstGeom>
        </p:spPr>
        <p:txBody>
          <a:bodyPr/>
          <a:lstStyle/>
          <a:p>
            <a:pPr/>
            <a:r>
              <a:t>Thompson: “It would be my desire to do everything possible to keep the White Sox in Illinois.</a:t>
            </a:r>
          </a:p>
          <a:p>
            <a:pPr/>
          </a:p>
          <a:p>
            <a:pPr/>
            <a:r>
              <a:t>Washington: “If you go beyond the border, you can’t take [Chicago] with you.”</a:t>
            </a:r>
          </a:p>
          <a:p>
            <a:pPr/>
            <a:r>
              <a:t>Reinsdorf: “Addison isn’t Iowa. Addison is Chicago as far as I am concerned.”</a:t>
            </a:r>
          </a:p>
        </p:txBody>
      </p:sp>
      <p:pic>
        <p:nvPicPr>
          <p:cNvPr id="200" name="15xp-thompson-pix-superJumbo.jpg" descr="15xp-thompson-pix-superJumb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98856" y="2261787"/>
            <a:ext cx="4201996" cy="462898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HW17a.jpg" descr="HW17a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15252" y="4854398"/>
            <a:ext cx="3852813" cy="49478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Screenshot 2023-07-05 at 3.43.09 PM.png" descr="Screenshot 2023-07-05 at 3.43.09 PM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26496" y="7942996"/>
            <a:ext cx="4060029" cy="555146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White Sox need zoning permit…"/>
          <p:cNvSpPr txBox="1"/>
          <p:nvPr>
            <p:ph type="body" sz="half" idx="1"/>
          </p:nvPr>
        </p:nvSpPr>
        <p:spPr>
          <a:xfrm>
            <a:off x="1206500" y="2729612"/>
            <a:ext cx="9779000" cy="9775522"/>
          </a:xfrm>
          <a:prstGeom prst="rect">
            <a:avLst/>
          </a:prstGeom>
        </p:spPr>
        <p:txBody>
          <a:bodyPr/>
          <a:lstStyle/>
          <a:p>
            <a:pPr/>
            <a:r>
              <a:t>White Sox need zoning permit</a:t>
            </a:r>
          </a:p>
          <a:p>
            <a:pPr/>
            <a:r>
              <a:t>Addison homeowners get referendum on November 1986 ballot</a:t>
            </a:r>
          </a:p>
          <a:p>
            <a:pPr/>
            <a:r>
              <a:t>Bloomingdale Township rejects two referenda to create open space district</a:t>
            </a:r>
          </a:p>
          <a:p>
            <a:pPr/>
            <a:r>
              <a:t>Addison rejects advising Board of Trustees to grant the permit, by 43 votes!</a:t>
            </a:r>
          </a:p>
        </p:txBody>
      </p:sp>
      <p:pic>
        <p:nvPicPr>
          <p:cNvPr id="205" name="NewComiskey_Model11.jpg" descr="NewComiskey_Model11.jpg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19879" t="0" r="19879" b="0"/>
          <a:stretch>
            <a:fillRect/>
          </a:stretch>
        </p:blipFill>
        <p:spPr>
          <a:xfrm>
            <a:off x="12192000" y="1263848"/>
            <a:ext cx="10916874" cy="11188205"/>
          </a:xfrm>
          <a:prstGeom prst="rect">
            <a:avLst/>
          </a:prstGeom>
        </p:spPr>
      </p:pic>
      <p:sp>
        <p:nvSpPr>
          <p:cNvPr id="206" name="Addison falls through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218888">
              <a:defRPr spc="-154" sz="7735"/>
            </a:lvl1pPr>
          </a:lstStyle>
          <a:p>
            <a:pPr/>
            <a:r>
              <a:t>Addison falls through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Meanwhile, back in Springfiel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Meanwhile, back in Springfield</a:t>
            </a:r>
          </a:p>
        </p:txBody>
      </p:sp>
      <p:pic>
        <p:nvPicPr>
          <p:cNvPr id="209" name="img.jpeg" descr="img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30987" y="2786890"/>
            <a:ext cx="19322026" cy="104877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Key components"/>
          <p:cNvSpPr txBox="1"/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r>
              <a:t>Key components</a:t>
            </a:r>
          </a:p>
        </p:txBody>
      </p:sp>
      <p:sp>
        <p:nvSpPr>
          <p:cNvPr id="212" name="Created Illinois Sports Facilities Authority…"/>
          <p:cNvSpPr txBox="1"/>
          <p:nvPr>
            <p:ph type="body" sz="half" idx="1"/>
          </p:nvPr>
        </p:nvSpPr>
        <p:spPr>
          <a:xfrm>
            <a:off x="1206500" y="3248529"/>
            <a:ext cx="9779000" cy="9767109"/>
          </a:xfrm>
          <a:prstGeom prst="rect">
            <a:avLst/>
          </a:prstGeom>
        </p:spPr>
        <p:txBody>
          <a:bodyPr/>
          <a:lstStyle/>
          <a:p>
            <a:pPr/>
            <a:r>
              <a:t>Created Illinois Sports Facilities Authority</a:t>
            </a:r>
          </a:p>
          <a:p>
            <a:pPr/>
            <a:r>
              <a:t>ISFA authorized to sell $120M in bonds funded from 2% Chicago hotel/motel tax increase</a:t>
            </a:r>
          </a:p>
          <a:p>
            <a:pPr/>
            <a:r>
              <a:t>Sox agreed to pay $4M in rent and maintenance costs (~$2M)</a:t>
            </a:r>
          </a:p>
          <a:p>
            <a:pPr/>
            <a:r>
              <a:t>City and state will cover operating deficits</a:t>
            </a:r>
          </a:p>
        </p:txBody>
      </p:sp>
      <p:pic>
        <p:nvPicPr>
          <p:cNvPr id="213" name="img-2.jpeg" descr="img-2.jpeg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0" t="15419" r="0" b="15419"/>
          <a:stretch>
            <a:fillRect/>
          </a:stretch>
        </p:blipFill>
        <p:spPr>
          <a:xfrm>
            <a:off x="12191677" y="1263848"/>
            <a:ext cx="10916874" cy="11188205"/>
          </a:xfrm>
          <a:prstGeom prst="rect">
            <a:avLst/>
          </a:prstGeom>
        </p:spPr>
      </p:pic>
      <p:sp>
        <p:nvSpPr>
          <p:cNvPr id="214" name="1986 bil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1986 bill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comiskey-park-1990-getty-ftrjpg_4ahu7mywy2ak1pkklxifdq5ja.jpg" descr="comiskey-park-1990-getty-ftrjpg_4ahu7mywy2ak1pkklxifdq5ja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1987: Project stalle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1987: Project stalled</a:t>
            </a:r>
          </a:p>
        </p:txBody>
      </p:sp>
      <p:sp>
        <p:nvSpPr>
          <p:cNvPr id="217" name="Federal solution needed to ensure tax-exempt status of bonds…"/>
          <p:cNvSpPr txBox="1"/>
          <p:nvPr>
            <p:ph type="body" idx="1"/>
          </p:nvPr>
        </p:nvSpPr>
        <p:spPr>
          <a:xfrm>
            <a:off x="10023584" y="2697282"/>
            <a:ext cx="13964293" cy="9805853"/>
          </a:xfrm>
          <a:prstGeom prst="rect">
            <a:avLst/>
          </a:prstGeom>
        </p:spPr>
        <p:txBody>
          <a:bodyPr/>
          <a:lstStyle/>
          <a:p>
            <a:pPr marL="698500" indent="-698500">
              <a:buSzPct val="123000"/>
              <a:buChar char="•"/>
            </a:pPr>
            <a:r>
              <a:t>Federal solution needed to ensure tax-exempt status of bonds</a:t>
            </a:r>
          </a:p>
          <a:p>
            <a:pPr marL="698500" indent="-698500">
              <a:buSzPct val="123000"/>
              <a:buChar char="•"/>
            </a:pPr>
            <a:r>
              <a:t>ISFA unable to get organized</a:t>
            </a:r>
          </a:p>
          <a:p>
            <a:pPr lvl="2" marL="1917700" indent="-698500">
              <a:buSzPct val="123000"/>
              <a:buChar char="•"/>
            </a:pPr>
            <a:r>
              <a:t>Effective date of July 1, 1989</a:t>
            </a:r>
          </a:p>
          <a:p>
            <a:pPr lvl="2" marL="1917700" indent="-698500">
              <a:buSzPct val="123000"/>
              <a:buChar char="•"/>
            </a:pPr>
            <a:r>
              <a:t>Thompson gets three appointees</a:t>
            </a:r>
          </a:p>
          <a:p>
            <a:pPr lvl="2" marL="1917700" indent="-698500">
              <a:buSzPct val="123000"/>
              <a:buChar char="•"/>
            </a:pPr>
            <a:r>
              <a:t>Washington gets three appointees</a:t>
            </a:r>
          </a:p>
          <a:p>
            <a:pPr lvl="2" marL="1917700" indent="-698500">
              <a:buSzPct val="123000"/>
              <a:buChar char="•"/>
            </a:pPr>
            <a:r>
              <a:t>Thompson can name chair but Washington has veto</a:t>
            </a:r>
          </a:p>
          <a:p>
            <a:pPr lvl="2" marL="1917700" indent="-698500">
              <a:buSzPct val="123000"/>
              <a:buChar char="•"/>
            </a:pPr>
            <a:r>
              <a:t>No agreement until October </a:t>
            </a:r>
          </a:p>
        </p:txBody>
      </p:sp>
      <p:pic>
        <p:nvPicPr>
          <p:cNvPr id="218" name="15xp-thompson-pix-superJumbo.jpg" descr="15xp-thompson-pix-superJumb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83487" y="4543506"/>
            <a:ext cx="4201996" cy="4628988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HW17a.jpg" descr="HW17a.jp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528127" y="8046625"/>
            <a:ext cx="3852813" cy="494782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528127" y="2832529"/>
            <a:ext cx="3845633" cy="28953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Florida Suncoast Dome under construction…"/>
          <p:cNvSpPr txBox="1"/>
          <p:nvPr>
            <p:ph type="body" sz="half" idx="1"/>
          </p:nvPr>
        </p:nvSpPr>
        <p:spPr>
          <a:xfrm>
            <a:off x="1206500" y="2732316"/>
            <a:ext cx="8565840" cy="9772818"/>
          </a:xfrm>
          <a:prstGeom prst="rect">
            <a:avLst/>
          </a:prstGeom>
        </p:spPr>
        <p:txBody>
          <a:bodyPr/>
          <a:lstStyle/>
          <a:p>
            <a:pPr/>
            <a:r>
              <a:t>Florida Suncoast Dome under construction</a:t>
            </a:r>
          </a:p>
          <a:p>
            <a:pPr/>
            <a:r>
              <a:t>Officials go to Florida legislature to seek $30M to have dome ready for Opening Day 1989</a:t>
            </a:r>
          </a:p>
          <a:p>
            <a:pPr/>
            <a:r>
              <a:t>White Sox offered more favorable terms and expect greater TV revenues</a:t>
            </a:r>
          </a:p>
        </p:txBody>
      </p:sp>
      <p:sp>
        <p:nvSpPr>
          <p:cNvPr id="223" name="Enter St. Petersbur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340805">
              <a:defRPr spc="-163" sz="8160"/>
            </a:lvl1pPr>
          </a:lstStyle>
          <a:p>
            <a:pPr/>
            <a:r>
              <a:t>Enter St. Petersburg</a:t>
            </a:r>
          </a:p>
        </p:txBody>
      </p:sp>
      <p:pic>
        <p:nvPicPr>
          <p:cNvPr id="22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0063734" y="2262870"/>
            <a:ext cx="14548740" cy="1071171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uess who wants to renegotiate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Guess who wants to renegotiate?</a:t>
            </a:r>
          </a:p>
        </p:txBody>
      </p:sp>
      <p:sp>
        <p:nvSpPr>
          <p:cNvPr id="227" name="White Sox, Thompson, new Chicago Mayor Eugene Sawyer, ISFA return to negotiating table…"/>
          <p:cNvSpPr txBox="1"/>
          <p:nvPr>
            <p:ph type="body" sz="half" idx="1"/>
          </p:nvPr>
        </p:nvSpPr>
        <p:spPr>
          <a:xfrm>
            <a:off x="1206499" y="2960676"/>
            <a:ext cx="12084082" cy="9543840"/>
          </a:xfrm>
          <a:prstGeom prst="rect">
            <a:avLst/>
          </a:prstGeom>
        </p:spPr>
        <p:txBody>
          <a:bodyPr/>
          <a:lstStyle/>
          <a:p>
            <a:pPr/>
            <a:r>
              <a:t>White Sox, Thompson, new Chicago Mayor Eugene Sawyer, ISFA return to negotiating table</a:t>
            </a:r>
          </a:p>
          <a:p>
            <a:pPr/>
            <a:r>
              <a:t>While refusing the break off talks with St. Petersburg, new deal reached</a:t>
            </a:r>
          </a:p>
          <a:p>
            <a:pPr/>
            <a:r>
              <a:t>White Sox say they will stay in Chicago if legislature approves the deal</a:t>
            </a:r>
          </a:p>
        </p:txBody>
      </p:sp>
      <p:pic>
        <p:nvPicPr>
          <p:cNvPr id="22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751520" y="3770237"/>
            <a:ext cx="10401301" cy="71755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And what is that new deal?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And what is that new deal?</a:t>
            </a:r>
          </a:p>
        </p:txBody>
      </p:sp>
      <p:sp>
        <p:nvSpPr>
          <p:cNvPr id="231" name="White Sox pay no rent for first 10 years of lease unless attendance exceeds 1.2M…"/>
          <p:cNvSpPr txBox="1"/>
          <p:nvPr>
            <p:ph type="body" idx="1"/>
          </p:nvPr>
        </p:nvSpPr>
        <p:spPr>
          <a:xfrm>
            <a:off x="1206500" y="2989972"/>
            <a:ext cx="21971000" cy="9514544"/>
          </a:xfrm>
          <a:prstGeom prst="rect">
            <a:avLst/>
          </a:prstGeom>
        </p:spPr>
        <p:txBody>
          <a:bodyPr/>
          <a:lstStyle/>
          <a:p>
            <a:pPr/>
            <a:r>
              <a:t>White Sox pay no rent for first 10 years of lease unless attendance exceeds 1.2M</a:t>
            </a:r>
          </a:p>
          <a:p>
            <a:pPr/>
            <a:r>
              <a:t>In years 11 through 20, ISFA has to buy up to 300K tickets if attendance falls below 1.5M</a:t>
            </a:r>
          </a:p>
          <a:p>
            <a:pPr/>
            <a:r>
              <a:t>Maintenance will now be split between White Sox and ISFA </a:t>
            </a:r>
          </a:p>
          <a:p>
            <a:pPr/>
            <a:r>
              <a:t>White Sox will share 35% of local radio and TV revenues about $5.8M</a:t>
            </a:r>
          </a:p>
          <a:p>
            <a:pPr/>
            <a:r>
              <a:t>If stadium isn’t ready by Opening Day 1991, ISFA will pay a $5M penalty that increases by $2.5M each year after that</a:t>
            </a:r>
          </a:p>
          <a:p>
            <a:pPr/>
            <a:r>
              <a:t>Bond authority increased from $120M to $150M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Sunshine Boys back to Sunshine State…"/>
          <p:cNvSpPr txBox="1"/>
          <p:nvPr>
            <p:ph type="body" sz="half" idx="1"/>
          </p:nvPr>
        </p:nvSpPr>
        <p:spPr>
          <a:xfrm>
            <a:off x="1206500" y="2614531"/>
            <a:ext cx="9779000" cy="9890603"/>
          </a:xfrm>
          <a:prstGeom prst="rect">
            <a:avLst/>
          </a:prstGeom>
        </p:spPr>
        <p:txBody>
          <a:bodyPr/>
          <a:lstStyle/>
          <a:p>
            <a:pPr marL="591312" indent="-591312" defTabSz="2365188">
              <a:spcBef>
                <a:spcPts val="4300"/>
              </a:spcBef>
              <a:defRPr sz="4656"/>
            </a:pPr>
            <a:r>
              <a:t>Sunshine Boys back to Sunshine State</a:t>
            </a:r>
          </a:p>
          <a:p>
            <a:pPr marL="591312" indent="-591312" defTabSz="2365188">
              <a:spcBef>
                <a:spcPts val="4300"/>
              </a:spcBef>
              <a:defRPr sz="4656"/>
            </a:pPr>
            <a:r>
              <a:t>Florida governor Bob Martinez: “When I see something in writing that they want to be Florida’s first team instead of the second team in Chicago, we’ll have some serious business.”</a:t>
            </a:r>
          </a:p>
          <a:p>
            <a:pPr marL="591312" indent="-591312" defTabSz="2365188">
              <a:spcBef>
                <a:spcPts val="4300"/>
              </a:spcBef>
              <a:defRPr sz="4656"/>
            </a:pPr>
            <a:r>
              <a:t>June 7: Florida legislature approves $30M for dome</a:t>
            </a:r>
          </a:p>
          <a:p>
            <a:pPr marL="591312" indent="-591312" defTabSz="2365188">
              <a:spcBef>
                <a:spcPts val="4300"/>
              </a:spcBef>
              <a:defRPr sz="4656"/>
            </a:pPr>
            <a:r>
              <a:t>Reinsdorf and Einhorn statement: “Their commitment is impressive.”</a:t>
            </a:r>
          </a:p>
        </p:txBody>
      </p:sp>
      <p:pic>
        <p:nvPicPr>
          <p:cNvPr id="234" name="Hot-air balloons viewed from below against a blue sky" descr="Hot-air balloons viewed from below against a blue sky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14682" t="0" r="19454" b="0"/>
          <a:stretch>
            <a:fillRect/>
          </a:stretch>
        </p:blipFill>
        <p:spPr>
          <a:xfrm>
            <a:off x="12191999" y="1263848"/>
            <a:ext cx="10916874" cy="11188205"/>
          </a:xfrm>
          <a:prstGeom prst="rect">
            <a:avLst/>
          </a:prstGeom>
        </p:spPr>
      </p:pic>
      <p:sp>
        <p:nvSpPr>
          <p:cNvPr id="235" name="Back in Florida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Back in Florida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assage uncertain…"/>
          <p:cNvSpPr txBox="1"/>
          <p:nvPr>
            <p:ph type="body" sz="half" idx="1"/>
          </p:nvPr>
        </p:nvSpPr>
        <p:spPr>
          <a:xfrm>
            <a:off x="348348" y="2493290"/>
            <a:ext cx="11275808" cy="10011844"/>
          </a:xfrm>
          <a:prstGeom prst="rect">
            <a:avLst/>
          </a:prstGeom>
        </p:spPr>
        <p:txBody>
          <a:bodyPr/>
          <a:lstStyle/>
          <a:p>
            <a:pPr/>
            <a:r>
              <a:t>Passage uncertain</a:t>
            </a:r>
          </a:p>
          <a:p>
            <a:pPr/>
            <a:r>
              <a:t>Thompson working the Rs; House Speaker Mike Madigan working the Ds</a:t>
            </a:r>
          </a:p>
          <a:p>
            <a:pPr/>
            <a:r>
              <a:t>Proposal for state to buy the Sox passed the Senate</a:t>
            </a:r>
          </a:p>
          <a:p>
            <a:pPr/>
            <a:r>
              <a:t>Sox signature on lease required to go forward with the bill </a:t>
            </a:r>
          </a:p>
          <a:p>
            <a:pPr/>
            <a:r>
              <a:t>Lease signed June 29</a:t>
            </a:r>
          </a:p>
          <a:p>
            <a:pPr/>
            <a:r>
              <a:t>Legislation passed June 30 </a:t>
            </a:r>
          </a:p>
        </p:txBody>
      </p:sp>
      <p:sp>
        <p:nvSpPr>
          <p:cNvPr id="238" name="Back in Springfield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Back in Springfield</a:t>
            </a:r>
          </a:p>
        </p:txBody>
      </p:sp>
      <p:pic>
        <p:nvPicPr>
          <p:cNvPr id="239" name="19998.jpg" descr="19998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487389" y="7740990"/>
            <a:ext cx="8255001" cy="508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961863" y="1153817"/>
            <a:ext cx="8502972" cy="661803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Comiskey Park, July 6, 1988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Comiskey Park, July 6, 1988</a:t>
            </a:r>
          </a:p>
          <a:p>
            <a:pPr/>
            <a:r>
              <a:t>Thompson: “I want to send the message that Chicago is the most American of all cities and Illinois is the most American of all states.”</a:t>
            </a:r>
          </a:p>
        </p:txBody>
      </p:sp>
      <p:sp>
        <p:nvSpPr>
          <p:cNvPr id="243" name="Thompson signs bill"/>
          <p:cNvSpPr txBox="1"/>
          <p:nvPr>
            <p:ph type="title"/>
          </p:nvPr>
        </p:nvSpPr>
        <p:spPr>
          <a:xfrm>
            <a:off x="1206500" y="952499"/>
            <a:ext cx="9779000" cy="1434556"/>
          </a:xfrm>
          <a:prstGeom prst="rect">
            <a:avLst/>
          </a:prstGeom>
        </p:spPr>
        <p:txBody>
          <a:bodyPr/>
          <a:lstStyle>
            <a:lvl1pPr defTabSz="2365188">
              <a:defRPr spc="-164" sz="8245"/>
            </a:lvl1pPr>
          </a:lstStyle>
          <a:p>
            <a:pPr/>
            <a:r>
              <a:t>Thompson signs bill</a:t>
            </a:r>
          </a:p>
        </p:txBody>
      </p:sp>
      <p:pic>
        <p:nvPicPr>
          <p:cNvPr id="244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921385" y="0"/>
            <a:ext cx="6894415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ISFA has October 15, 1988 deadline to acquire 80% of the land…"/>
          <p:cNvSpPr txBox="1"/>
          <p:nvPr>
            <p:ph type="body" sz="half" idx="1"/>
          </p:nvPr>
        </p:nvSpPr>
        <p:spPr>
          <a:xfrm>
            <a:off x="1206500" y="2672072"/>
            <a:ext cx="9779000" cy="9833062"/>
          </a:xfrm>
          <a:prstGeom prst="rect">
            <a:avLst/>
          </a:prstGeom>
        </p:spPr>
        <p:txBody>
          <a:bodyPr/>
          <a:lstStyle/>
          <a:p>
            <a:pPr/>
            <a:r>
              <a:t>ISFA has October 15, 1988 deadline to acquire 80% of the land</a:t>
            </a:r>
          </a:p>
          <a:p>
            <a:pPr/>
            <a:r>
              <a:t>Also in October, federal legislation to allow tax-exempt status for bonds is passed</a:t>
            </a:r>
          </a:p>
          <a:p>
            <a:pPr/>
            <a:r>
              <a:t>Bonds sold in the spring of 1989</a:t>
            </a:r>
          </a:p>
          <a:p>
            <a:pPr/>
            <a:r>
              <a:t>But bids come in much higher than expected</a:t>
            </a:r>
          </a:p>
        </p:txBody>
      </p:sp>
      <p:pic>
        <p:nvPicPr>
          <p:cNvPr id="247" name="img-3.jpeg" descr="img-3.jpeg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14496" t="0" r="14496" b="0"/>
          <a:stretch>
            <a:fillRect/>
          </a:stretch>
        </p:blipFill>
        <p:spPr>
          <a:xfrm>
            <a:off x="12192000" y="1263848"/>
            <a:ext cx="10916874" cy="11188205"/>
          </a:xfrm>
          <a:prstGeom prst="rect">
            <a:avLst/>
          </a:prstGeom>
        </p:spPr>
      </p:pic>
      <p:sp>
        <p:nvSpPr>
          <p:cNvPr id="248" name="Project advanc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Project advances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Contractor, ISFA, White Sox huddle and find savings…"/>
          <p:cNvSpPr txBox="1"/>
          <p:nvPr>
            <p:ph type="body" sz="half" idx="1"/>
          </p:nvPr>
        </p:nvSpPr>
        <p:spPr>
          <a:xfrm>
            <a:off x="1206500" y="2892769"/>
            <a:ext cx="9779000" cy="9612365"/>
          </a:xfrm>
          <a:prstGeom prst="rect">
            <a:avLst/>
          </a:prstGeom>
        </p:spPr>
        <p:txBody>
          <a:bodyPr/>
          <a:lstStyle/>
          <a:p>
            <a:pPr/>
            <a:r>
              <a:t>Contractor, ISFA, White Sox huddle and find savings</a:t>
            </a:r>
          </a:p>
          <a:p>
            <a:pPr/>
            <a:r>
              <a:t>Shovels in dirt, May 7, 1989</a:t>
            </a:r>
          </a:p>
          <a:p>
            <a:pPr/>
            <a:r>
              <a:t>Einhorn: “The bottom line is we are here today and we are here to stay.”</a:t>
            </a:r>
          </a:p>
        </p:txBody>
      </p:sp>
      <p:pic>
        <p:nvPicPr>
          <p:cNvPr id="251" name="Hot-air balloons viewed from below against a blue sky" descr="Hot-air balloons viewed from below against a blue sky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0" t="0" r="0" b="18466"/>
          <a:stretch>
            <a:fillRect/>
          </a:stretch>
        </p:blipFill>
        <p:spPr>
          <a:xfrm>
            <a:off x="12192000" y="1263848"/>
            <a:ext cx="10916874" cy="11188205"/>
          </a:xfrm>
          <a:prstGeom prst="rect">
            <a:avLst/>
          </a:prstGeom>
        </p:spPr>
      </p:pic>
      <p:sp>
        <p:nvSpPr>
          <p:cNvPr id="252" name="Groundbreaking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Groundbreaking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" name="Speedway Wrecking wins demolition contract…"/>
          <p:cNvSpPr txBox="1"/>
          <p:nvPr>
            <p:ph type="body" sz="half" idx="1"/>
          </p:nvPr>
        </p:nvSpPr>
        <p:spPr>
          <a:xfrm>
            <a:off x="1206500" y="2796017"/>
            <a:ext cx="9779000" cy="9709117"/>
          </a:xfrm>
          <a:prstGeom prst="rect">
            <a:avLst/>
          </a:prstGeom>
        </p:spPr>
        <p:txBody>
          <a:bodyPr/>
          <a:lstStyle/>
          <a:p>
            <a:pPr/>
            <a:r>
              <a:t>Speedway Wrecking wins demolition contract</a:t>
            </a:r>
          </a:p>
          <a:p>
            <a:pPr/>
            <a:r>
              <a:t>Wrecking ball hits corner where first-base upper deck meets right-field upper deck at 10:08 AM on April 3, 1991</a:t>
            </a:r>
          </a:p>
          <a:p>
            <a:pPr/>
            <a:r>
              <a:t>Asked if he is feeling nostalgic, Reinsdorf: “All I see passing away is an antiquated, obsolete ballpark.”</a:t>
            </a:r>
          </a:p>
        </p:txBody>
      </p:sp>
      <p:pic>
        <p:nvPicPr>
          <p:cNvPr id="255" name="img-4.jpeg" descr="img-4.jpeg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19500" t="0" r="19500" b="0"/>
          <a:stretch>
            <a:fillRect/>
          </a:stretch>
        </p:blipFill>
        <p:spPr>
          <a:xfrm>
            <a:off x="12192000" y="1263848"/>
            <a:ext cx="10916874" cy="11188205"/>
          </a:xfrm>
          <a:prstGeom prst="rect">
            <a:avLst/>
          </a:prstGeom>
        </p:spPr>
      </p:pic>
      <p:sp>
        <p:nvSpPr>
          <p:cNvPr id="256" name="The end for the origina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048204">
              <a:defRPr spc="-142" sz="7140"/>
            </a:lvl1pPr>
          </a:lstStyle>
          <a:p>
            <a:pPr/>
            <a:r>
              <a:t>The end for the original</a:t>
            </a:r>
          </a:p>
        </p:txBody>
      </p:sp>
      <p:sp>
        <p:nvSpPr>
          <p:cNvPr id="257" name="Arrow"/>
          <p:cNvSpPr/>
          <p:nvPr/>
        </p:nvSpPr>
        <p:spPr>
          <a:xfrm>
            <a:off x="15749201" y="3569220"/>
            <a:ext cx="1731528" cy="1270001"/>
          </a:xfrm>
          <a:prstGeom prst="rightArrow">
            <a:avLst>
              <a:gd name="adj1" fmla="val 32000"/>
              <a:gd name="adj2" fmla="val 64000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825500">
              <a:defRPr sz="3200">
                <a:solidFill>
                  <a:srgbClr val="FFFFFF"/>
                </a:solidFill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comiskey703.jpg" descr="comiskey703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41205" y="31274"/>
            <a:ext cx="19701590" cy="135612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First game at new Comiskey Park on April 18, 1991…"/>
          <p:cNvSpPr txBox="1"/>
          <p:nvPr>
            <p:ph type="body" sz="half" idx="1"/>
          </p:nvPr>
        </p:nvSpPr>
        <p:spPr>
          <a:xfrm>
            <a:off x="1206500" y="3112715"/>
            <a:ext cx="9779000" cy="9392419"/>
          </a:xfrm>
          <a:prstGeom prst="rect">
            <a:avLst/>
          </a:prstGeom>
        </p:spPr>
        <p:txBody>
          <a:bodyPr/>
          <a:lstStyle/>
          <a:p>
            <a:pPr/>
            <a:r>
              <a:t>First game at new Comiskey Park on April 18, 1991</a:t>
            </a:r>
          </a:p>
          <a:p>
            <a:pPr/>
          </a:p>
          <a:p>
            <a:pPr/>
            <a:r>
              <a:t>Tigers 16, White Sox 0</a:t>
            </a:r>
          </a:p>
        </p:txBody>
      </p:sp>
      <p:pic>
        <p:nvPicPr>
          <p:cNvPr id="260" name="UMZQM34DBBFMTKPCHOP47WMF7Y.jpg.avif" descr="UMZQM34DBBFMTKPCHOP47WMF7Y.jpg.avif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1212" t="0" r="1212" b="0"/>
          <a:stretch>
            <a:fillRect/>
          </a:stretch>
        </p:blipFill>
        <p:spPr>
          <a:xfrm>
            <a:off x="10764150" y="532179"/>
            <a:ext cx="12344723" cy="12651542"/>
          </a:xfrm>
          <a:prstGeom prst="rect">
            <a:avLst/>
          </a:prstGeom>
        </p:spPr>
      </p:pic>
      <p:sp>
        <p:nvSpPr>
          <p:cNvPr id="261" name="Opening Da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Opening Day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IMG_0982 3.jpeg" descr="IMG_0982 3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98504" y="-1"/>
            <a:ext cx="10287001" cy="13716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4" name="IMG_0983.jpeg" descr="IMG_0983.jpe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057988" y="-1"/>
            <a:ext cx="10287001" cy="137160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Sourc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Sources</a:t>
            </a:r>
          </a:p>
        </p:txBody>
      </p:sp>
      <p:sp>
        <p:nvSpPr>
          <p:cNvPr id="267" name="Andy McCue, Stumbling Around The Bases: The American League’s Mismanagement in the Expansion Eras, University of Nebraska Press, 2022…"/>
          <p:cNvSpPr txBox="1"/>
          <p:nvPr>
            <p:ph type="body" idx="1"/>
          </p:nvPr>
        </p:nvSpPr>
        <p:spPr>
          <a:xfrm>
            <a:off x="1206500" y="2705363"/>
            <a:ext cx="21971000" cy="10135021"/>
          </a:xfrm>
          <a:prstGeom prst="rect">
            <a:avLst/>
          </a:prstGeom>
        </p:spPr>
        <p:txBody>
          <a:bodyPr/>
          <a:lstStyle/>
          <a:p>
            <a:pPr marL="243840" indent="-243840" defTabSz="975335">
              <a:lnSpc>
                <a:spcPct val="100000"/>
              </a:lnSpc>
              <a:spcBef>
                <a:spcPts val="1800"/>
              </a:spcBef>
              <a:defRPr sz="1920"/>
            </a:pPr>
            <a:r>
              <a:t>Andy McCue, Stumbling Around The Bases: The American League’s Mismanagement in the Expansion Eras, University of Nebraska Press, 2022</a:t>
            </a:r>
          </a:p>
          <a:p>
            <a:pPr marL="243840" indent="-243840" defTabSz="975335">
              <a:lnSpc>
                <a:spcPct val="100000"/>
              </a:lnSpc>
              <a:spcBef>
                <a:spcPts val="1800"/>
              </a:spcBef>
              <a:defRPr sz="1920"/>
            </a:pPr>
            <a:r>
              <a:t>AP photos</a:t>
            </a:r>
          </a:p>
          <a:p>
            <a:pPr marL="243840" indent="-243840" defTabSz="975335">
              <a:lnSpc>
                <a:spcPct val="100000"/>
              </a:lnSpc>
              <a:spcBef>
                <a:spcPts val="1800"/>
              </a:spcBef>
              <a:defRPr sz="1920"/>
            </a:pPr>
            <a:r>
              <a:t>ballparksofbaseball.com</a:t>
            </a:r>
          </a:p>
          <a:p>
            <a:pPr marL="243840" indent="-243840" defTabSz="975335">
              <a:lnSpc>
                <a:spcPct val="100000"/>
              </a:lnSpc>
              <a:spcBef>
                <a:spcPts val="1800"/>
              </a:spcBef>
              <a:defRPr sz="1920"/>
            </a:pPr>
            <a:r>
              <a:t>baseball-reference.com</a:t>
            </a:r>
          </a:p>
          <a:p>
            <a:pPr marL="243840" indent="-243840" defTabSz="975335">
              <a:lnSpc>
                <a:spcPct val="100000"/>
              </a:lnSpc>
              <a:spcBef>
                <a:spcPts val="1800"/>
              </a:spcBef>
              <a:defRPr sz="1920"/>
            </a:pPr>
            <a:r>
              <a:t>Bill Veeck (with Ed Linn), Veeck as in Wreck, University of Chicago Press, 1962 (2001 edition)</a:t>
            </a:r>
          </a:p>
          <a:p>
            <a:pPr marL="243840" indent="-243840" defTabSz="975335">
              <a:lnSpc>
                <a:spcPct val="100000"/>
              </a:lnSpc>
              <a:spcBef>
                <a:spcPts val="1800"/>
              </a:spcBef>
              <a:defRPr sz="1920"/>
            </a:pPr>
            <a:r>
              <a:rPr u="sng">
                <a:hlinkClick r:id="rId2" invalidUrl="" action="" tgtFrame="" tooltip="" history="1" highlightClick="0" endSnd="0"/>
              </a:rPr>
              <a:t>cbssports.com</a:t>
            </a:r>
          </a:p>
          <a:p>
            <a:pPr marL="243840" indent="-243840" defTabSz="975335">
              <a:lnSpc>
                <a:spcPct val="100000"/>
              </a:lnSpc>
              <a:spcBef>
                <a:spcPts val="1800"/>
              </a:spcBef>
              <a:defRPr sz="1920"/>
            </a:pPr>
            <a:r>
              <a:t>Chicago Tribune</a:t>
            </a:r>
          </a:p>
          <a:p>
            <a:pPr marL="243840" indent="-243840" defTabSz="975335">
              <a:lnSpc>
                <a:spcPct val="100000"/>
              </a:lnSpc>
              <a:spcBef>
                <a:spcPts val="1800"/>
              </a:spcBef>
              <a:defRPr sz="1920"/>
            </a:pPr>
            <a:r>
              <a:t>Dallas Morning News</a:t>
            </a:r>
          </a:p>
          <a:p>
            <a:pPr marL="243840" indent="-243840" defTabSz="975335">
              <a:lnSpc>
                <a:spcPct val="100000"/>
              </a:lnSpc>
              <a:spcBef>
                <a:spcPts val="1800"/>
              </a:spcBef>
              <a:defRPr sz="1920"/>
            </a:pPr>
            <a:r>
              <a:t>Getty Images</a:t>
            </a:r>
          </a:p>
          <a:p>
            <a:pPr marL="243840" indent="-243840" defTabSz="975335">
              <a:lnSpc>
                <a:spcPct val="100000"/>
              </a:lnSpc>
              <a:spcBef>
                <a:spcPts val="1800"/>
              </a:spcBef>
              <a:defRPr sz="1920"/>
            </a:pPr>
            <a:r>
              <a:t>Gregory Wolf (editor), Comiskey Park: The Baseball Palace of the World, SABR Publishing, 2019</a:t>
            </a:r>
          </a:p>
          <a:p>
            <a:pPr marL="243840" indent="-243840" defTabSz="975335">
              <a:lnSpc>
                <a:spcPct val="100000"/>
              </a:lnSpc>
              <a:spcBef>
                <a:spcPts val="1800"/>
              </a:spcBef>
              <a:defRPr sz="1920"/>
            </a:pPr>
            <a:r>
              <a:t>illinois times.com</a:t>
            </a:r>
          </a:p>
          <a:p>
            <a:pPr marL="243840" indent="-243840" defTabSz="975335">
              <a:lnSpc>
                <a:spcPct val="100000"/>
              </a:lnSpc>
              <a:spcBef>
                <a:spcPts val="1800"/>
              </a:spcBef>
              <a:defRPr sz="1920"/>
            </a:pPr>
            <a:r>
              <a:t>John Helyar, Lords of the Realm, Ballantine Books, 1994</a:t>
            </a:r>
          </a:p>
          <a:p>
            <a:pPr marL="243840" indent="-243840" defTabSz="975335">
              <a:lnSpc>
                <a:spcPct val="100000"/>
              </a:lnSpc>
              <a:spcBef>
                <a:spcPts val="1800"/>
              </a:spcBef>
              <a:defRPr sz="1920"/>
            </a:pPr>
            <a:r>
              <a:t>Lawrence S. Ritter, Lost Ballparks, Studio Publishing 1994</a:t>
            </a:r>
          </a:p>
          <a:p>
            <a:pPr marL="243840" indent="-243840" defTabSz="975335">
              <a:lnSpc>
                <a:spcPct val="100000"/>
              </a:lnSpc>
              <a:spcBef>
                <a:spcPts val="1800"/>
              </a:spcBef>
              <a:defRPr sz="1920"/>
            </a:pPr>
            <a:r>
              <a:t>Neil deMause &amp; Joanna Cagan, Field of Schemes: How the Great Stadium Swindle Turns Private Money into Profit, Bison Books, 2008</a:t>
            </a:r>
          </a:p>
          <a:p>
            <a:pPr marL="243840" indent="-243840" defTabSz="975335">
              <a:lnSpc>
                <a:spcPct val="100000"/>
              </a:lnSpc>
              <a:spcBef>
                <a:spcPts val="1800"/>
              </a:spcBef>
              <a:defRPr sz="1920"/>
            </a:pPr>
            <a:r>
              <a:t>New York Times</a:t>
            </a:r>
          </a:p>
          <a:p>
            <a:pPr marL="243840" indent="-243840" defTabSz="975335">
              <a:lnSpc>
                <a:spcPct val="100000"/>
              </a:lnSpc>
              <a:spcBef>
                <a:spcPts val="1800"/>
              </a:spcBef>
              <a:defRPr sz="1920"/>
            </a:pPr>
            <a:r>
              <a:t>newspapers.com</a:t>
            </a:r>
          </a:p>
          <a:p>
            <a:pPr marL="243840" indent="-243840" defTabSz="975335">
              <a:lnSpc>
                <a:spcPct val="100000"/>
              </a:lnSpc>
              <a:spcBef>
                <a:spcPts val="1800"/>
              </a:spcBef>
              <a:defRPr sz="1920"/>
            </a:pPr>
            <a:r>
              <a:t>The Sporting News</a:t>
            </a:r>
          </a:p>
          <a:p>
            <a:pPr marL="243840" indent="-243840" defTabSz="975335">
              <a:lnSpc>
                <a:spcPct val="100000"/>
              </a:lnSpc>
              <a:spcBef>
                <a:spcPts val="1800"/>
              </a:spcBef>
              <a:defRPr sz="1920"/>
            </a:pPr>
            <a:r>
              <a:t>sportsbusinessjournal.com</a:t>
            </a:r>
          </a:p>
          <a:p>
            <a:pPr marL="243840" indent="-243840" defTabSz="975335">
              <a:lnSpc>
                <a:spcPct val="100000"/>
              </a:lnSpc>
              <a:spcBef>
                <a:spcPts val="1800"/>
              </a:spcBef>
              <a:defRPr sz="1920"/>
            </a:pPr>
            <a:r>
              <a:t>stadiumpage.com</a:t>
            </a:r>
          </a:p>
          <a:p>
            <a:pPr marL="243840" indent="-243840" defTabSz="975335">
              <a:lnSpc>
                <a:spcPct val="100000"/>
              </a:lnSpc>
              <a:spcBef>
                <a:spcPts val="1800"/>
              </a:spcBef>
              <a:defRPr sz="1920"/>
            </a:pPr>
            <a:r>
              <a:t>State Journal Register (Springfield, Illinois)</a:t>
            </a:r>
          </a:p>
          <a:p>
            <a:pPr marL="243840" indent="-243840" defTabSz="975335">
              <a:lnSpc>
                <a:spcPct val="100000"/>
              </a:lnSpc>
              <a:spcBef>
                <a:spcPts val="1800"/>
              </a:spcBef>
              <a:defRPr sz="1920"/>
            </a:pPr>
            <a:r>
              <a:rPr u="sng">
                <a:hlinkClick r:id="rId3" invalidUrl="" action="" tgtFrame="" tooltip="" history="1" highlightClick="0" endSnd="0"/>
              </a:rPr>
              <a:t>wikipedia.com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Questions?…"/>
          <p:cNvSpPr txBox="1"/>
          <p:nvPr>
            <p:ph type="body" sz="half" idx="1"/>
          </p:nvPr>
        </p:nvSpPr>
        <p:spPr>
          <a:prstGeom prst="rect">
            <a:avLst/>
          </a:prstGeom>
        </p:spPr>
        <p:txBody>
          <a:bodyPr/>
          <a:lstStyle/>
          <a:p>
            <a:pPr defTabSz="1024102">
              <a:defRPr spc="-186" sz="9324"/>
            </a:pPr>
            <a:r>
              <a:t>Questions?</a:t>
            </a:r>
          </a:p>
          <a:p>
            <a:pPr defTabSz="1024102">
              <a:defRPr spc="-98" sz="4914"/>
            </a:pPr>
          </a:p>
          <a:p>
            <a:pPr defTabSz="1024102">
              <a:defRPr spc="-98" sz="4914"/>
            </a:pPr>
            <a:r>
              <a:t>John Bauer</a:t>
            </a:r>
          </a:p>
          <a:p>
            <a:pPr defTabSz="1024102">
              <a:defRPr spc="-98" sz="4914"/>
            </a:pPr>
            <a:r>
              <a:t>jwbauer72@gmail.com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image185copy1.jpg" descr="image185copy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32836" y="-8409"/>
            <a:ext cx="22269434" cy="137328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" name="ct-cell-at-25-haugh-spt-0522-20160521.jpeg" descr="ct-cell-at-25-haugh-spt-0522-20160521.jpe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48000" y="0"/>
            <a:ext cx="18288000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C7E222WKMNHMXHDUEHCHESPOS4.jpg.avif" descr="C7E222WKMNHMXHDUEHCHESPOS4.jpg.avi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421153" y="0"/>
            <a:ext cx="21541694" cy="13716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Bill Veeck bought the club for a second time in 1975…"/>
          <p:cNvSpPr txBox="1"/>
          <p:nvPr>
            <p:ph type="body" sz="half" idx="1"/>
          </p:nvPr>
        </p:nvSpPr>
        <p:spPr>
          <a:xfrm>
            <a:off x="1206500" y="2692484"/>
            <a:ext cx="9779000" cy="9812650"/>
          </a:xfrm>
          <a:prstGeom prst="rect">
            <a:avLst/>
          </a:prstGeom>
        </p:spPr>
        <p:txBody>
          <a:bodyPr/>
          <a:lstStyle/>
          <a:p>
            <a:pPr/>
            <a:r>
              <a:t>Bill Veeck bought the club for a second time in 1975</a:t>
            </a:r>
          </a:p>
          <a:p>
            <a:pPr/>
            <a:r>
              <a:t>Saved White Sox from possible move to Seattle</a:t>
            </a:r>
          </a:p>
          <a:p>
            <a:pPr/>
            <a:r>
              <a:t>By 1980, preparing to sell Sox for a second time</a:t>
            </a:r>
          </a:p>
        </p:txBody>
      </p:sp>
      <p:pic>
        <p:nvPicPr>
          <p:cNvPr id="165" name="LS-veeck-061016-AP.jpg" descr="LS-veeck-061016-AP.jpg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45065" t="0" r="0" b="0"/>
          <a:stretch>
            <a:fillRect/>
          </a:stretch>
        </p:blipFill>
        <p:spPr>
          <a:xfrm>
            <a:off x="12192000" y="1263848"/>
            <a:ext cx="10916874" cy="11188205"/>
          </a:xfrm>
          <a:prstGeom prst="rect">
            <a:avLst/>
          </a:prstGeom>
        </p:spPr>
      </p:pic>
      <p:sp>
        <p:nvSpPr>
          <p:cNvPr id="166" name="White Sox for sa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White Sox for sale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Veeck agrees to sell Sox to Edward DeBartolo, Sr. for $20M…"/>
          <p:cNvSpPr txBox="1"/>
          <p:nvPr>
            <p:ph type="body" sz="half" idx="1"/>
          </p:nvPr>
        </p:nvSpPr>
        <p:spPr>
          <a:xfrm>
            <a:off x="1206500" y="2547316"/>
            <a:ext cx="9779000" cy="9957818"/>
          </a:xfrm>
          <a:prstGeom prst="rect">
            <a:avLst/>
          </a:prstGeom>
        </p:spPr>
        <p:txBody>
          <a:bodyPr/>
          <a:lstStyle/>
          <a:p>
            <a:pPr/>
            <a:r>
              <a:t>Veeck agrees to sell Sox to Edward DeBartolo, Sr. for $20M</a:t>
            </a:r>
          </a:p>
          <a:p>
            <a:pPr/>
            <a:r>
              <a:t>AL twice rejected sale</a:t>
            </a:r>
          </a:p>
          <a:p>
            <a:pPr lvl="1"/>
            <a:r>
              <a:t>Out-of-town ownership</a:t>
            </a:r>
          </a:p>
          <a:p>
            <a:pPr lvl="1"/>
            <a:r>
              <a:t>Possible move to New Orleans</a:t>
            </a:r>
          </a:p>
          <a:p>
            <a:pPr lvl="1"/>
            <a:r>
              <a:t>Horse racetrack ownership</a:t>
            </a:r>
          </a:p>
        </p:txBody>
      </p:sp>
      <p:pic>
        <p:nvPicPr>
          <p:cNvPr id="169" name="1200x0.jpg" descr="1200x0.jpg"/>
          <p:cNvPicPr>
            <a:picLocks noChangeAspect="1"/>
          </p:cNvPicPr>
          <p:nvPr>
            <p:ph type="pic" idx="22"/>
          </p:nvPr>
        </p:nvPicPr>
        <p:blipFill>
          <a:blip r:embed="rId2">
            <a:extLst/>
          </a:blip>
          <a:srcRect l="0" t="2294" r="0" b="23797"/>
          <a:stretch>
            <a:fillRect/>
          </a:stretch>
        </p:blipFill>
        <p:spPr>
          <a:xfrm>
            <a:off x="12192000" y="1263848"/>
            <a:ext cx="10916874" cy="11188205"/>
          </a:xfrm>
          <a:prstGeom prst="rect">
            <a:avLst/>
          </a:prstGeom>
        </p:spPr>
      </p:pic>
      <p:sp>
        <p:nvSpPr>
          <p:cNvPr id="170" name="AL rejects sale to DeBartolo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1682453">
              <a:defRPr spc="-117" sz="5865"/>
            </a:lvl1pPr>
          </a:lstStyle>
          <a:p>
            <a:pPr/>
            <a:r>
              <a:t>AL rejects sale to DeBartolo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Reinsdorf and Einhorn buy the team"/>
          <p:cNvSpPr txBox="1"/>
          <p:nvPr>
            <p:ph type="title"/>
          </p:nvPr>
        </p:nvSpPr>
        <p:spPr>
          <a:xfrm>
            <a:off x="1282519" y="338543"/>
            <a:ext cx="25894881" cy="1575437"/>
          </a:xfrm>
          <a:prstGeom prst="rect">
            <a:avLst/>
          </a:prstGeom>
        </p:spPr>
        <p:txBody>
          <a:bodyPr/>
          <a:lstStyle/>
          <a:p>
            <a:pPr/>
            <a:r>
              <a:t>Reinsdorf and Einhorn buy the team</a:t>
            </a:r>
          </a:p>
        </p:txBody>
      </p:sp>
      <p:sp>
        <p:nvSpPr>
          <p:cNvPr id="173" name="Sale approved by American League, January 1981…"/>
          <p:cNvSpPr txBox="1"/>
          <p:nvPr>
            <p:ph type="body" sz="half" idx="1"/>
          </p:nvPr>
        </p:nvSpPr>
        <p:spPr>
          <a:xfrm>
            <a:off x="1206499" y="2522135"/>
            <a:ext cx="7570674" cy="9982381"/>
          </a:xfrm>
          <a:prstGeom prst="rect">
            <a:avLst/>
          </a:prstGeom>
        </p:spPr>
        <p:txBody>
          <a:bodyPr/>
          <a:lstStyle/>
          <a:p>
            <a:pPr/>
            <a:r>
              <a:t>Sale approved by American League, January 1981</a:t>
            </a:r>
          </a:p>
          <a:p>
            <a:pPr/>
            <a:r>
              <a:t>Set out to improve atmosphere at Comiskey Park</a:t>
            </a:r>
          </a:p>
          <a:p>
            <a:pPr/>
            <a:r>
              <a:t>Renovations over 1981-1982 and 1982-1983 offseasons</a:t>
            </a:r>
          </a:p>
        </p:txBody>
      </p:sp>
      <p:pic>
        <p:nvPicPr>
          <p:cNvPr id="174" name="28einhorn-obit-superJumbo.jpg" descr="28einhorn-obit-superJumbo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153975" y="2914349"/>
            <a:ext cx="14075848" cy="953281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30_BasicColor">
  <a:themeElements>
    <a:clrScheme name="30_BasicColor">
      <a:dk1>
        <a:srgbClr val="5E5E5E"/>
      </a:dk1>
      <a:lt1>
        <a:srgbClr val="003462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30_BasicColor">
  <a:themeElements>
    <a:clrScheme name="30_Basic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30_BasicColor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30_Basic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2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2438338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E5E5E"/>
            </a:solidFill>
            <a:effectLst/>
            <a:uFillTx/>
            <a:latin typeface="+mn-lt"/>
            <a:ea typeface="+mn-ea"/>
            <a:cs typeface="+mn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