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0" r:id="rId1"/>
  </p:sldMasterIdLst>
  <p:notesMasterIdLst>
    <p:notesMasterId r:id="rId25"/>
  </p:notesMasterIdLst>
  <p:sldIdLst>
    <p:sldId id="256" r:id="rId2"/>
    <p:sldId id="283" r:id="rId3"/>
    <p:sldId id="280" r:id="rId4"/>
    <p:sldId id="270" r:id="rId5"/>
    <p:sldId id="272" r:id="rId6"/>
    <p:sldId id="271" r:id="rId7"/>
    <p:sldId id="259" r:id="rId8"/>
    <p:sldId id="266" r:id="rId9"/>
    <p:sldId id="267" r:id="rId10"/>
    <p:sldId id="275" r:id="rId11"/>
    <p:sldId id="257" r:id="rId12"/>
    <p:sldId id="264" r:id="rId13"/>
    <p:sldId id="269" r:id="rId14"/>
    <p:sldId id="273" r:id="rId15"/>
    <p:sldId id="268" r:id="rId16"/>
    <p:sldId id="265" r:id="rId17"/>
    <p:sldId id="263" r:id="rId18"/>
    <p:sldId id="277" r:id="rId19"/>
    <p:sldId id="260" r:id="rId20"/>
    <p:sldId id="262" r:id="rId21"/>
    <p:sldId id="284" r:id="rId22"/>
    <p:sldId id="278" r:id="rId23"/>
    <p:sldId id="282"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B1770B-5227-4035-942B-397D59D50918}" type="datetimeFigureOut">
              <a:rPr lang="en-US" smtClean="0"/>
              <a:t>7/7/2023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94E985-8C4C-4278-B1CC-BA7EE1B1F132}" type="slidenum">
              <a:rPr lang="en-US" smtClean="0"/>
              <a:t>‹#›</a:t>
            </a:fld>
            <a:endParaRPr lang="en-US"/>
          </a:p>
        </p:txBody>
      </p:sp>
    </p:spTree>
    <p:extLst>
      <p:ext uri="{BB962C8B-B14F-4D97-AF65-F5344CB8AC3E}">
        <p14:creationId xmlns:p14="http://schemas.microsoft.com/office/powerpoint/2010/main" val="3511803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8D88950-1A37-4461-BAE3-BAF33602BB3E}" type="datetime1">
              <a:rPr lang="en-US" smtClean="0"/>
              <a:t>7/7/2023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8EA783-F785-4871-832F-F884E5FF66CA}" type="slidenum">
              <a:rPr lang="en-US" smtClean="0"/>
              <a:t>‹#›</a:t>
            </a:fld>
            <a:endParaRPr lang="en-US"/>
          </a:p>
        </p:txBody>
      </p:sp>
    </p:spTree>
    <p:extLst>
      <p:ext uri="{BB962C8B-B14F-4D97-AF65-F5344CB8AC3E}">
        <p14:creationId xmlns:p14="http://schemas.microsoft.com/office/powerpoint/2010/main" val="22531692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379342-14A3-443C-9357-21AD8D464057}" type="datetime1">
              <a:rPr lang="en-US" smtClean="0"/>
              <a:t>7/7/2023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8EA783-F785-4871-832F-F884E5FF66CA}" type="slidenum">
              <a:rPr lang="en-US" smtClean="0"/>
              <a:t>‹#›</a:t>
            </a:fld>
            <a:endParaRPr lang="en-US"/>
          </a:p>
        </p:txBody>
      </p:sp>
    </p:spTree>
    <p:extLst>
      <p:ext uri="{BB962C8B-B14F-4D97-AF65-F5344CB8AC3E}">
        <p14:creationId xmlns:p14="http://schemas.microsoft.com/office/powerpoint/2010/main" val="32039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C66788F2-ADD0-41BA-943F-19669526E506}" type="datetime1">
              <a:rPr lang="en-US" smtClean="0"/>
              <a:t>7/7/2023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8EA783-F785-4871-832F-F884E5FF66CA}" type="slidenum">
              <a:rPr lang="en-US" smtClean="0"/>
              <a:t>‹#›</a:t>
            </a:fld>
            <a:endParaRPr lang="en-US"/>
          </a:p>
        </p:txBody>
      </p:sp>
    </p:spTree>
    <p:extLst>
      <p:ext uri="{BB962C8B-B14F-4D97-AF65-F5344CB8AC3E}">
        <p14:creationId xmlns:p14="http://schemas.microsoft.com/office/powerpoint/2010/main" val="30126416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D99E32F3-D08D-47D7-9334-4C7485500127}" type="datetime1">
              <a:rPr lang="en-US" smtClean="0"/>
              <a:t>7/7/2023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8EA783-F785-4871-832F-F884E5FF66CA}"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4909188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B8945D8-9475-47E0-9245-A94B19B99079}" type="datetime1">
              <a:rPr lang="en-US" smtClean="0"/>
              <a:t>7/7/2023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8EA783-F785-4871-832F-F884E5FF66CA}" type="slidenum">
              <a:rPr lang="en-US" smtClean="0"/>
              <a:t>‹#›</a:t>
            </a:fld>
            <a:endParaRPr lang="en-US"/>
          </a:p>
        </p:txBody>
      </p:sp>
    </p:spTree>
    <p:extLst>
      <p:ext uri="{BB962C8B-B14F-4D97-AF65-F5344CB8AC3E}">
        <p14:creationId xmlns:p14="http://schemas.microsoft.com/office/powerpoint/2010/main" val="27743299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752A0FE-BEA1-45FA-A6AF-DF76591C81E2}" type="datetime1">
              <a:rPr lang="en-US" smtClean="0"/>
              <a:t>7/7/2023</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8EA783-F785-4871-832F-F884E5FF66CA}" type="slidenum">
              <a:rPr lang="en-US" smtClean="0"/>
              <a:t>‹#›</a:t>
            </a:fld>
            <a:endParaRPr lang="en-US"/>
          </a:p>
        </p:txBody>
      </p:sp>
    </p:spTree>
    <p:extLst>
      <p:ext uri="{BB962C8B-B14F-4D97-AF65-F5344CB8AC3E}">
        <p14:creationId xmlns:p14="http://schemas.microsoft.com/office/powerpoint/2010/main" val="16024982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88E90BA-32A8-4D3C-AC1E-ECA56B22A587}" type="datetime1">
              <a:rPr lang="en-US" smtClean="0"/>
              <a:t>7/7/2023</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8EA783-F785-4871-832F-F884E5FF66CA}" type="slidenum">
              <a:rPr lang="en-US" smtClean="0"/>
              <a:t>‹#›</a:t>
            </a:fld>
            <a:endParaRPr lang="en-US"/>
          </a:p>
        </p:txBody>
      </p:sp>
    </p:spTree>
    <p:extLst>
      <p:ext uri="{BB962C8B-B14F-4D97-AF65-F5344CB8AC3E}">
        <p14:creationId xmlns:p14="http://schemas.microsoft.com/office/powerpoint/2010/main" val="36406608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4CA168B-25A5-4059-8BE2-D190C5B15069}" type="datetime1">
              <a:rPr lang="en-US" smtClean="0"/>
              <a:t>7/7/2023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8EA783-F785-4871-832F-F884E5FF66CA}" type="slidenum">
              <a:rPr lang="en-US" smtClean="0"/>
              <a:t>‹#›</a:t>
            </a:fld>
            <a:endParaRPr lang="en-US"/>
          </a:p>
        </p:txBody>
      </p:sp>
    </p:spTree>
    <p:extLst>
      <p:ext uri="{BB962C8B-B14F-4D97-AF65-F5344CB8AC3E}">
        <p14:creationId xmlns:p14="http://schemas.microsoft.com/office/powerpoint/2010/main" val="14591139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69D6FB7-271C-4F61-866B-8DB86F87716A}" type="datetime1">
              <a:rPr lang="en-US" smtClean="0"/>
              <a:t>7/7/2023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8EA783-F785-4871-832F-F884E5FF66CA}" type="slidenum">
              <a:rPr lang="en-US" smtClean="0"/>
              <a:t>‹#›</a:t>
            </a:fld>
            <a:endParaRPr lang="en-US"/>
          </a:p>
        </p:txBody>
      </p:sp>
    </p:spTree>
    <p:extLst>
      <p:ext uri="{BB962C8B-B14F-4D97-AF65-F5344CB8AC3E}">
        <p14:creationId xmlns:p14="http://schemas.microsoft.com/office/powerpoint/2010/main" val="779037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0B71ACAF-9751-484E-A881-48D28C694ECC}" type="datetime1">
              <a:rPr lang="en-US" smtClean="0"/>
              <a:t>7/7/2023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8EA783-F785-4871-832F-F884E5FF66CA}" type="slidenum">
              <a:rPr lang="en-US" smtClean="0"/>
              <a:t>‹#›</a:t>
            </a:fld>
            <a:endParaRPr lang="en-US"/>
          </a:p>
        </p:txBody>
      </p:sp>
    </p:spTree>
    <p:extLst>
      <p:ext uri="{BB962C8B-B14F-4D97-AF65-F5344CB8AC3E}">
        <p14:creationId xmlns:p14="http://schemas.microsoft.com/office/powerpoint/2010/main" val="2963353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B2BF312-68B1-4931-88D0-C1D92CE02BB0}" type="datetime1">
              <a:rPr lang="en-US" smtClean="0"/>
              <a:t>7/7/2023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8EA783-F785-4871-832F-F884E5FF66CA}" type="slidenum">
              <a:rPr lang="en-US" smtClean="0"/>
              <a:t>‹#›</a:t>
            </a:fld>
            <a:endParaRPr lang="en-US"/>
          </a:p>
        </p:txBody>
      </p:sp>
    </p:spTree>
    <p:extLst>
      <p:ext uri="{BB962C8B-B14F-4D97-AF65-F5344CB8AC3E}">
        <p14:creationId xmlns:p14="http://schemas.microsoft.com/office/powerpoint/2010/main" val="17566205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C353346-7D24-4785-BA25-3DB7EF5E65E2}" type="datetime1">
              <a:rPr lang="en-US" smtClean="0"/>
              <a:t>7/7/2023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8EA783-F785-4871-832F-F884E5FF66CA}" type="slidenum">
              <a:rPr lang="en-US" smtClean="0"/>
              <a:t>‹#›</a:t>
            </a:fld>
            <a:endParaRPr lang="en-US"/>
          </a:p>
        </p:txBody>
      </p:sp>
    </p:spTree>
    <p:extLst>
      <p:ext uri="{BB962C8B-B14F-4D97-AF65-F5344CB8AC3E}">
        <p14:creationId xmlns:p14="http://schemas.microsoft.com/office/powerpoint/2010/main" val="31177954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FFB5044-9B94-4125-8E8B-A0D287C11361}" type="datetime1">
              <a:rPr lang="en-US" smtClean="0"/>
              <a:t>7/7/2023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18EA783-F785-4871-832F-F884E5FF66CA}" type="slidenum">
              <a:rPr lang="en-US" smtClean="0"/>
              <a:t>‹#›</a:t>
            </a:fld>
            <a:endParaRPr lang="en-US"/>
          </a:p>
        </p:txBody>
      </p:sp>
    </p:spTree>
    <p:extLst>
      <p:ext uri="{BB962C8B-B14F-4D97-AF65-F5344CB8AC3E}">
        <p14:creationId xmlns:p14="http://schemas.microsoft.com/office/powerpoint/2010/main" val="2144606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734B8882-3B60-479B-A535-FED4DFACC29B}" type="datetime1">
              <a:rPr lang="en-US" smtClean="0"/>
              <a:t>7/7/2023</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218EA783-F785-4871-832F-F884E5FF66CA}" type="slidenum">
              <a:rPr lang="en-US" smtClean="0"/>
              <a:t>‹#›</a:t>
            </a:fld>
            <a:endParaRPr lang="en-US"/>
          </a:p>
        </p:txBody>
      </p:sp>
    </p:spTree>
    <p:extLst>
      <p:ext uri="{BB962C8B-B14F-4D97-AF65-F5344CB8AC3E}">
        <p14:creationId xmlns:p14="http://schemas.microsoft.com/office/powerpoint/2010/main" val="41278192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E2E3B73-1AC3-4E14-A2EA-160F88AE4FA4}" type="datetime1">
              <a:rPr lang="en-US" smtClean="0"/>
              <a:t>7/7/2023</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218EA783-F785-4871-832F-F884E5FF66CA}" type="slidenum">
              <a:rPr lang="en-US" smtClean="0"/>
              <a:t>‹#›</a:t>
            </a:fld>
            <a:endParaRPr lang="en-US"/>
          </a:p>
        </p:txBody>
      </p:sp>
    </p:spTree>
    <p:extLst>
      <p:ext uri="{BB962C8B-B14F-4D97-AF65-F5344CB8AC3E}">
        <p14:creationId xmlns:p14="http://schemas.microsoft.com/office/powerpoint/2010/main" val="1739094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D74B34A3-D00D-4C8F-A97A-3D6568CAC751}" type="datetime1">
              <a:rPr lang="en-US" smtClean="0"/>
              <a:t>7/7/2023</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218EA783-F785-4871-832F-F884E5FF66CA}" type="slidenum">
              <a:rPr lang="en-US" smtClean="0"/>
              <a:t>‹#›</a:t>
            </a:fld>
            <a:endParaRPr lang="en-US"/>
          </a:p>
        </p:txBody>
      </p:sp>
    </p:spTree>
    <p:extLst>
      <p:ext uri="{BB962C8B-B14F-4D97-AF65-F5344CB8AC3E}">
        <p14:creationId xmlns:p14="http://schemas.microsoft.com/office/powerpoint/2010/main" val="27056746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A4909A5-0766-4F9C-9C7B-1AA0A5B53868}" type="datetime1">
              <a:rPr lang="en-US" smtClean="0"/>
              <a:t>7/7/2023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8EA783-F785-4871-832F-F884E5FF66CA}" type="slidenum">
              <a:rPr lang="en-US" smtClean="0"/>
              <a:t>‹#›</a:t>
            </a:fld>
            <a:endParaRPr lang="en-US"/>
          </a:p>
        </p:txBody>
      </p:sp>
    </p:spTree>
    <p:extLst>
      <p:ext uri="{BB962C8B-B14F-4D97-AF65-F5344CB8AC3E}">
        <p14:creationId xmlns:p14="http://schemas.microsoft.com/office/powerpoint/2010/main" val="30238970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15DC0ED8-CE95-45D7-919B-26452116EB35}" type="datetime1">
              <a:rPr lang="en-US" smtClean="0"/>
              <a:t>7/7/2023</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218EA783-F785-4871-832F-F884E5FF66CA}" type="slidenum">
              <a:rPr lang="en-US" smtClean="0"/>
              <a:t>‹#›</a:t>
            </a:fld>
            <a:endParaRPr lang="en-US"/>
          </a:p>
        </p:txBody>
      </p:sp>
    </p:spTree>
    <p:extLst>
      <p:ext uri="{BB962C8B-B14F-4D97-AF65-F5344CB8AC3E}">
        <p14:creationId xmlns:p14="http://schemas.microsoft.com/office/powerpoint/2010/main" val="3715014757"/>
      </p:ext>
    </p:extLst>
  </p:cSld>
  <p:clrMap bg1="dk1" tx1="lt1" bg2="dk2" tx2="lt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 id="2147483872" r:id="rId12"/>
    <p:sldLayoutId id="2147483873" r:id="rId13"/>
    <p:sldLayoutId id="2147483874" r:id="rId14"/>
    <p:sldLayoutId id="2147483875" r:id="rId15"/>
    <p:sldLayoutId id="2147483876" r:id="rId16"/>
    <p:sldLayoutId id="2147483877" r:id="rId17"/>
  </p:sldLayoutIdLst>
  <p:hf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6.PNG"/><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88000"/>
                <a:satMod val="130000"/>
                <a:lumMod val="124000"/>
              </a:schemeClr>
            </a:gs>
            <a:gs pos="100000">
              <a:schemeClr val="bg2">
                <a:tint val="96000"/>
                <a:shade val="88000"/>
                <a:hueMod val="108000"/>
                <a:satMod val="164000"/>
                <a:lumMod val="76000"/>
              </a:schemeClr>
            </a:gs>
          </a:gsLst>
          <a:path path="circle">
            <a:fillToRect l="45000" t="65000" r="125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27238C-8EAF-4098-86E6-7723B7DAE6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solidFill>
            <a:schemeClr val="tx2"/>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0" name="Freeform 36">
            <a:extLst>
              <a:ext uri="{FF2B5EF4-FFF2-40B4-BE49-F238E27FC236}">
                <a16:creationId xmlns:a16="http://schemas.microsoft.com/office/drawing/2014/main" id="{992F97B1-1891-4FCC-9E5F-BA97EDB48F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351010"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2">
              <a:lumMod val="60000"/>
              <a:lumOff val="40000"/>
              <a:alpha val="20000"/>
            </a:schemeClr>
          </a:solidFill>
          <a:ln>
            <a:noFill/>
          </a:ln>
        </p:spPr>
        <p:txBody>
          <a:bodyPr rtlCol="0" anchor="ctr"/>
          <a:lstStyle/>
          <a:p>
            <a:pPr algn="ctr"/>
            <a:endParaRPr lang="en-US"/>
          </a:p>
        </p:txBody>
      </p:sp>
      <p:sp useBgFill="1">
        <p:nvSpPr>
          <p:cNvPr id="12" name="Freeform: Shape 11">
            <a:extLst>
              <a:ext uri="{FF2B5EF4-FFF2-40B4-BE49-F238E27FC236}">
                <a16:creationId xmlns:a16="http://schemas.microsoft.com/office/drawing/2014/main" id="{78C6C821-FEE1-4EB6-9590-C021440C77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9700459" cy="6858001"/>
          </a:xfrm>
          <a:custGeom>
            <a:avLst/>
            <a:gdLst>
              <a:gd name="connsiteX0" fmla="*/ 0 w 9700459"/>
              <a:gd name="connsiteY0" fmla="*/ 0 h 6858001"/>
              <a:gd name="connsiteX1" fmla="*/ 1323975 w 9700459"/>
              <a:gd name="connsiteY1" fmla="*/ 0 h 6858001"/>
              <a:gd name="connsiteX2" fmla="*/ 1517015 w 9700459"/>
              <a:gd name="connsiteY2" fmla="*/ 0 h 6858001"/>
              <a:gd name="connsiteX3" fmla="*/ 3241265 w 9700459"/>
              <a:gd name="connsiteY3" fmla="*/ 0 h 6858001"/>
              <a:gd name="connsiteX4" fmla="*/ 3241265 w 9700459"/>
              <a:gd name="connsiteY4" fmla="*/ 1 h 6858001"/>
              <a:gd name="connsiteX5" fmla="*/ 8355744 w 9700459"/>
              <a:gd name="connsiteY5" fmla="*/ 1 h 6858001"/>
              <a:gd name="connsiteX6" fmla="*/ 8355744 w 9700459"/>
              <a:gd name="connsiteY6" fmla="*/ 0 h 6858001"/>
              <a:gd name="connsiteX7" fmla="*/ 9699282 w 9700459"/>
              <a:gd name="connsiteY7" fmla="*/ 0 h 6858001"/>
              <a:gd name="connsiteX8" fmla="*/ 9674237 w 9700459"/>
              <a:gd name="connsiteY8" fmla="*/ 155677 h 6858001"/>
              <a:gd name="connsiteX9" fmla="*/ 9650368 w 9700459"/>
              <a:gd name="connsiteY9" fmla="*/ 310668 h 6858001"/>
              <a:gd name="connsiteX10" fmla="*/ 9627004 w 9700459"/>
              <a:gd name="connsiteY10" fmla="*/ 466344 h 6858001"/>
              <a:gd name="connsiteX11" fmla="*/ 9607001 w 9700459"/>
              <a:gd name="connsiteY11" fmla="*/ 622707 h 6858001"/>
              <a:gd name="connsiteX12" fmla="*/ 9586830 w 9700459"/>
              <a:gd name="connsiteY12" fmla="*/ 778383 h 6858001"/>
              <a:gd name="connsiteX13" fmla="*/ 9568004 w 9700459"/>
              <a:gd name="connsiteY13" fmla="*/ 934746 h 6858001"/>
              <a:gd name="connsiteX14" fmla="*/ 9551868 w 9700459"/>
              <a:gd name="connsiteY14" fmla="*/ 1089051 h 6858001"/>
              <a:gd name="connsiteX15" fmla="*/ 9536572 w 9700459"/>
              <a:gd name="connsiteY15" fmla="*/ 1245413 h 6858001"/>
              <a:gd name="connsiteX16" fmla="*/ 9522620 w 9700459"/>
              <a:gd name="connsiteY16" fmla="*/ 1401090 h 6858001"/>
              <a:gd name="connsiteX17" fmla="*/ 9510518 w 9700459"/>
              <a:gd name="connsiteY17" fmla="*/ 1554023 h 6858001"/>
              <a:gd name="connsiteX18" fmla="*/ 9498415 w 9700459"/>
              <a:gd name="connsiteY18" fmla="*/ 1709014 h 6858001"/>
              <a:gd name="connsiteX19" fmla="*/ 9488330 w 9700459"/>
              <a:gd name="connsiteY19" fmla="*/ 1861947 h 6858001"/>
              <a:gd name="connsiteX20" fmla="*/ 9480430 w 9700459"/>
              <a:gd name="connsiteY20" fmla="*/ 2014881 h 6858001"/>
              <a:gd name="connsiteX21" fmla="*/ 9472193 w 9700459"/>
              <a:gd name="connsiteY21" fmla="*/ 2167128 h 6858001"/>
              <a:gd name="connsiteX22" fmla="*/ 9465302 w 9700459"/>
              <a:gd name="connsiteY22" fmla="*/ 2318004 h 6858001"/>
              <a:gd name="connsiteX23" fmla="*/ 9460427 w 9700459"/>
              <a:gd name="connsiteY23" fmla="*/ 2467509 h 6858001"/>
              <a:gd name="connsiteX24" fmla="*/ 9456225 w 9700459"/>
              <a:gd name="connsiteY24" fmla="*/ 2617013 h 6858001"/>
              <a:gd name="connsiteX25" fmla="*/ 9452191 w 9700459"/>
              <a:gd name="connsiteY25" fmla="*/ 2765146 h 6858001"/>
              <a:gd name="connsiteX26" fmla="*/ 9450342 w 9700459"/>
              <a:gd name="connsiteY26" fmla="*/ 2911221 h 6858001"/>
              <a:gd name="connsiteX27" fmla="*/ 9448325 w 9700459"/>
              <a:gd name="connsiteY27" fmla="*/ 3057297 h 6858001"/>
              <a:gd name="connsiteX28" fmla="*/ 9447316 w 9700459"/>
              <a:gd name="connsiteY28" fmla="*/ 3201315 h 6858001"/>
              <a:gd name="connsiteX29" fmla="*/ 9448325 w 9700459"/>
              <a:gd name="connsiteY29" fmla="*/ 3343961 h 6858001"/>
              <a:gd name="connsiteX30" fmla="*/ 9448325 w 9700459"/>
              <a:gd name="connsiteY30" fmla="*/ 3485236 h 6858001"/>
              <a:gd name="connsiteX31" fmla="*/ 9450342 w 9700459"/>
              <a:gd name="connsiteY31" fmla="*/ 3625139 h 6858001"/>
              <a:gd name="connsiteX32" fmla="*/ 9453367 w 9700459"/>
              <a:gd name="connsiteY32" fmla="*/ 3762299 h 6858001"/>
              <a:gd name="connsiteX33" fmla="*/ 9456225 w 9700459"/>
              <a:gd name="connsiteY33" fmla="*/ 3898087 h 6858001"/>
              <a:gd name="connsiteX34" fmla="*/ 9459419 w 9700459"/>
              <a:gd name="connsiteY34" fmla="*/ 4031133 h 6858001"/>
              <a:gd name="connsiteX35" fmla="*/ 9464293 w 9700459"/>
              <a:gd name="connsiteY35" fmla="*/ 4163492 h 6858001"/>
              <a:gd name="connsiteX36" fmla="*/ 9469504 w 9700459"/>
              <a:gd name="connsiteY36" fmla="*/ 4293793 h 6858001"/>
              <a:gd name="connsiteX37" fmla="*/ 9474210 w 9700459"/>
              <a:gd name="connsiteY37" fmla="*/ 4421352 h 6858001"/>
              <a:gd name="connsiteX38" fmla="*/ 9487490 w 9700459"/>
              <a:gd name="connsiteY38" fmla="*/ 4670298 h 6858001"/>
              <a:gd name="connsiteX39" fmla="*/ 9501609 w 9700459"/>
              <a:gd name="connsiteY39" fmla="*/ 4908956 h 6858001"/>
              <a:gd name="connsiteX40" fmla="*/ 9516401 w 9700459"/>
              <a:gd name="connsiteY40" fmla="*/ 5138013 h 6858001"/>
              <a:gd name="connsiteX41" fmla="*/ 9532706 w 9700459"/>
              <a:gd name="connsiteY41" fmla="*/ 5354726 h 6858001"/>
              <a:gd name="connsiteX42" fmla="*/ 9549683 w 9700459"/>
              <a:gd name="connsiteY42" fmla="*/ 5561838 h 6858001"/>
              <a:gd name="connsiteX43" fmla="*/ 9568004 w 9700459"/>
              <a:gd name="connsiteY43" fmla="*/ 5753862 h 6858001"/>
              <a:gd name="connsiteX44" fmla="*/ 9585990 w 9700459"/>
              <a:gd name="connsiteY44" fmla="*/ 5934227 h 6858001"/>
              <a:gd name="connsiteX45" fmla="*/ 9603975 w 9700459"/>
              <a:gd name="connsiteY45" fmla="*/ 6100191 h 6858001"/>
              <a:gd name="connsiteX46" fmla="*/ 9620952 w 9700459"/>
              <a:gd name="connsiteY46" fmla="*/ 6252438 h 6858001"/>
              <a:gd name="connsiteX47" fmla="*/ 9637089 w 9700459"/>
              <a:gd name="connsiteY47" fmla="*/ 6387541 h 6858001"/>
              <a:gd name="connsiteX48" fmla="*/ 9652385 w 9700459"/>
              <a:gd name="connsiteY48" fmla="*/ 6509613 h 6858001"/>
              <a:gd name="connsiteX49" fmla="*/ 9665160 w 9700459"/>
              <a:gd name="connsiteY49" fmla="*/ 6612483 h 6858001"/>
              <a:gd name="connsiteX50" fmla="*/ 9677262 w 9700459"/>
              <a:gd name="connsiteY50" fmla="*/ 6698894 h 6858001"/>
              <a:gd name="connsiteX51" fmla="*/ 9694576 w 9700459"/>
              <a:gd name="connsiteY51" fmla="*/ 6817538 h 6858001"/>
              <a:gd name="connsiteX52" fmla="*/ 9700459 w 9700459"/>
              <a:gd name="connsiteY52" fmla="*/ 6858000 h 6858001"/>
              <a:gd name="connsiteX53" fmla="*/ 8795105 w 9700459"/>
              <a:gd name="connsiteY53" fmla="*/ 6858000 h 6858001"/>
              <a:gd name="connsiteX54" fmla="*/ 8795105 w 9700459"/>
              <a:gd name="connsiteY54" fmla="*/ 6858001 h 6858001"/>
              <a:gd name="connsiteX55" fmla="*/ 2704541 w 9700459"/>
              <a:gd name="connsiteY55" fmla="*/ 6858001 h 6858001"/>
              <a:gd name="connsiteX56" fmla="*/ 2704541 w 9700459"/>
              <a:gd name="connsiteY56" fmla="*/ 6858000 h 6858001"/>
              <a:gd name="connsiteX57" fmla="*/ 1517015 w 9700459"/>
              <a:gd name="connsiteY57" fmla="*/ 6858000 h 6858001"/>
              <a:gd name="connsiteX58" fmla="*/ 1323975 w 9700459"/>
              <a:gd name="connsiteY58" fmla="*/ 6858000 h 6858001"/>
              <a:gd name="connsiteX59" fmla="*/ 0 w 9700459"/>
              <a:gd name="connsiteY5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700459" h="6858001">
                <a:moveTo>
                  <a:pt x="0" y="0"/>
                </a:moveTo>
                <a:lnTo>
                  <a:pt x="1323975" y="0"/>
                </a:lnTo>
                <a:lnTo>
                  <a:pt x="1517015" y="0"/>
                </a:lnTo>
                <a:lnTo>
                  <a:pt x="3241265" y="0"/>
                </a:lnTo>
                <a:lnTo>
                  <a:pt x="3241265" y="1"/>
                </a:lnTo>
                <a:lnTo>
                  <a:pt x="8355744" y="1"/>
                </a:lnTo>
                <a:lnTo>
                  <a:pt x="8355744" y="0"/>
                </a:lnTo>
                <a:lnTo>
                  <a:pt x="9699282" y="0"/>
                </a:lnTo>
                <a:lnTo>
                  <a:pt x="9674237" y="155677"/>
                </a:lnTo>
                <a:lnTo>
                  <a:pt x="9650368" y="310668"/>
                </a:lnTo>
                <a:lnTo>
                  <a:pt x="9627004" y="466344"/>
                </a:lnTo>
                <a:lnTo>
                  <a:pt x="9607001" y="622707"/>
                </a:lnTo>
                <a:lnTo>
                  <a:pt x="9586830" y="778383"/>
                </a:lnTo>
                <a:lnTo>
                  <a:pt x="9568004" y="934746"/>
                </a:lnTo>
                <a:lnTo>
                  <a:pt x="9551868" y="1089051"/>
                </a:lnTo>
                <a:lnTo>
                  <a:pt x="9536572" y="1245413"/>
                </a:lnTo>
                <a:lnTo>
                  <a:pt x="9522620" y="1401090"/>
                </a:lnTo>
                <a:lnTo>
                  <a:pt x="9510518" y="1554023"/>
                </a:lnTo>
                <a:lnTo>
                  <a:pt x="9498415" y="1709014"/>
                </a:lnTo>
                <a:lnTo>
                  <a:pt x="9488330" y="1861947"/>
                </a:lnTo>
                <a:lnTo>
                  <a:pt x="9480430" y="2014881"/>
                </a:lnTo>
                <a:lnTo>
                  <a:pt x="9472193" y="2167128"/>
                </a:lnTo>
                <a:lnTo>
                  <a:pt x="9465302" y="2318004"/>
                </a:lnTo>
                <a:lnTo>
                  <a:pt x="9460427" y="2467509"/>
                </a:lnTo>
                <a:lnTo>
                  <a:pt x="9456225" y="2617013"/>
                </a:lnTo>
                <a:lnTo>
                  <a:pt x="9452191" y="2765146"/>
                </a:lnTo>
                <a:lnTo>
                  <a:pt x="9450342" y="2911221"/>
                </a:lnTo>
                <a:lnTo>
                  <a:pt x="9448325" y="3057297"/>
                </a:lnTo>
                <a:lnTo>
                  <a:pt x="9447316" y="3201315"/>
                </a:lnTo>
                <a:lnTo>
                  <a:pt x="9448325" y="3343961"/>
                </a:lnTo>
                <a:lnTo>
                  <a:pt x="9448325" y="3485236"/>
                </a:lnTo>
                <a:lnTo>
                  <a:pt x="9450342" y="3625139"/>
                </a:lnTo>
                <a:lnTo>
                  <a:pt x="9453367" y="3762299"/>
                </a:lnTo>
                <a:lnTo>
                  <a:pt x="9456225" y="3898087"/>
                </a:lnTo>
                <a:lnTo>
                  <a:pt x="9459419" y="4031133"/>
                </a:lnTo>
                <a:lnTo>
                  <a:pt x="9464293" y="4163492"/>
                </a:lnTo>
                <a:lnTo>
                  <a:pt x="9469504" y="4293793"/>
                </a:lnTo>
                <a:lnTo>
                  <a:pt x="9474210" y="4421352"/>
                </a:lnTo>
                <a:lnTo>
                  <a:pt x="9487490" y="4670298"/>
                </a:lnTo>
                <a:lnTo>
                  <a:pt x="9501609" y="4908956"/>
                </a:lnTo>
                <a:lnTo>
                  <a:pt x="9516401" y="5138013"/>
                </a:lnTo>
                <a:lnTo>
                  <a:pt x="9532706" y="5354726"/>
                </a:lnTo>
                <a:lnTo>
                  <a:pt x="9549683" y="5561838"/>
                </a:lnTo>
                <a:lnTo>
                  <a:pt x="9568004" y="5753862"/>
                </a:lnTo>
                <a:lnTo>
                  <a:pt x="9585990" y="5934227"/>
                </a:lnTo>
                <a:lnTo>
                  <a:pt x="9603975" y="6100191"/>
                </a:lnTo>
                <a:lnTo>
                  <a:pt x="9620952" y="6252438"/>
                </a:lnTo>
                <a:lnTo>
                  <a:pt x="9637089" y="6387541"/>
                </a:lnTo>
                <a:lnTo>
                  <a:pt x="9652385" y="6509613"/>
                </a:lnTo>
                <a:lnTo>
                  <a:pt x="9665160" y="6612483"/>
                </a:lnTo>
                <a:lnTo>
                  <a:pt x="9677262" y="6698894"/>
                </a:lnTo>
                <a:lnTo>
                  <a:pt x="9694576" y="6817538"/>
                </a:lnTo>
                <a:lnTo>
                  <a:pt x="9700459" y="6858000"/>
                </a:lnTo>
                <a:lnTo>
                  <a:pt x="8795105" y="6858000"/>
                </a:lnTo>
                <a:lnTo>
                  <a:pt x="8795105" y="6858001"/>
                </a:lnTo>
                <a:lnTo>
                  <a:pt x="2704541" y="6858001"/>
                </a:lnTo>
                <a:lnTo>
                  <a:pt x="2704541" y="6858000"/>
                </a:lnTo>
                <a:lnTo>
                  <a:pt x="1517015" y="6858000"/>
                </a:lnTo>
                <a:lnTo>
                  <a:pt x="1323975" y="6858000"/>
                </a:lnTo>
                <a:lnTo>
                  <a:pt x="0" y="6858000"/>
                </a:lnTo>
                <a:close/>
              </a:path>
            </a:pathLst>
          </a:custGeom>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3" name="Subtitle 2">
            <a:extLst>
              <a:ext uri="{FF2B5EF4-FFF2-40B4-BE49-F238E27FC236}">
                <a16:creationId xmlns:a16="http://schemas.microsoft.com/office/drawing/2014/main" id="{C56B4455-CEEA-73E1-41A1-F02183ACBA8E}"/>
              </a:ext>
            </a:extLst>
          </p:cNvPr>
          <p:cNvSpPr>
            <a:spLocks noGrp="1"/>
          </p:cNvSpPr>
          <p:nvPr>
            <p:ph type="subTitle" idx="1"/>
          </p:nvPr>
        </p:nvSpPr>
        <p:spPr>
          <a:xfrm>
            <a:off x="372862" y="2978870"/>
            <a:ext cx="8859915" cy="2659930"/>
          </a:xfrm>
        </p:spPr>
        <p:txBody>
          <a:bodyPr>
            <a:normAutofit fontScale="92500" lnSpcReduction="10000"/>
          </a:bodyPr>
          <a:lstStyle/>
          <a:p>
            <a:pPr>
              <a:lnSpc>
                <a:spcPct val="90000"/>
              </a:lnSpc>
            </a:pPr>
            <a:endParaRPr lang="en-US" sz="1100" b="1" kern="100" dirty="0">
              <a:solidFill>
                <a:schemeClr val="tx1">
                  <a:lumMod val="85000"/>
                  <a:lumOff val="15000"/>
                </a:schemeClr>
              </a:solidFill>
              <a:latin typeface="Calibri Light" panose="020F0302020204030204" pitchFamily="34" charset="0"/>
              <a:ea typeface="Times New Roman" panose="02020603050405020304" pitchFamily="18" charset="0"/>
              <a:cs typeface="Times New Roman" panose="02020603050405020304" pitchFamily="18" charset="0"/>
            </a:endParaRPr>
          </a:p>
          <a:p>
            <a:pPr algn="ctr">
              <a:lnSpc>
                <a:spcPct val="90000"/>
              </a:lnSpc>
            </a:pPr>
            <a:r>
              <a:rPr lang="en-US" sz="5400" b="1" kern="100" dirty="0">
                <a:solidFill>
                  <a:schemeClr val="tx1">
                    <a:lumMod val="85000"/>
                    <a:lumOff val="15000"/>
                  </a:schemeClr>
                </a:solidFill>
                <a:latin typeface="Calibri Light" panose="020F0302020204030204" pitchFamily="34" charset="0"/>
                <a:ea typeface="Times New Roman" panose="02020603050405020304" pitchFamily="18" charset="0"/>
                <a:cs typeface="Times New Roman" panose="02020603050405020304" pitchFamily="18" charset="0"/>
              </a:rPr>
              <a:t>One-Man Wrecking Crew </a:t>
            </a:r>
          </a:p>
          <a:p>
            <a:pPr algn="ctr">
              <a:lnSpc>
                <a:spcPct val="90000"/>
              </a:lnSpc>
            </a:pPr>
            <a:r>
              <a:rPr lang="en-US" sz="5400" b="1" kern="100" dirty="0">
                <a:solidFill>
                  <a:schemeClr val="tx1">
                    <a:lumMod val="85000"/>
                    <a:lumOff val="15000"/>
                  </a:schemeClr>
                </a:solidFill>
                <a:latin typeface="Calibri Light" panose="020F0302020204030204" pitchFamily="34" charset="0"/>
                <a:ea typeface="Times New Roman" panose="02020603050405020304" pitchFamily="18" charset="0"/>
                <a:cs typeface="Times New Roman" panose="02020603050405020304" pitchFamily="18" charset="0"/>
              </a:rPr>
              <a:t>in 1930S Negro Leagues</a:t>
            </a:r>
          </a:p>
          <a:p>
            <a:pPr algn="ctr">
              <a:lnSpc>
                <a:spcPct val="90000"/>
              </a:lnSpc>
            </a:pPr>
            <a:endParaRPr lang="en-US" sz="2800" b="1" i="1" kern="100" dirty="0">
              <a:solidFill>
                <a:schemeClr val="tx1">
                  <a:lumMod val="85000"/>
                  <a:lumOff val="15000"/>
                </a:schemeClr>
              </a:solidFill>
              <a:latin typeface="Calibri Light" panose="020F0302020204030204" pitchFamily="34" charset="0"/>
              <a:cs typeface="Times New Roman" panose="02020603050405020304" pitchFamily="18" charset="0"/>
            </a:endParaRPr>
          </a:p>
          <a:p>
            <a:pPr algn="ctr">
              <a:lnSpc>
                <a:spcPct val="90000"/>
              </a:lnSpc>
            </a:pPr>
            <a:r>
              <a:rPr lang="en-US" sz="2800" b="1" i="1" kern="100" dirty="0">
                <a:solidFill>
                  <a:schemeClr val="tx1">
                    <a:lumMod val="85000"/>
                    <a:lumOff val="15000"/>
                  </a:schemeClr>
                </a:solidFill>
                <a:latin typeface="Calibri Light" panose="020F0302020204030204" pitchFamily="34" charset="0"/>
                <a:cs typeface="Times New Roman" panose="02020603050405020304" pitchFamily="18" charset="0"/>
              </a:rPr>
              <a:t>Gary Gillette</a:t>
            </a:r>
            <a:endParaRPr lang="en-US" sz="2800" i="1" dirty="0">
              <a:solidFill>
                <a:schemeClr val="tx1">
                  <a:lumMod val="85000"/>
                  <a:lumOff val="15000"/>
                </a:schemeClr>
              </a:solidFill>
            </a:endParaRPr>
          </a:p>
        </p:txBody>
      </p:sp>
      <p:sp>
        <p:nvSpPr>
          <p:cNvPr id="2" name="Title 1">
            <a:extLst>
              <a:ext uri="{FF2B5EF4-FFF2-40B4-BE49-F238E27FC236}">
                <a16:creationId xmlns:a16="http://schemas.microsoft.com/office/drawing/2014/main" id="{3D314546-8AC4-89FE-9B31-CF2F57F92822}"/>
              </a:ext>
            </a:extLst>
          </p:cNvPr>
          <p:cNvSpPr>
            <a:spLocks noGrp="1"/>
          </p:cNvSpPr>
          <p:nvPr>
            <p:ph type="ctrTitle"/>
          </p:nvPr>
        </p:nvSpPr>
        <p:spPr>
          <a:xfrm>
            <a:off x="372862" y="190031"/>
            <a:ext cx="9442655" cy="2324570"/>
          </a:xfrm>
        </p:spPr>
        <p:txBody>
          <a:bodyPr anchor="ctr">
            <a:normAutofit/>
          </a:bodyPr>
          <a:lstStyle/>
          <a:p>
            <a:pPr algn="ctr"/>
            <a:r>
              <a:rPr lang="en-US" sz="9600" b="1" kern="100" dirty="0">
                <a:effectLst/>
                <a:latin typeface="Calibri Light" panose="020F0302020204030204" pitchFamily="34" charset="0"/>
                <a:ea typeface="Times New Roman" panose="02020603050405020304" pitchFamily="18" charset="0"/>
                <a:cs typeface="Times New Roman" panose="02020603050405020304" pitchFamily="18" charset="0"/>
              </a:rPr>
              <a:t>Turkey Stearnes</a:t>
            </a:r>
            <a:endParaRPr lang="en-US" sz="9600" dirty="0"/>
          </a:p>
        </p:txBody>
      </p:sp>
      <p:sp>
        <p:nvSpPr>
          <p:cNvPr id="14" name="Rectangle 13">
            <a:extLst>
              <a:ext uri="{FF2B5EF4-FFF2-40B4-BE49-F238E27FC236}">
                <a16:creationId xmlns:a16="http://schemas.microsoft.com/office/drawing/2014/main" id="{B61A74B3-E247-44D4-8C48-FAE8E20564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a:extLst>
              <a:ext uri="{FF2B5EF4-FFF2-40B4-BE49-F238E27FC236}">
                <a16:creationId xmlns:a16="http://schemas.microsoft.com/office/drawing/2014/main" id="{BA10DBB9-24E7-1766-7A4A-EAC5747E56A6}"/>
              </a:ext>
            </a:extLst>
          </p:cNvPr>
          <p:cNvSpPr>
            <a:spLocks noGrp="1"/>
          </p:cNvSpPr>
          <p:nvPr>
            <p:ph type="sldNum" sz="quarter" idx="12"/>
          </p:nvPr>
        </p:nvSpPr>
        <p:spPr/>
        <p:txBody>
          <a:bodyPr/>
          <a:lstStyle/>
          <a:p>
            <a:fld id="{218EA783-F785-4871-832F-F884E5FF66CA}" type="slidenum">
              <a:rPr lang="en-US" smtClean="0"/>
              <a:t>1</a:t>
            </a:fld>
            <a:endParaRPr lang="en-US"/>
          </a:p>
        </p:txBody>
      </p:sp>
    </p:spTree>
    <p:extLst>
      <p:ext uri="{BB962C8B-B14F-4D97-AF65-F5344CB8AC3E}">
        <p14:creationId xmlns:p14="http://schemas.microsoft.com/office/powerpoint/2010/main" val="3713800125"/>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7CB55-ED0D-81AC-1BB4-F38DD2471F80}"/>
              </a:ext>
            </a:extLst>
          </p:cNvPr>
          <p:cNvSpPr>
            <a:spLocks noGrp="1"/>
          </p:cNvSpPr>
          <p:nvPr>
            <p:ph type="title"/>
          </p:nvPr>
        </p:nvSpPr>
        <p:spPr/>
        <p:txBody>
          <a:bodyPr/>
          <a:lstStyle/>
          <a:p>
            <a:r>
              <a:rPr lang="en-US" b="1" dirty="0"/>
              <a:t>1933-39: East-West All-Star Games</a:t>
            </a:r>
          </a:p>
        </p:txBody>
      </p:sp>
      <p:pic>
        <p:nvPicPr>
          <p:cNvPr id="6" name="Content Placeholder 5" descr="A close-up of a baseball player&#10;&#10;Description automatically generated">
            <a:extLst>
              <a:ext uri="{FF2B5EF4-FFF2-40B4-BE49-F238E27FC236}">
                <a16:creationId xmlns:a16="http://schemas.microsoft.com/office/drawing/2014/main" id="{DD7E225E-4FB7-B4A6-06F2-5E6B57EEF4B2}"/>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60140" y="1363515"/>
            <a:ext cx="3369817" cy="5320764"/>
          </a:xfrm>
        </p:spPr>
      </p:pic>
      <p:sp>
        <p:nvSpPr>
          <p:cNvPr id="4" name="Content Placeholder 3">
            <a:extLst>
              <a:ext uri="{FF2B5EF4-FFF2-40B4-BE49-F238E27FC236}">
                <a16:creationId xmlns:a16="http://schemas.microsoft.com/office/drawing/2014/main" id="{78E976C8-D80C-0230-E00D-113A14689DA5}"/>
              </a:ext>
            </a:extLst>
          </p:cNvPr>
          <p:cNvSpPr>
            <a:spLocks noGrp="1"/>
          </p:cNvSpPr>
          <p:nvPr>
            <p:ph sz="half" idx="2"/>
          </p:nvPr>
        </p:nvSpPr>
        <p:spPr>
          <a:xfrm>
            <a:off x="5051394" y="1363516"/>
            <a:ext cx="6080465" cy="5041766"/>
          </a:xfrm>
        </p:spPr>
        <p:txBody>
          <a:bodyPr>
            <a:normAutofit/>
          </a:bodyPr>
          <a:lstStyle/>
          <a:p>
            <a:pPr>
              <a:buFont typeface="Wingdings" panose="05000000000000000000" pitchFamily="2" charset="2"/>
              <a:buChar char="v"/>
            </a:pPr>
            <a:r>
              <a:rPr lang="en-US" dirty="0"/>
              <a:t>Stearnes was selected to five West All-Star teams from the East-West Classic’s inaugural year in 1933 to 1939. In the ‘33 game, Stearnes played center and batted leadoff for the West squad, going 2x5 with a double, run, and RBI.</a:t>
            </a:r>
          </a:p>
          <a:p>
            <a:pPr>
              <a:buFont typeface="Wingdings" panose="05000000000000000000" pitchFamily="2" charset="2"/>
              <a:buChar char="v"/>
            </a:pPr>
            <a:r>
              <a:rPr lang="en-US" dirty="0"/>
              <a:t>Stearnes was 32 when the East-West games began and 38 when he made his final All-Star appearance in 1939. He was in the starting lineup in four of five games.</a:t>
            </a:r>
          </a:p>
          <a:p>
            <a:pPr>
              <a:buFont typeface="Wingdings" panose="05000000000000000000" pitchFamily="2" charset="2"/>
              <a:buChar char="v"/>
            </a:pPr>
            <a:r>
              <a:rPr lang="en-US" dirty="0"/>
              <a:t>Overall, however, in those five games, Stearnes hit .211 with an OPS+ of just 25.</a:t>
            </a:r>
          </a:p>
          <a:p>
            <a:pPr>
              <a:buFont typeface="Wingdings" panose="05000000000000000000" pitchFamily="2" charset="2"/>
              <a:buChar char="v"/>
            </a:pPr>
            <a:r>
              <a:rPr lang="en-US" dirty="0"/>
              <a:t>Not uncommon for great hitters to have poor All-Star stats because pitching so often dominates these games. Miguel Cabrera, for example, in 17 ASG at-bats, has a .176 BA.</a:t>
            </a:r>
          </a:p>
        </p:txBody>
      </p:sp>
      <p:sp>
        <p:nvSpPr>
          <p:cNvPr id="3" name="Slide Number Placeholder 2">
            <a:extLst>
              <a:ext uri="{FF2B5EF4-FFF2-40B4-BE49-F238E27FC236}">
                <a16:creationId xmlns:a16="http://schemas.microsoft.com/office/drawing/2014/main" id="{366C7055-80F2-FC92-18D2-F29FE3D35873}"/>
              </a:ext>
            </a:extLst>
          </p:cNvPr>
          <p:cNvSpPr>
            <a:spLocks noGrp="1"/>
          </p:cNvSpPr>
          <p:nvPr>
            <p:ph type="sldNum" sz="quarter" idx="12"/>
          </p:nvPr>
        </p:nvSpPr>
        <p:spPr/>
        <p:txBody>
          <a:bodyPr/>
          <a:lstStyle/>
          <a:p>
            <a:fld id="{218EA783-F785-4871-832F-F884E5FF66CA}" type="slidenum">
              <a:rPr lang="en-US" smtClean="0"/>
              <a:t>10</a:t>
            </a:fld>
            <a:endParaRPr lang="en-US"/>
          </a:p>
        </p:txBody>
      </p:sp>
    </p:spTree>
    <p:extLst>
      <p:ext uri="{BB962C8B-B14F-4D97-AF65-F5344CB8AC3E}">
        <p14:creationId xmlns:p14="http://schemas.microsoft.com/office/powerpoint/2010/main" val="16151266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19904-A842-E151-DDD1-E59520DDF70A}"/>
              </a:ext>
            </a:extLst>
          </p:cNvPr>
          <p:cNvSpPr>
            <a:spLocks noGrp="1"/>
          </p:cNvSpPr>
          <p:nvPr>
            <p:ph type="title"/>
          </p:nvPr>
        </p:nvSpPr>
        <p:spPr>
          <a:xfrm>
            <a:off x="838200" y="365126"/>
            <a:ext cx="10515600" cy="869786"/>
          </a:xfrm>
        </p:spPr>
        <p:txBody>
          <a:bodyPr/>
          <a:lstStyle/>
          <a:p>
            <a:r>
              <a:rPr lang="en-US" b="1" dirty="0"/>
              <a:t>1934: </a:t>
            </a:r>
            <a:r>
              <a:rPr lang="en-US" b="1" i="1" dirty="0"/>
              <a:t>Chicago American Giants</a:t>
            </a:r>
            <a:br>
              <a:rPr lang="en-US" sz="4400" b="1" dirty="0"/>
            </a:br>
            <a:endParaRPr lang="en-US" dirty="0"/>
          </a:p>
        </p:txBody>
      </p:sp>
      <p:pic>
        <p:nvPicPr>
          <p:cNvPr id="6" name="Content Placeholder 5" descr="A black and white photo of a baseball player&#10;&#10;Description automatically generated">
            <a:extLst>
              <a:ext uri="{FF2B5EF4-FFF2-40B4-BE49-F238E27FC236}">
                <a16:creationId xmlns:a16="http://schemas.microsoft.com/office/drawing/2014/main" id="{68D2FCF8-E6E0-6E0B-E367-4E9EF6D361B5}"/>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31668" y="1316901"/>
            <a:ext cx="4336330" cy="5261585"/>
          </a:xfrm>
        </p:spPr>
      </p:pic>
      <p:sp>
        <p:nvSpPr>
          <p:cNvPr id="4" name="Content Placeholder 3">
            <a:extLst>
              <a:ext uri="{FF2B5EF4-FFF2-40B4-BE49-F238E27FC236}">
                <a16:creationId xmlns:a16="http://schemas.microsoft.com/office/drawing/2014/main" id="{292D1A23-BA82-4306-674E-2909E3592B74}"/>
              </a:ext>
            </a:extLst>
          </p:cNvPr>
          <p:cNvSpPr>
            <a:spLocks noGrp="1"/>
          </p:cNvSpPr>
          <p:nvPr>
            <p:ph sz="half" idx="2"/>
          </p:nvPr>
        </p:nvSpPr>
        <p:spPr>
          <a:xfrm>
            <a:off x="5717219" y="1316901"/>
            <a:ext cx="5859263" cy="5175973"/>
          </a:xfrm>
        </p:spPr>
        <p:txBody>
          <a:bodyPr>
            <a:normAutofit/>
          </a:bodyPr>
          <a:lstStyle/>
          <a:p>
            <a:pPr>
              <a:buFont typeface="Wingdings" panose="05000000000000000000" pitchFamily="2" charset="2"/>
              <a:buChar char="v"/>
            </a:pPr>
            <a:r>
              <a:rPr lang="en-US" sz="2000" dirty="0"/>
              <a:t>Stearnes hit .344 w/an OPS+ of 192 for the American Giants. He slammed 20 XBH, scored 42 runs, and had 28 RBI in 39 games.</a:t>
            </a:r>
          </a:p>
          <a:p>
            <a:pPr>
              <a:buFont typeface="Wingdings" panose="05000000000000000000" pitchFamily="2" charset="2"/>
              <a:buChar char="v"/>
            </a:pPr>
            <a:r>
              <a:rPr lang="en-US" sz="2000" dirty="0"/>
              <a:t>Chicago finished 28-20-3 overall in the NNL, winning the first half to set up a championship series with second-half winner Philadelphia.</a:t>
            </a:r>
          </a:p>
          <a:p>
            <a:pPr>
              <a:buFont typeface="Wingdings" panose="05000000000000000000" pitchFamily="2" charset="2"/>
              <a:buChar char="v"/>
            </a:pPr>
            <a:r>
              <a:rPr lang="en-US" sz="2000" dirty="0"/>
              <a:t>In the NNL LCS, Stearnes hit .458 w/3 XBH, 4 runs, and 4 RBI  in 6 games.</a:t>
            </a:r>
          </a:p>
          <a:p>
            <a:pPr>
              <a:buFont typeface="Wingdings" panose="05000000000000000000" pitchFamily="2" charset="2"/>
              <a:buChar char="v"/>
            </a:pPr>
            <a:r>
              <a:rPr lang="en-US" sz="2000" dirty="0"/>
              <a:t>Despite Stearnes’ heavy hitting, the American Giants lost the NNL pennant to the Philadelphia Stars, 4 games-to-3.</a:t>
            </a:r>
          </a:p>
        </p:txBody>
      </p:sp>
      <p:sp>
        <p:nvSpPr>
          <p:cNvPr id="3" name="Slide Number Placeholder 2">
            <a:extLst>
              <a:ext uri="{FF2B5EF4-FFF2-40B4-BE49-F238E27FC236}">
                <a16:creationId xmlns:a16="http://schemas.microsoft.com/office/drawing/2014/main" id="{74ABA6EE-77B3-142F-3BEE-4835AC487E47}"/>
              </a:ext>
            </a:extLst>
          </p:cNvPr>
          <p:cNvSpPr>
            <a:spLocks noGrp="1"/>
          </p:cNvSpPr>
          <p:nvPr>
            <p:ph type="sldNum" sz="quarter" idx="12"/>
          </p:nvPr>
        </p:nvSpPr>
        <p:spPr/>
        <p:txBody>
          <a:bodyPr/>
          <a:lstStyle/>
          <a:p>
            <a:fld id="{218EA783-F785-4871-832F-F884E5FF66CA}" type="slidenum">
              <a:rPr lang="en-US" smtClean="0"/>
              <a:t>11</a:t>
            </a:fld>
            <a:endParaRPr lang="en-US"/>
          </a:p>
        </p:txBody>
      </p:sp>
    </p:spTree>
    <p:extLst>
      <p:ext uri="{BB962C8B-B14F-4D97-AF65-F5344CB8AC3E}">
        <p14:creationId xmlns:p14="http://schemas.microsoft.com/office/powerpoint/2010/main" val="1855596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9B9AD-448A-15A4-B924-3C325F93EB58}"/>
              </a:ext>
            </a:extLst>
          </p:cNvPr>
          <p:cNvSpPr>
            <a:spLocks noGrp="1"/>
          </p:cNvSpPr>
          <p:nvPr>
            <p:ph type="title"/>
          </p:nvPr>
        </p:nvSpPr>
        <p:spPr>
          <a:xfrm>
            <a:off x="838200" y="365126"/>
            <a:ext cx="10515600" cy="1001762"/>
          </a:xfrm>
        </p:spPr>
        <p:txBody>
          <a:bodyPr/>
          <a:lstStyle/>
          <a:p>
            <a:r>
              <a:rPr lang="en-US" b="1" dirty="0"/>
              <a:t>1934: Denver Post Tournament</a:t>
            </a:r>
          </a:p>
        </p:txBody>
      </p:sp>
      <p:pic>
        <p:nvPicPr>
          <p:cNvPr id="6" name="Content Placeholder 5" descr="A group of men standing together&#10;&#10;Description automatically generated">
            <a:extLst>
              <a:ext uri="{FF2B5EF4-FFF2-40B4-BE49-F238E27FC236}">
                <a16:creationId xmlns:a16="http://schemas.microsoft.com/office/drawing/2014/main" id="{B2532F46-4012-05F7-E7B9-1957861D685E}"/>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54114" y="1366887"/>
            <a:ext cx="5916835" cy="4590029"/>
          </a:xfrm>
        </p:spPr>
      </p:pic>
      <p:sp>
        <p:nvSpPr>
          <p:cNvPr id="4" name="Content Placeholder 3">
            <a:extLst>
              <a:ext uri="{FF2B5EF4-FFF2-40B4-BE49-F238E27FC236}">
                <a16:creationId xmlns:a16="http://schemas.microsoft.com/office/drawing/2014/main" id="{931C52DF-7158-B358-A0D9-168822DD53E6}"/>
              </a:ext>
            </a:extLst>
          </p:cNvPr>
          <p:cNvSpPr>
            <a:spLocks noGrp="1"/>
          </p:cNvSpPr>
          <p:nvPr>
            <p:ph sz="half" idx="2"/>
          </p:nvPr>
        </p:nvSpPr>
        <p:spPr>
          <a:xfrm>
            <a:off x="6640497" y="1721995"/>
            <a:ext cx="5379868" cy="3959714"/>
          </a:xfrm>
        </p:spPr>
        <p:txBody>
          <a:bodyPr/>
          <a:lstStyle/>
          <a:p>
            <a:pPr>
              <a:buFont typeface="Wingdings" panose="05000000000000000000" pitchFamily="2" charset="2"/>
              <a:buChar char="v"/>
            </a:pPr>
            <a:r>
              <a:rPr lang="en-US" sz="2200" kern="100" dirty="0">
                <a:effectLst/>
                <a:latin typeface="Calibri" panose="020F0502020204030204" pitchFamily="34" charset="0"/>
                <a:ea typeface="Calibri" panose="020F0502020204030204" pitchFamily="34" charset="0"/>
                <a:cs typeface="Times New Roman" panose="02020603050405020304" pitchFamily="18" charset="0"/>
              </a:rPr>
              <a:t>Stearnes starred with the Kans</a:t>
            </a:r>
            <a:r>
              <a:rPr lang="en-US" sz="2200" kern="100" dirty="0">
                <a:latin typeface="Calibri" panose="020F0502020204030204" pitchFamily="34" charset="0"/>
                <a:ea typeface="Calibri" panose="020F0502020204030204" pitchFamily="34" charset="0"/>
                <a:cs typeface="Times New Roman" panose="02020603050405020304" pitchFamily="18" charset="0"/>
              </a:rPr>
              <a:t>as City </a:t>
            </a:r>
            <a:r>
              <a:rPr lang="en-US" sz="2200" kern="100" dirty="0">
                <a:effectLst/>
                <a:latin typeface="Calibri" panose="020F0502020204030204" pitchFamily="34" charset="0"/>
                <a:ea typeface="Calibri" panose="020F0502020204030204" pitchFamily="34" charset="0"/>
                <a:cs typeface="Times New Roman" panose="02020603050405020304" pitchFamily="18" charset="0"/>
              </a:rPr>
              <a:t>Monarchs in the prestigious</a:t>
            </a:r>
            <a:r>
              <a:rPr lang="en-US" sz="2200" i="1" kern="100" dirty="0">
                <a:effectLst/>
                <a:latin typeface="Calibri" panose="020F0502020204030204" pitchFamily="34" charset="0"/>
                <a:ea typeface="Calibri" panose="020F0502020204030204" pitchFamily="34" charset="0"/>
                <a:cs typeface="Times New Roman" panose="02020603050405020304" pitchFamily="18" charset="0"/>
              </a:rPr>
              <a:t> Denver Post</a:t>
            </a:r>
            <a:r>
              <a:rPr lang="en-US" sz="2200" kern="100" dirty="0">
                <a:effectLst/>
                <a:latin typeface="Calibri" panose="020F0502020204030204" pitchFamily="34" charset="0"/>
                <a:ea typeface="Calibri" panose="020F0502020204030204" pitchFamily="34" charset="0"/>
                <a:cs typeface="Times New Roman" panose="02020603050405020304" pitchFamily="18" charset="0"/>
              </a:rPr>
              <a:t> Tournament after the ‘34 season.</a:t>
            </a:r>
          </a:p>
          <a:p>
            <a:pPr>
              <a:buFont typeface="Wingdings" panose="05000000000000000000" pitchFamily="2" charset="2"/>
              <a:buChar char="v"/>
            </a:pPr>
            <a:r>
              <a:rPr lang="en-US" sz="2200" kern="100" dirty="0">
                <a:latin typeface="Calibri" panose="020F0502020204030204" pitchFamily="34" charset="0"/>
                <a:ea typeface="Calibri" panose="020F0502020204030204" pitchFamily="34" charset="0"/>
                <a:cs typeface="Times New Roman" panose="02020603050405020304" pitchFamily="18" charset="0"/>
              </a:rPr>
              <a:t>KC </a:t>
            </a:r>
            <a:r>
              <a:rPr lang="en-US" sz="2200" kern="100" dirty="0">
                <a:effectLst/>
                <a:latin typeface="Calibri" panose="020F0502020204030204" pitchFamily="34" charset="0"/>
                <a:ea typeface="Calibri" panose="020F0502020204030204" pitchFamily="34" charset="0"/>
                <a:cs typeface="Times New Roman" panose="02020603050405020304" pitchFamily="18" charset="0"/>
              </a:rPr>
              <a:t>lost the championship game of the tourney to the House of David team, who had hired Satchel Paige to pitch for them. </a:t>
            </a:r>
          </a:p>
          <a:p>
            <a:pPr>
              <a:buFont typeface="Wingdings" panose="05000000000000000000" pitchFamily="2" charset="2"/>
              <a:buChar char="v"/>
            </a:pPr>
            <a:r>
              <a:rPr lang="en-US" sz="2200" kern="100" dirty="0">
                <a:latin typeface="Calibri" panose="020F0502020204030204" pitchFamily="34" charset="0"/>
                <a:ea typeface="Calibri" panose="020F0502020204030204" pitchFamily="34" charset="0"/>
                <a:cs typeface="Times New Roman" panose="02020603050405020304" pitchFamily="18" charset="0"/>
              </a:rPr>
              <a:t>The Monarchs didn’t lose </a:t>
            </a:r>
            <a:r>
              <a:rPr lang="en-US" sz="2200" kern="100" dirty="0">
                <a:effectLst/>
                <a:latin typeface="Calibri" panose="020F0502020204030204" pitchFamily="34" charset="0"/>
                <a:ea typeface="Calibri" panose="020F0502020204030204" pitchFamily="34" charset="0"/>
                <a:cs typeface="Times New Roman" panose="02020603050405020304" pitchFamily="18" charset="0"/>
              </a:rPr>
              <a:t>because of Stearnes, however, as Turkey won the prestigious tournament's best all-around player award. </a:t>
            </a:r>
          </a:p>
          <a:p>
            <a:endParaRPr lang="en-US" dirty="0"/>
          </a:p>
        </p:txBody>
      </p:sp>
      <p:sp>
        <p:nvSpPr>
          <p:cNvPr id="3" name="Slide Number Placeholder 2">
            <a:extLst>
              <a:ext uri="{FF2B5EF4-FFF2-40B4-BE49-F238E27FC236}">
                <a16:creationId xmlns:a16="http://schemas.microsoft.com/office/drawing/2014/main" id="{40B5A322-3FDE-33C2-801C-A46124AF7699}"/>
              </a:ext>
            </a:extLst>
          </p:cNvPr>
          <p:cNvSpPr>
            <a:spLocks noGrp="1"/>
          </p:cNvSpPr>
          <p:nvPr>
            <p:ph type="sldNum" sz="quarter" idx="12"/>
          </p:nvPr>
        </p:nvSpPr>
        <p:spPr/>
        <p:txBody>
          <a:bodyPr/>
          <a:lstStyle/>
          <a:p>
            <a:fld id="{218EA783-F785-4871-832F-F884E5FF66CA}" type="slidenum">
              <a:rPr lang="en-US" smtClean="0"/>
              <a:t>12</a:t>
            </a:fld>
            <a:endParaRPr lang="en-US"/>
          </a:p>
        </p:txBody>
      </p:sp>
    </p:spTree>
    <p:extLst>
      <p:ext uri="{BB962C8B-B14F-4D97-AF65-F5344CB8AC3E}">
        <p14:creationId xmlns:p14="http://schemas.microsoft.com/office/powerpoint/2010/main" val="38378953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FCF89-0886-C449-56BA-EBB6A225DC53}"/>
              </a:ext>
            </a:extLst>
          </p:cNvPr>
          <p:cNvSpPr>
            <a:spLocks noGrp="1"/>
          </p:cNvSpPr>
          <p:nvPr>
            <p:ph type="title"/>
          </p:nvPr>
        </p:nvSpPr>
        <p:spPr>
          <a:xfrm>
            <a:off x="838200" y="365126"/>
            <a:ext cx="10515600" cy="1077176"/>
          </a:xfrm>
        </p:spPr>
        <p:txBody>
          <a:bodyPr/>
          <a:lstStyle/>
          <a:p>
            <a:r>
              <a:rPr lang="en-US" b="1" dirty="0"/>
              <a:t>1935: </a:t>
            </a:r>
            <a:r>
              <a:rPr lang="en-US" b="1" i="1" dirty="0"/>
              <a:t>Chicago American Giants</a:t>
            </a:r>
          </a:p>
        </p:txBody>
      </p:sp>
      <p:pic>
        <p:nvPicPr>
          <p:cNvPr id="6" name="Content Placeholder 5" descr="A baseball player holding a bat&#10;&#10;Description automatically generated">
            <a:extLst>
              <a:ext uri="{FF2B5EF4-FFF2-40B4-BE49-F238E27FC236}">
                <a16:creationId xmlns:a16="http://schemas.microsoft.com/office/drawing/2014/main" id="{ECDBA7DD-3D4C-37CD-9F04-A2D641BE57CE}"/>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1238116"/>
            <a:ext cx="3218250" cy="5170395"/>
          </a:xfrm>
        </p:spPr>
      </p:pic>
      <p:sp>
        <p:nvSpPr>
          <p:cNvPr id="4" name="Content Placeholder 3">
            <a:extLst>
              <a:ext uri="{FF2B5EF4-FFF2-40B4-BE49-F238E27FC236}">
                <a16:creationId xmlns:a16="http://schemas.microsoft.com/office/drawing/2014/main" id="{781339EC-C5EF-CCE8-118E-05800302FE9A}"/>
              </a:ext>
            </a:extLst>
          </p:cNvPr>
          <p:cNvSpPr>
            <a:spLocks noGrp="1"/>
          </p:cNvSpPr>
          <p:nvPr>
            <p:ph sz="half" idx="2"/>
          </p:nvPr>
        </p:nvSpPr>
        <p:spPr>
          <a:xfrm>
            <a:off x="4776186" y="1810142"/>
            <a:ext cx="6285390" cy="4230528"/>
          </a:xfrm>
        </p:spPr>
        <p:txBody>
          <a:bodyPr/>
          <a:lstStyle/>
          <a:p>
            <a:pPr>
              <a:buFont typeface="Wingdings" panose="05000000000000000000" pitchFamily="2" charset="2"/>
              <a:buChar char="v"/>
            </a:pPr>
            <a:r>
              <a:rPr lang="en-US" sz="2400" dirty="0"/>
              <a:t>Stearnes hit .388 with a 185 OPS+ for Chicago, with 22 XBH. He scored 43 runs and drove in 52 runs in only 47 games.</a:t>
            </a:r>
          </a:p>
          <a:p>
            <a:pPr>
              <a:buFont typeface="Wingdings" panose="05000000000000000000" pitchFamily="2" charset="2"/>
              <a:buChar char="v"/>
            </a:pPr>
            <a:r>
              <a:rPr lang="en-US" sz="2400" dirty="0"/>
              <a:t>His lusty hitting could not lift the American Giants into contention, though, as Chicago finished sixth in the NNL with a 24-31-1 record overall.</a:t>
            </a:r>
          </a:p>
          <a:p>
            <a:endParaRPr lang="en-US" dirty="0"/>
          </a:p>
        </p:txBody>
      </p:sp>
      <p:sp>
        <p:nvSpPr>
          <p:cNvPr id="3" name="Slide Number Placeholder 2">
            <a:extLst>
              <a:ext uri="{FF2B5EF4-FFF2-40B4-BE49-F238E27FC236}">
                <a16:creationId xmlns:a16="http://schemas.microsoft.com/office/drawing/2014/main" id="{4035D20A-BCCB-492E-443B-E23637F720B2}"/>
              </a:ext>
            </a:extLst>
          </p:cNvPr>
          <p:cNvSpPr>
            <a:spLocks noGrp="1"/>
          </p:cNvSpPr>
          <p:nvPr>
            <p:ph type="sldNum" sz="quarter" idx="12"/>
          </p:nvPr>
        </p:nvSpPr>
        <p:spPr/>
        <p:txBody>
          <a:bodyPr/>
          <a:lstStyle/>
          <a:p>
            <a:fld id="{218EA783-F785-4871-832F-F884E5FF66CA}" type="slidenum">
              <a:rPr lang="en-US" smtClean="0"/>
              <a:t>13</a:t>
            </a:fld>
            <a:endParaRPr lang="en-US"/>
          </a:p>
        </p:txBody>
      </p:sp>
    </p:spTree>
    <p:extLst>
      <p:ext uri="{BB962C8B-B14F-4D97-AF65-F5344CB8AC3E}">
        <p14:creationId xmlns:p14="http://schemas.microsoft.com/office/powerpoint/2010/main" val="13127615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134F9-DF28-A712-7BC9-C5AB86D6ED23}"/>
              </a:ext>
            </a:extLst>
          </p:cNvPr>
          <p:cNvSpPr>
            <a:spLocks noGrp="1"/>
          </p:cNvSpPr>
          <p:nvPr>
            <p:ph type="title"/>
          </p:nvPr>
        </p:nvSpPr>
        <p:spPr>
          <a:xfrm>
            <a:off x="646111" y="452718"/>
            <a:ext cx="9404723" cy="905565"/>
          </a:xfrm>
        </p:spPr>
        <p:txBody>
          <a:bodyPr/>
          <a:lstStyle/>
          <a:p>
            <a:r>
              <a:rPr lang="en-US" b="1" dirty="0"/>
              <a:t>1936: </a:t>
            </a:r>
            <a:r>
              <a:rPr lang="en-US" b="1" i="1" dirty="0"/>
              <a:t>Philadelphia Stars</a:t>
            </a:r>
          </a:p>
        </p:txBody>
      </p:sp>
      <p:pic>
        <p:nvPicPr>
          <p:cNvPr id="6" name="Content Placeholder 5" descr="A close-up of a person wearing a baseball cap&#10;&#10;Description automatically generated">
            <a:extLst>
              <a:ext uri="{FF2B5EF4-FFF2-40B4-BE49-F238E27FC236}">
                <a16:creationId xmlns:a16="http://schemas.microsoft.com/office/drawing/2014/main" id="{A715EB78-BE3D-DEFF-905A-CB44A547209E}"/>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18973" y="1358283"/>
            <a:ext cx="3567670" cy="5109629"/>
          </a:xfrm>
        </p:spPr>
      </p:pic>
      <p:sp>
        <p:nvSpPr>
          <p:cNvPr id="4" name="Content Placeholder 3">
            <a:extLst>
              <a:ext uri="{FF2B5EF4-FFF2-40B4-BE49-F238E27FC236}">
                <a16:creationId xmlns:a16="http://schemas.microsoft.com/office/drawing/2014/main" id="{48F99801-9A78-55DC-9EAB-80DC4DF71200}"/>
              </a:ext>
            </a:extLst>
          </p:cNvPr>
          <p:cNvSpPr>
            <a:spLocks noGrp="1"/>
          </p:cNvSpPr>
          <p:nvPr>
            <p:ph sz="half" idx="2"/>
          </p:nvPr>
        </p:nvSpPr>
        <p:spPr>
          <a:xfrm>
            <a:off x="5509073" y="1944210"/>
            <a:ext cx="5663954" cy="3613211"/>
          </a:xfrm>
        </p:spPr>
        <p:txBody>
          <a:bodyPr>
            <a:normAutofit/>
          </a:bodyPr>
          <a:lstStyle/>
          <a:p>
            <a:pPr>
              <a:buFont typeface="Wingdings" panose="05000000000000000000" pitchFamily="2" charset="2"/>
              <a:buChar char="v"/>
            </a:pPr>
            <a:r>
              <a:rPr lang="en-US" sz="2000" dirty="0"/>
              <a:t>In his only full season with an Eastern club, Stearnes hit .352 with an OPS+ of 150 in Philly.</a:t>
            </a:r>
          </a:p>
          <a:p>
            <a:pPr>
              <a:buFont typeface="Wingdings" panose="05000000000000000000" pitchFamily="2" charset="2"/>
              <a:buChar char="v"/>
            </a:pPr>
            <a:r>
              <a:rPr lang="en-US" sz="2000" dirty="0"/>
              <a:t>Stearnes finished among the NNL2 league batting leaders in multiple categories.</a:t>
            </a:r>
          </a:p>
          <a:p>
            <a:pPr>
              <a:buFont typeface="Wingdings" panose="05000000000000000000" pitchFamily="2" charset="2"/>
              <a:buChar char="v"/>
            </a:pPr>
            <a:r>
              <a:rPr lang="en-US" sz="2000" dirty="0"/>
              <a:t>Philadelphia finished with the worst overall record in the Negro National League in ‘36 at 32-42-1.</a:t>
            </a:r>
          </a:p>
        </p:txBody>
      </p:sp>
      <p:sp>
        <p:nvSpPr>
          <p:cNvPr id="3" name="Slide Number Placeholder 2">
            <a:extLst>
              <a:ext uri="{FF2B5EF4-FFF2-40B4-BE49-F238E27FC236}">
                <a16:creationId xmlns:a16="http://schemas.microsoft.com/office/drawing/2014/main" id="{19CA9132-A5F2-3D94-BCA7-4B003FB7F835}"/>
              </a:ext>
            </a:extLst>
          </p:cNvPr>
          <p:cNvSpPr>
            <a:spLocks noGrp="1"/>
          </p:cNvSpPr>
          <p:nvPr>
            <p:ph type="sldNum" sz="quarter" idx="12"/>
          </p:nvPr>
        </p:nvSpPr>
        <p:spPr/>
        <p:txBody>
          <a:bodyPr/>
          <a:lstStyle/>
          <a:p>
            <a:fld id="{218EA783-F785-4871-832F-F884E5FF66CA}" type="slidenum">
              <a:rPr lang="en-US" smtClean="0"/>
              <a:t>14</a:t>
            </a:fld>
            <a:endParaRPr lang="en-US"/>
          </a:p>
        </p:txBody>
      </p:sp>
    </p:spTree>
    <p:extLst>
      <p:ext uri="{BB962C8B-B14F-4D97-AF65-F5344CB8AC3E}">
        <p14:creationId xmlns:p14="http://schemas.microsoft.com/office/powerpoint/2010/main" val="20797218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99F79-140A-BD86-F392-796061F229E7}"/>
              </a:ext>
            </a:extLst>
          </p:cNvPr>
          <p:cNvSpPr>
            <a:spLocks noGrp="1"/>
          </p:cNvSpPr>
          <p:nvPr>
            <p:ph type="title"/>
          </p:nvPr>
        </p:nvSpPr>
        <p:spPr>
          <a:xfrm>
            <a:off x="142043" y="365126"/>
            <a:ext cx="11922710" cy="1077176"/>
          </a:xfrm>
        </p:spPr>
        <p:txBody>
          <a:bodyPr/>
          <a:lstStyle/>
          <a:p>
            <a:r>
              <a:rPr lang="en-US" sz="4000" b="1" dirty="0"/>
              <a:t>1937: </a:t>
            </a:r>
            <a:r>
              <a:rPr lang="en-US" sz="4000" b="1" i="1" dirty="0"/>
              <a:t>Detroit Stars &amp; CHI American Giants</a:t>
            </a:r>
          </a:p>
        </p:txBody>
      </p:sp>
      <p:pic>
        <p:nvPicPr>
          <p:cNvPr id="6" name="Content Placeholder 5" descr="A close-up of a baseball player&#10;&#10;Description automatically generated">
            <a:extLst>
              <a:ext uri="{FF2B5EF4-FFF2-40B4-BE49-F238E27FC236}">
                <a16:creationId xmlns:a16="http://schemas.microsoft.com/office/drawing/2014/main" id="{C43FDFCC-A57C-342E-7950-3195B69CAB02}"/>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31668" y="1296350"/>
            <a:ext cx="3479276" cy="4870987"/>
          </a:xfrm>
        </p:spPr>
      </p:pic>
      <p:sp>
        <p:nvSpPr>
          <p:cNvPr id="4" name="Content Placeholder 3">
            <a:extLst>
              <a:ext uri="{FF2B5EF4-FFF2-40B4-BE49-F238E27FC236}">
                <a16:creationId xmlns:a16="http://schemas.microsoft.com/office/drawing/2014/main" id="{D06D9354-045C-41F1-E93E-8C2505600B30}"/>
              </a:ext>
            </a:extLst>
          </p:cNvPr>
          <p:cNvSpPr>
            <a:spLocks noGrp="1"/>
          </p:cNvSpPr>
          <p:nvPr>
            <p:ph sz="half" idx="2"/>
          </p:nvPr>
        </p:nvSpPr>
        <p:spPr>
          <a:xfrm>
            <a:off x="5264458" y="1740233"/>
            <a:ext cx="6036816" cy="4349848"/>
          </a:xfrm>
        </p:spPr>
        <p:txBody>
          <a:bodyPr>
            <a:normAutofit/>
          </a:bodyPr>
          <a:lstStyle/>
          <a:p>
            <a:pPr>
              <a:buFont typeface="Wingdings" panose="05000000000000000000" pitchFamily="2" charset="2"/>
              <a:buChar char="v"/>
            </a:pPr>
            <a:r>
              <a:rPr lang="en-US" dirty="0"/>
              <a:t>Stearnes returned home, leading a new Detroit club that was a charter member of the new Negro American League.</a:t>
            </a:r>
          </a:p>
          <a:p>
            <a:pPr>
              <a:buFont typeface="Wingdings" panose="05000000000000000000" pitchFamily="2" charset="2"/>
              <a:buChar char="v"/>
            </a:pPr>
            <a:r>
              <a:rPr lang="en-US" dirty="0"/>
              <a:t>In 18 games w/Detroit, Stearnes hit .391 w/a 205 OPS+. He also played a few games with Chicago at the end of the ‘37 campaign.</a:t>
            </a:r>
          </a:p>
          <a:p>
            <a:pPr>
              <a:buFont typeface="Wingdings" panose="05000000000000000000" pitchFamily="2" charset="2"/>
              <a:buChar char="v"/>
            </a:pPr>
            <a:r>
              <a:rPr lang="en-US" dirty="0"/>
              <a:t>Detroit finished sixth in the NAL with a combined record of 15-24.</a:t>
            </a:r>
          </a:p>
          <a:p>
            <a:pPr>
              <a:buFont typeface="Wingdings" panose="05000000000000000000" pitchFamily="2" charset="2"/>
              <a:buChar char="v"/>
            </a:pPr>
            <a:r>
              <a:rPr lang="en-US" dirty="0"/>
              <a:t>Chicago won the NAL’s second half, but won only 1 game in the 5-game LCS against KC.</a:t>
            </a:r>
          </a:p>
          <a:p>
            <a:pPr>
              <a:buFont typeface="Wingdings" panose="05000000000000000000" pitchFamily="2" charset="2"/>
              <a:buChar char="v"/>
            </a:pPr>
            <a:r>
              <a:rPr lang="en-US" dirty="0"/>
              <a:t>Stearnes hit .263 w/0 homers, 2 runs, and 1 ribbie in the LCS.</a:t>
            </a:r>
          </a:p>
        </p:txBody>
      </p:sp>
      <p:sp>
        <p:nvSpPr>
          <p:cNvPr id="3" name="Slide Number Placeholder 2">
            <a:extLst>
              <a:ext uri="{FF2B5EF4-FFF2-40B4-BE49-F238E27FC236}">
                <a16:creationId xmlns:a16="http://schemas.microsoft.com/office/drawing/2014/main" id="{7707A0FE-0217-8352-042F-2EE0543D426B}"/>
              </a:ext>
            </a:extLst>
          </p:cNvPr>
          <p:cNvSpPr>
            <a:spLocks noGrp="1"/>
          </p:cNvSpPr>
          <p:nvPr>
            <p:ph type="sldNum" sz="quarter" idx="12"/>
          </p:nvPr>
        </p:nvSpPr>
        <p:spPr/>
        <p:txBody>
          <a:bodyPr/>
          <a:lstStyle/>
          <a:p>
            <a:fld id="{218EA783-F785-4871-832F-F884E5FF66CA}" type="slidenum">
              <a:rPr lang="en-US" smtClean="0"/>
              <a:t>15</a:t>
            </a:fld>
            <a:endParaRPr lang="en-US"/>
          </a:p>
        </p:txBody>
      </p:sp>
    </p:spTree>
    <p:extLst>
      <p:ext uri="{BB962C8B-B14F-4D97-AF65-F5344CB8AC3E}">
        <p14:creationId xmlns:p14="http://schemas.microsoft.com/office/powerpoint/2010/main" val="42498157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6E3AC-3487-6E52-A4A2-85DDC7050FE3}"/>
              </a:ext>
            </a:extLst>
          </p:cNvPr>
          <p:cNvSpPr>
            <a:spLocks noGrp="1"/>
          </p:cNvSpPr>
          <p:nvPr>
            <p:ph type="title"/>
          </p:nvPr>
        </p:nvSpPr>
        <p:spPr>
          <a:xfrm>
            <a:off x="159798" y="365125"/>
            <a:ext cx="11878322" cy="1086603"/>
          </a:xfrm>
        </p:spPr>
        <p:txBody>
          <a:bodyPr/>
          <a:lstStyle/>
          <a:p>
            <a:r>
              <a:rPr lang="en-US" sz="4000" b="1" dirty="0"/>
              <a:t>1938: </a:t>
            </a:r>
            <a:r>
              <a:rPr lang="en-US" sz="4000" b="1" i="1" dirty="0"/>
              <a:t>CHI American Giants &amp; KC Monarchs</a:t>
            </a:r>
          </a:p>
        </p:txBody>
      </p:sp>
      <p:pic>
        <p:nvPicPr>
          <p:cNvPr id="6" name="Content Placeholder 5" descr="A person wearing a white shirt and pants&#10;&#10;Description automatically generated">
            <a:extLst>
              <a:ext uri="{FF2B5EF4-FFF2-40B4-BE49-F238E27FC236}">
                <a16:creationId xmlns:a16="http://schemas.microsoft.com/office/drawing/2014/main" id="{AD9D09B2-1C40-B201-4569-8DD393AB9760}"/>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366376" y="1295037"/>
            <a:ext cx="1705298" cy="5266704"/>
          </a:xfrm>
        </p:spPr>
      </p:pic>
      <p:sp>
        <p:nvSpPr>
          <p:cNvPr id="4" name="Content Placeholder 3">
            <a:extLst>
              <a:ext uri="{FF2B5EF4-FFF2-40B4-BE49-F238E27FC236}">
                <a16:creationId xmlns:a16="http://schemas.microsoft.com/office/drawing/2014/main" id="{37DCCD96-EBD7-4A5C-E04D-0EA198C3B638}"/>
              </a:ext>
            </a:extLst>
          </p:cNvPr>
          <p:cNvSpPr>
            <a:spLocks noGrp="1"/>
          </p:cNvSpPr>
          <p:nvPr>
            <p:ph sz="half" idx="2"/>
          </p:nvPr>
        </p:nvSpPr>
        <p:spPr>
          <a:xfrm>
            <a:off x="4731799" y="2015230"/>
            <a:ext cx="6320900" cy="3586579"/>
          </a:xfrm>
        </p:spPr>
        <p:txBody>
          <a:bodyPr>
            <a:noAutofit/>
          </a:bodyPr>
          <a:lstStyle/>
          <a:p>
            <a:pPr>
              <a:buFont typeface="Wingdings" panose="05000000000000000000" pitchFamily="2" charset="2"/>
              <a:buChar char="v"/>
            </a:pPr>
            <a:r>
              <a:rPr lang="en-US" sz="2000" dirty="0"/>
              <a:t>Stearnes suffered through his worst year, hitting only .264 w/a 117 OPS+ in 34 games combined with the Monarchs and American Giants.</a:t>
            </a:r>
          </a:p>
          <a:p>
            <a:pPr>
              <a:buFont typeface="Wingdings" panose="05000000000000000000" pitchFamily="2" charset="2"/>
              <a:buChar char="v"/>
            </a:pPr>
            <a:r>
              <a:rPr lang="en-US" sz="2000" dirty="0"/>
              <a:t>Monarchs finished the season with the best overall record in NAL. The American Giants had the third-best overall record.</a:t>
            </a:r>
          </a:p>
          <a:p>
            <a:pPr>
              <a:buFont typeface="Wingdings" panose="05000000000000000000" pitchFamily="2" charset="2"/>
              <a:buChar char="v"/>
            </a:pPr>
            <a:r>
              <a:rPr lang="en-US" sz="2000" dirty="0"/>
              <a:t>Neither Kansas City or Chicago, however, won either half of the split-season, so neither went to the  NAL LCS.</a:t>
            </a:r>
          </a:p>
        </p:txBody>
      </p:sp>
      <p:sp>
        <p:nvSpPr>
          <p:cNvPr id="3" name="Slide Number Placeholder 2">
            <a:extLst>
              <a:ext uri="{FF2B5EF4-FFF2-40B4-BE49-F238E27FC236}">
                <a16:creationId xmlns:a16="http://schemas.microsoft.com/office/drawing/2014/main" id="{90A7F5E1-8923-728C-85C7-30C187DB2923}"/>
              </a:ext>
            </a:extLst>
          </p:cNvPr>
          <p:cNvSpPr>
            <a:spLocks noGrp="1"/>
          </p:cNvSpPr>
          <p:nvPr>
            <p:ph type="sldNum" sz="quarter" idx="12"/>
          </p:nvPr>
        </p:nvSpPr>
        <p:spPr/>
        <p:txBody>
          <a:bodyPr/>
          <a:lstStyle/>
          <a:p>
            <a:fld id="{218EA783-F785-4871-832F-F884E5FF66CA}" type="slidenum">
              <a:rPr lang="en-US" smtClean="0"/>
              <a:t>16</a:t>
            </a:fld>
            <a:endParaRPr lang="en-US"/>
          </a:p>
        </p:txBody>
      </p:sp>
    </p:spTree>
    <p:extLst>
      <p:ext uri="{BB962C8B-B14F-4D97-AF65-F5344CB8AC3E}">
        <p14:creationId xmlns:p14="http://schemas.microsoft.com/office/powerpoint/2010/main" val="29471737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B2071-01C9-133B-80D0-A090D12FE2B2}"/>
              </a:ext>
            </a:extLst>
          </p:cNvPr>
          <p:cNvSpPr>
            <a:spLocks noGrp="1"/>
          </p:cNvSpPr>
          <p:nvPr>
            <p:ph type="title"/>
          </p:nvPr>
        </p:nvSpPr>
        <p:spPr>
          <a:xfrm>
            <a:off x="838200" y="365126"/>
            <a:ext cx="10515600" cy="1077176"/>
          </a:xfrm>
        </p:spPr>
        <p:txBody>
          <a:bodyPr/>
          <a:lstStyle/>
          <a:p>
            <a:r>
              <a:rPr lang="en-US" b="1" dirty="0"/>
              <a:t>1939: </a:t>
            </a:r>
            <a:r>
              <a:rPr lang="en-US" b="1" i="1" dirty="0"/>
              <a:t>Kansas City Monarchs</a:t>
            </a:r>
          </a:p>
        </p:txBody>
      </p:sp>
      <p:pic>
        <p:nvPicPr>
          <p:cNvPr id="6" name="Content Placeholder 5" descr="A person in a baseball uniform&#10;&#10;Description automatically generated">
            <a:extLst>
              <a:ext uri="{FF2B5EF4-FFF2-40B4-BE49-F238E27FC236}">
                <a16:creationId xmlns:a16="http://schemas.microsoft.com/office/drawing/2014/main" id="{540503F3-FC40-5CDF-AA62-987E0C034C6A}"/>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56948" y="1172532"/>
            <a:ext cx="3585114" cy="5335984"/>
          </a:xfrm>
        </p:spPr>
      </p:pic>
      <p:sp>
        <p:nvSpPr>
          <p:cNvPr id="4" name="Content Placeholder 3">
            <a:extLst>
              <a:ext uri="{FF2B5EF4-FFF2-40B4-BE49-F238E27FC236}">
                <a16:creationId xmlns:a16="http://schemas.microsoft.com/office/drawing/2014/main" id="{BC956D55-85C6-442A-0699-4D590E14BD74}"/>
              </a:ext>
            </a:extLst>
          </p:cNvPr>
          <p:cNvSpPr>
            <a:spLocks noGrp="1"/>
          </p:cNvSpPr>
          <p:nvPr>
            <p:ph sz="half" idx="2"/>
          </p:nvPr>
        </p:nvSpPr>
        <p:spPr>
          <a:xfrm>
            <a:off x="4873841" y="1873461"/>
            <a:ext cx="6782540" cy="4203896"/>
          </a:xfrm>
        </p:spPr>
        <p:txBody>
          <a:bodyPr>
            <a:normAutofit/>
          </a:bodyPr>
          <a:lstStyle/>
          <a:p>
            <a:pPr>
              <a:buFont typeface="Wingdings" panose="05000000000000000000" pitchFamily="2" charset="2"/>
              <a:buChar char="v"/>
            </a:pPr>
            <a:r>
              <a:rPr lang="en-US" sz="2000" dirty="0"/>
              <a:t>Stearnes hit .330 w/156 OPS+ in 49 games, leading NAL with 7 HR.</a:t>
            </a:r>
          </a:p>
          <a:p>
            <a:pPr>
              <a:buFont typeface="Wingdings" panose="05000000000000000000" pitchFamily="2" charset="2"/>
              <a:buChar char="v"/>
            </a:pPr>
            <a:r>
              <a:rPr lang="en-US" sz="2000" dirty="0"/>
              <a:t>Monarchs finished 46-25 combined, winning first-half of NAL season.</a:t>
            </a:r>
          </a:p>
          <a:p>
            <a:pPr>
              <a:buFont typeface="Wingdings" panose="05000000000000000000" pitchFamily="2" charset="2"/>
              <a:buChar char="v"/>
            </a:pPr>
            <a:r>
              <a:rPr lang="en-US" sz="2000" dirty="0"/>
              <a:t>St. Louis Stars won second-half title, setting up championship series with KC.</a:t>
            </a:r>
          </a:p>
          <a:p>
            <a:pPr>
              <a:buFont typeface="Wingdings" panose="05000000000000000000" pitchFamily="2" charset="2"/>
              <a:buChar char="v"/>
            </a:pPr>
            <a:r>
              <a:rPr lang="en-US" sz="2000" dirty="0"/>
              <a:t> KC won the NAL pennant by defeating St. Louis, 4 games-to-1, in the LCS.</a:t>
            </a:r>
          </a:p>
          <a:p>
            <a:pPr>
              <a:buFont typeface="Wingdings" panose="05000000000000000000" pitchFamily="2" charset="2"/>
              <a:buChar char="v"/>
            </a:pPr>
            <a:r>
              <a:rPr lang="en-US" sz="2000" dirty="0"/>
              <a:t>Stearnes hit only .231 in LCS, but with a 171 OPS+. He scored 3 runs, hit 1 homer, and drove in 5.</a:t>
            </a:r>
          </a:p>
        </p:txBody>
      </p:sp>
      <p:sp>
        <p:nvSpPr>
          <p:cNvPr id="3" name="Slide Number Placeholder 2">
            <a:extLst>
              <a:ext uri="{FF2B5EF4-FFF2-40B4-BE49-F238E27FC236}">
                <a16:creationId xmlns:a16="http://schemas.microsoft.com/office/drawing/2014/main" id="{77232C74-DCD0-DF37-96A3-D07E4C7F31B9}"/>
              </a:ext>
            </a:extLst>
          </p:cNvPr>
          <p:cNvSpPr>
            <a:spLocks noGrp="1"/>
          </p:cNvSpPr>
          <p:nvPr>
            <p:ph type="sldNum" sz="quarter" idx="12"/>
          </p:nvPr>
        </p:nvSpPr>
        <p:spPr/>
        <p:txBody>
          <a:bodyPr/>
          <a:lstStyle/>
          <a:p>
            <a:fld id="{218EA783-F785-4871-832F-F884E5FF66CA}" type="slidenum">
              <a:rPr lang="en-US" smtClean="0"/>
              <a:t>17</a:t>
            </a:fld>
            <a:endParaRPr lang="en-US"/>
          </a:p>
        </p:txBody>
      </p:sp>
    </p:spTree>
    <p:extLst>
      <p:ext uri="{BB962C8B-B14F-4D97-AF65-F5344CB8AC3E}">
        <p14:creationId xmlns:p14="http://schemas.microsoft.com/office/powerpoint/2010/main" val="25931646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4087E-E190-ADD5-2F1F-05657B384C7B}"/>
              </a:ext>
            </a:extLst>
          </p:cNvPr>
          <p:cNvSpPr>
            <a:spLocks noGrp="1"/>
          </p:cNvSpPr>
          <p:nvPr>
            <p:ph type="title"/>
          </p:nvPr>
        </p:nvSpPr>
        <p:spPr>
          <a:xfrm>
            <a:off x="646111" y="452718"/>
            <a:ext cx="9404723" cy="878932"/>
          </a:xfrm>
        </p:spPr>
        <p:txBody>
          <a:bodyPr/>
          <a:lstStyle/>
          <a:p>
            <a:r>
              <a:rPr lang="en-US" b="1" dirty="0"/>
              <a:t>1940: </a:t>
            </a:r>
            <a:r>
              <a:rPr lang="en-US" b="1" i="1" dirty="0"/>
              <a:t>Kansas City Monarchs</a:t>
            </a:r>
          </a:p>
        </p:txBody>
      </p:sp>
      <p:pic>
        <p:nvPicPr>
          <p:cNvPr id="6" name="Content Placeholder 5" descr="A baseball player holding a bat&#10;&#10;Description automatically generated">
            <a:extLst>
              <a:ext uri="{FF2B5EF4-FFF2-40B4-BE49-F238E27FC236}">
                <a16:creationId xmlns:a16="http://schemas.microsoft.com/office/drawing/2014/main" id="{228C6BEC-86C7-B080-5A20-5B8538452E27}"/>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46111" y="1429306"/>
            <a:ext cx="4112320" cy="5099276"/>
          </a:xfrm>
        </p:spPr>
      </p:pic>
      <p:sp>
        <p:nvSpPr>
          <p:cNvPr id="4" name="Content Placeholder 3">
            <a:extLst>
              <a:ext uri="{FF2B5EF4-FFF2-40B4-BE49-F238E27FC236}">
                <a16:creationId xmlns:a16="http://schemas.microsoft.com/office/drawing/2014/main" id="{1891036B-D774-3B14-03B4-7F98F97BCDA7}"/>
              </a:ext>
            </a:extLst>
          </p:cNvPr>
          <p:cNvSpPr>
            <a:spLocks noGrp="1"/>
          </p:cNvSpPr>
          <p:nvPr>
            <p:ph sz="half" idx="2"/>
          </p:nvPr>
        </p:nvSpPr>
        <p:spPr>
          <a:xfrm>
            <a:off x="5348472" y="1961964"/>
            <a:ext cx="5743852" cy="3701989"/>
          </a:xfrm>
        </p:spPr>
        <p:txBody>
          <a:bodyPr/>
          <a:lstStyle/>
          <a:p>
            <a:pPr>
              <a:buFont typeface="Wingdings" panose="05000000000000000000" pitchFamily="2" charset="2"/>
              <a:buChar char="v"/>
            </a:pPr>
            <a:r>
              <a:rPr lang="en-US" sz="2000" dirty="0"/>
              <a:t>Stearnes posted low .262 BA but still had a fine 152 OPS+ in 36 games in his final year in the Major Negro Leagues.</a:t>
            </a:r>
          </a:p>
          <a:p>
            <a:pPr>
              <a:buFont typeface="Wingdings" panose="05000000000000000000" pitchFamily="2" charset="2"/>
              <a:buChar char="v"/>
            </a:pPr>
            <a:r>
              <a:rPr lang="en-US" sz="2000" dirty="0"/>
              <a:t>He also led the NAL in home runs with 5.</a:t>
            </a:r>
          </a:p>
          <a:p>
            <a:pPr>
              <a:buFont typeface="Wingdings" panose="05000000000000000000" pitchFamily="2" charset="2"/>
              <a:buChar char="v"/>
            </a:pPr>
            <a:r>
              <a:rPr lang="en-US" sz="2000" dirty="0"/>
              <a:t>The Monarchs finished first in the Negro American League in both halves of season with a 36-11-3 combined record, winning the pennant outright. Therefore, there was no League Championship Series.</a:t>
            </a:r>
          </a:p>
          <a:p>
            <a:endParaRPr lang="en-US" dirty="0"/>
          </a:p>
        </p:txBody>
      </p:sp>
      <p:sp>
        <p:nvSpPr>
          <p:cNvPr id="3" name="Slide Number Placeholder 2">
            <a:extLst>
              <a:ext uri="{FF2B5EF4-FFF2-40B4-BE49-F238E27FC236}">
                <a16:creationId xmlns:a16="http://schemas.microsoft.com/office/drawing/2014/main" id="{250AA166-B7A7-5DFA-AC60-6621B6FC76FB}"/>
              </a:ext>
            </a:extLst>
          </p:cNvPr>
          <p:cNvSpPr>
            <a:spLocks noGrp="1"/>
          </p:cNvSpPr>
          <p:nvPr>
            <p:ph type="sldNum" sz="quarter" idx="12"/>
          </p:nvPr>
        </p:nvSpPr>
        <p:spPr/>
        <p:txBody>
          <a:bodyPr/>
          <a:lstStyle/>
          <a:p>
            <a:fld id="{218EA783-F785-4871-832F-F884E5FF66CA}" type="slidenum">
              <a:rPr lang="en-US" smtClean="0"/>
              <a:t>18</a:t>
            </a:fld>
            <a:endParaRPr lang="en-US"/>
          </a:p>
        </p:txBody>
      </p:sp>
    </p:spTree>
    <p:extLst>
      <p:ext uri="{BB962C8B-B14F-4D97-AF65-F5344CB8AC3E}">
        <p14:creationId xmlns:p14="http://schemas.microsoft.com/office/powerpoint/2010/main" val="6157076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94174-BB86-06F0-C94B-AACCCB670EA6}"/>
              </a:ext>
            </a:extLst>
          </p:cNvPr>
          <p:cNvSpPr>
            <a:spLocks noGrp="1"/>
          </p:cNvSpPr>
          <p:nvPr>
            <p:ph type="title"/>
          </p:nvPr>
        </p:nvSpPr>
        <p:spPr>
          <a:xfrm>
            <a:off x="838200" y="365125"/>
            <a:ext cx="10515600" cy="1039469"/>
          </a:xfrm>
        </p:spPr>
        <p:txBody>
          <a:bodyPr/>
          <a:lstStyle/>
          <a:p>
            <a:r>
              <a:rPr lang="en-US" b="1" dirty="0"/>
              <a:t>1930-1940 Heroics</a:t>
            </a:r>
          </a:p>
        </p:txBody>
      </p:sp>
      <p:pic>
        <p:nvPicPr>
          <p:cNvPr id="6" name="Content Placeholder 5" descr="A plaque with a head of a person&#10;&#10;Description automatically generated">
            <a:extLst>
              <a:ext uri="{FF2B5EF4-FFF2-40B4-BE49-F238E27FC236}">
                <a16:creationId xmlns:a16="http://schemas.microsoft.com/office/drawing/2014/main" id="{7D062327-20D3-D095-005D-1754E9123E4F}"/>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rot="5400000">
            <a:off x="-231568" y="1907046"/>
            <a:ext cx="5149093" cy="3861820"/>
          </a:xfrm>
        </p:spPr>
      </p:pic>
      <p:sp>
        <p:nvSpPr>
          <p:cNvPr id="4" name="Content Placeholder 3">
            <a:extLst>
              <a:ext uri="{FF2B5EF4-FFF2-40B4-BE49-F238E27FC236}">
                <a16:creationId xmlns:a16="http://schemas.microsoft.com/office/drawing/2014/main" id="{065D1F35-E18F-0463-4A84-5C2C03521ED1}"/>
              </a:ext>
            </a:extLst>
          </p:cNvPr>
          <p:cNvSpPr>
            <a:spLocks noGrp="1"/>
          </p:cNvSpPr>
          <p:nvPr>
            <p:ph sz="half" idx="2"/>
          </p:nvPr>
        </p:nvSpPr>
        <p:spPr>
          <a:xfrm>
            <a:off x="4700021" y="1404594"/>
            <a:ext cx="7355855" cy="5309833"/>
          </a:xfrm>
        </p:spPr>
        <p:txBody>
          <a:bodyPr>
            <a:normAutofit fontScale="92500" lnSpcReduction="10000"/>
          </a:bodyPr>
          <a:lstStyle/>
          <a:p>
            <a:pPr>
              <a:buFont typeface="Wingdings" panose="05000000000000000000" pitchFamily="2" charset="2"/>
              <a:buChar char="v"/>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In these 11 seasons, Stearnes played for seven postseason or pennant-winning teams.</a:t>
            </a:r>
          </a:p>
          <a:p>
            <a:pPr>
              <a:buFont typeface="Wingdings" panose="05000000000000000000" pitchFamily="2" charset="2"/>
              <a:buChar char="v"/>
            </a:pPr>
            <a:r>
              <a:rPr lang="en-US" sz="2400" kern="100" dirty="0">
                <a:latin typeface="Calibri" panose="020F0502020204030204" pitchFamily="34" charset="0"/>
                <a:ea typeface="Calibri" panose="020F0502020204030204" pitchFamily="34" charset="0"/>
                <a:cs typeface="Times New Roman" panose="02020603050405020304" pitchFamily="18" charset="0"/>
              </a:rPr>
              <a:t>Stearnes’ clubs took</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the pennant with the American Giants in the 1932 Negro Southern League (NSL) as well as with the Monarchs in the Negro American League (NAL) in both 1939 and 1940. </a:t>
            </a:r>
          </a:p>
          <a:p>
            <a:pPr>
              <a:buFont typeface="Wingdings" panose="05000000000000000000" pitchFamily="2" charset="2"/>
              <a:buChar char="v"/>
            </a:pPr>
            <a:r>
              <a:rPr lang="en-US" sz="2400" kern="100" dirty="0">
                <a:latin typeface="Calibri" panose="020F0502020204030204" pitchFamily="34" charset="0"/>
                <a:ea typeface="Calibri" panose="020F0502020204030204" pitchFamily="34" charset="0"/>
                <a:cs typeface="Times New Roman" panose="02020603050405020304" pitchFamily="18" charset="0"/>
              </a:rPr>
              <a:t>Stearnes’ clubs won one half of the split-seasons in 1930, 1934, and 1937, but then lost League Championship Series. </a:t>
            </a:r>
          </a:p>
          <a:p>
            <a:pPr>
              <a:buFont typeface="Wingdings" panose="05000000000000000000" pitchFamily="2" charset="2"/>
              <a:buChar char="v"/>
            </a:pPr>
            <a:r>
              <a:rPr lang="en-US" sz="2400" kern="100" dirty="0">
                <a:latin typeface="Calibri" panose="020F0502020204030204" pitchFamily="34" charset="0"/>
                <a:ea typeface="Calibri" panose="020F0502020204030204" pitchFamily="34" charset="0"/>
                <a:cs typeface="Times New Roman" panose="02020603050405020304" pitchFamily="18" charset="0"/>
              </a:rPr>
              <a:t>In 1933, Stearnes’ American Giants won the first-half title in the new Negro National League (II), but league founder and president Gus Greenlee controversially awarded his own Pittsburgh Crawfords the pennant outright when the second-half schedule was not completed.</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a:buFont typeface="Wingdings" panose="05000000000000000000" pitchFamily="2" charset="2"/>
              <a:buChar char="v"/>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In that era, at most two teams per league would qualify for the postseason. </a:t>
            </a:r>
          </a:p>
          <a:p>
            <a:endParaRPr lang="en-US" dirty="0"/>
          </a:p>
        </p:txBody>
      </p:sp>
      <p:sp>
        <p:nvSpPr>
          <p:cNvPr id="3" name="Slide Number Placeholder 2">
            <a:extLst>
              <a:ext uri="{FF2B5EF4-FFF2-40B4-BE49-F238E27FC236}">
                <a16:creationId xmlns:a16="http://schemas.microsoft.com/office/drawing/2014/main" id="{D3AD67DE-2756-4E50-0737-9DDF7CFDC5A3}"/>
              </a:ext>
            </a:extLst>
          </p:cNvPr>
          <p:cNvSpPr>
            <a:spLocks noGrp="1"/>
          </p:cNvSpPr>
          <p:nvPr>
            <p:ph type="sldNum" sz="quarter" idx="12"/>
          </p:nvPr>
        </p:nvSpPr>
        <p:spPr/>
        <p:txBody>
          <a:bodyPr/>
          <a:lstStyle/>
          <a:p>
            <a:fld id="{218EA783-F785-4871-832F-F884E5FF66CA}" type="slidenum">
              <a:rPr lang="en-US" smtClean="0"/>
              <a:t>19</a:t>
            </a:fld>
            <a:endParaRPr lang="en-US"/>
          </a:p>
        </p:txBody>
      </p:sp>
    </p:spTree>
    <p:extLst>
      <p:ext uri="{BB962C8B-B14F-4D97-AF65-F5344CB8AC3E}">
        <p14:creationId xmlns:p14="http://schemas.microsoft.com/office/powerpoint/2010/main" val="27291183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D2D5A-5D21-424C-7E33-6FDDB1739E4E}"/>
              </a:ext>
            </a:extLst>
          </p:cNvPr>
          <p:cNvSpPr>
            <a:spLocks noGrp="1"/>
          </p:cNvSpPr>
          <p:nvPr>
            <p:ph type="title"/>
          </p:nvPr>
        </p:nvSpPr>
        <p:spPr>
          <a:xfrm>
            <a:off x="646111" y="452718"/>
            <a:ext cx="9404723" cy="985465"/>
          </a:xfrm>
        </p:spPr>
        <p:txBody>
          <a:bodyPr/>
          <a:lstStyle/>
          <a:p>
            <a:pPr algn="ctr"/>
            <a:r>
              <a:rPr lang="en-US" b="1" dirty="0"/>
              <a:t>THE PREMISE</a:t>
            </a:r>
          </a:p>
        </p:txBody>
      </p:sp>
      <p:sp>
        <p:nvSpPr>
          <p:cNvPr id="3" name="Content Placeholder 2">
            <a:extLst>
              <a:ext uri="{FF2B5EF4-FFF2-40B4-BE49-F238E27FC236}">
                <a16:creationId xmlns:a16="http://schemas.microsoft.com/office/drawing/2014/main" id="{55B015D7-8F49-BF6A-B424-6128F3DF15B7}"/>
              </a:ext>
            </a:extLst>
          </p:cNvPr>
          <p:cNvSpPr>
            <a:spLocks noGrp="1"/>
          </p:cNvSpPr>
          <p:nvPr>
            <p:ph sz="half" idx="1"/>
          </p:nvPr>
        </p:nvSpPr>
        <p:spPr>
          <a:xfrm>
            <a:off x="550416" y="1571347"/>
            <a:ext cx="10724225" cy="4687410"/>
          </a:xfrm>
        </p:spPr>
        <p:txBody>
          <a:bodyPr>
            <a:noAutofit/>
          </a:bodyPr>
          <a:lstStyle/>
          <a:p>
            <a:pPr marR="0">
              <a:lnSpc>
                <a:spcPct val="107000"/>
              </a:lnSpc>
              <a:spcBef>
                <a:spcPts val="0"/>
              </a:spcBef>
              <a:spcAft>
                <a:spcPts val="800"/>
              </a:spcAft>
              <a:buFont typeface="Wingdings" panose="05000000000000000000" pitchFamily="2" charset="2"/>
              <a:buChar char="v"/>
            </a:pPr>
            <a:r>
              <a:rPr lang="en-US" sz="2800" kern="100" dirty="0">
                <a:latin typeface="Calibri" panose="020F0502020204030204" pitchFamily="34" charset="0"/>
                <a:cs typeface="Times New Roman" panose="02020603050405020304" pitchFamily="18" charset="0"/>
              </a:rPr>
              <a:t>From 1930 until he retired before the 1941 season, slugging center fielder Turkey Stearnes put together an incredible decade, playing for multiple pennant winners and postseason teams in the Major Negro Leagues. (With no Negro World Series held during this period, no Black team of those years can truly be called "world’s champions.") </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800"/>
              </a:spcAft>
              <a:buFont typeface="Wingdings" panose="05000000000000000000" pitchFamily="2" charset="2"/>
              <a:buChar char="v"/>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In the 1930s, if you owned a Western Negro League team and you were serious about winning, you hired Turkey Stearnes and his big bat. Stearnes was a "player’s player” in the parlance of the game. </a:t>
            </a:r>
            <a:endParaRPr lang="en-US" sz="2800" dirty="0"/>
          </a:p>
        </p:txBody>
      </p:sp>
      <p:sp>
        <p:nvSpPr>
          <p:cNvPr id="5" name="Slide Number Placeholder 4">
            <a:extLst>
              <a:ext uri="{FF2B5EF4-FFF2-40B4-BE49-F238E27FC236}">
                <a16:creationId xmlns:a16="http://schemas.microsoft.com/office/drawing/2014/main" id="{F2F18CFE-457D-D313-73BF-6E6F291D2D5E}"/>
              </a:ext>
            </a:extLst>
          </p:cNvPr>
          <p:cNvSpPr>
            <a:spLocks noGrp="1"/>
          </p:cNvSpPr>
          <p:nvPr>
            <p:ph type="sldNum" sz="quarter" idx="12"/>
          </p:nvPr>
        </p:nvSpPr>
        <p:spPr/>
        <p:txBody>
          <a:bodyPr/>
          <a:lstStyle/>
          <a:p>
            <a:fld id="{218EA783-F785-4871-832F-F884E5FF66CA}" type="slidenum">
              <a:rPr lang="en-US" smtClean="0"/>
              <a:t>2</a:t>
            </a:fld>
            <a:endParaRPr lang="en-US"/>
          </a:p>
        </p:txBody>
      </p:sp>
    </p:spTree>
    <p:extLst>
      <p:ext uri="{BB962C8B-B14F-4D97-AF65-F5344CB8AC3E}">
        <p14:creationId xmlns:p14="http://schemas.microsoft.com/office/powerpoint/2010/main" val="21375862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8DBAA-17E7-E8FC-CB74-04864C3D4DD9}"/>
              </a:ext>
            </a:extLst>
          </p:cNvPr>
          <p:cNvSpPr>
            <a:spLocks noGrp="1"/>
          </p:cNvSpPr>
          <p:nvPr>
            <p:ph type="title"/>
          </p:nvPr>
        </p:nvSpPr>
        <p:spPr>
          <a:xfrm>
            <a:off x="838200" y="365126"/>
            <a:ext cx="10515600" cy="1011188"/>
          </a:xfrm>
        </p:spPr>
        <p:txBody>
          <a:bodyPr/>
          <a:lstStyle/>
          <a:p>
            <a:r>
              <a:rPr lang="en-US" b="1" dirty="0"/>
              <a:t>Unappreciated Legend: 1941-1979</a:t>
            </a:r>
          </a:p>
        </p:txBody>
      </p:sp>
      <p:pic>
        <p:nvPicPr>
          <p:cNvPr id="6" name="Content Placeholder 5" descr="A person holding a baseball bat&#10;&#10;Description automatically generated">
            <a:extLst>
              <a:ext uri="{FF2B5EF4-FFF2-40B4-BE49-F238E27FC236}">
                <a16:creationId xmlns:a16="http://schemas.microsoft.com/office/drawing/2014/main" id="{E44340EB-668B-3B90-8419-9F0B7AD28A86}"/>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96157" y="1263245"/>
            <a:ext cx="4115540" cy="5375399"/>
          </a:xfrm>
        </p:spPr>
      </p:pic>
      <p:sp>
        <p:nvSpPr>
          <p:cNvPr id="4" name="Content Placeholder 3">
            <a:extLst>
              <a:ext uri="{FF2B5EF4-FFF2-40B4-BE49-F238E27FC236}">
                <a16:creationId xmlns:a16="http://schemas.microsoft.com/office/drawing/2014/main" id="{131C9908-A526-5694-C194-B5A28D0190B9}"/>
              </a:ext>
            </a:extLst>
          </p:cNvPr>
          <p:cNvSpPr>
            <a:spLocks noGrp="1"/>
          </p:cNvSpPr>
          <p:nvPr>
            <p:ph sz="half" idx="2"/>
          </p:nvPr>
        </p:nvSpPr>
        <p:spPr>
          <a:xfrm>
            <a:off x="5415379" y="2077650"/>
            <a:ext cx="6498454" cy="4287639"/>
          </a:xfrm>
        </p:spPr>
        <p:txBody>
          <a:bodyPr>
            <a:normAutofit/>
          </a:bodyPr>
          <a:lstStyle/>
          <a:p>
            <a:pPr>
              <a:buFont typeface="Wingdings" panose="05000000000000000000" pitchFamily="2" charset="2"/>
              <a:buChar char="v"/>
            </a:pPr>
            <a:r>
              <a:rPr lang="en-US" sz="2400" dirty="0"/>
              <a:t>Why Stearnes retired after 1940 season</a:t>
            </a:r>
          </a:p>
          <a:p>
            <a:pPr>
              <a:buFont typeface="Wingdings" panose="05000000000000000000" pitchFamily="2" charset="2"/>
              <a:buChar char="v"/>
            </a:pPr>
            <a:r>
              <a:rPr lang="en-US" sz="2400" dirty="0"/>
              <a:t>1941-1945 Minor-league/semi-pro</a:t>
            </a:r>
          </a:p>
          <a:p>
            <a:pPr>
              <a:buFont typeface="Wingdings" panose="05000000000000000000" pitchFamily="2" charset="2"/>
              <a:buChar char="v"/>
            </a:pPr>
            <a:r>
              <a:rPr lang="en-US" sz="2400" dirty="0"/>
              <a:t>Post-baseball life</a:t>
            </a:r>
          </a:p>
          <a:p>
            <a:pPr>
              <a:buFont typeface="Wingdings" panose="05000000000000000000" pitchFamily="2" charset="2"/>
              <a:buChar char="v"/>
            </a:pPr>
            <a:r>
              <a:rPr lang="en-US" sz="2400" dirty="0"/>
              <a:t>1979 Trip to first Negro Leagues Players Reunion</a:t>
            </a:r>
          </a:p>
          <a:p>
            <a:pPr>
              <a:buFont typeface="Wingdings" panose="05000000000000000000" pitchFamily="2" charset="2"/>
              <a:buChar char="v"/>
            </a:pPr>
            <a:r>
              <a:rPr lang="en-US" sz="2400" dirty="0"/>
              <a:t>Iconic photo at Tiger Stadium</a:t>
            </a:r>
          </a:p>
          <a:p>
            <a:pPr>
              <a:buFont typeface="Wingdings" panose="05000000000000000000" pitchFamily="2" charset="2"/>
              <a:buChar char="v"/>
            </a:pPr>
            <a:r>
              <a:rPr lang="en-US" sz="2400" dirty="0"/>
              <a:t>Cooperstown comes calling--21 years too late!</a:t>
            </a:r>
          </a:p>
        </p:txBody>
      </p:sp>
      <p:sp>
        <p:nvSpPr>
          <p:cNvPr id="3" name="Slide Number Placeholder 2">
            <a:extLst>
              <a:ext uri="{FF2B5EF4-FFF2-40B4-BE49-F238E27FC236}">
                <a16:creationId xmlns:a16="http://schemas.microsoft.com/office/drawing/2014/main" id="{62B5E18A-7959-DEEC-EB50-56A123F6F6B0}"/>
              </a:ext>
            </a:extLst>
          </p:cNvPr>
          <p:cNvSpPr>
            <a:spLocks noGrp="1"/>
          </p:cNvSpPr>
          <p:nvPr>
            <p:ph type="sldNum" sz="quarter" idx="12"/>
          </p:nvPr>
        </p:nvSpPr>
        <p:spPr/>
        <p:txBody>
          <a:bodyPr/>
          <a:lstStyle/>
          <a:p>
            <a:fld id="{218EA783-F785-4871-832F-F884E5FF66CA}" type="slidenum">
              <a:rPr lang="en-US" smtClean="0"/>
              <a:t>20</a:t>
            </a:fld>
            <a:endParaRPr lang="en-US"/>
          </a:p>
        </p:txBody>
      </p:sp>
    </p:spTree>
    <p:extLst>
      <p:ext uri="{BB962C8B-B14F-4D97-AF65-F5344CB8AC3E}">
        <p14:creationId xmlns:p14="http://schemas.microsoft.com/office/powerpoint/2010/main" val="33841536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4506B-56EE-BFF6-C293-066BBBA1D97F}"/>
              </a:ext>
            </a:extLst>
          </p:cNvPr>
          <p:cNvSpPr>
            <a:spLocks noGrp="1"/>
          </p:cNvSpPr>
          <p:nvPr>
            <p:ph type="title"/>
          </p:nvPr>
        </p:nvSpPr>
        <p:spPr/>
        <p:txBody>
          <a:bodyPr/>
          <a:lstStyle/>
          <a:p>
            <a:r>
              <a:rPr lang="en-US" b="1" dirty="0"/>
              <a:t>In Conclusion </a:t>
            </a:r>
          </a:p>
        </p:txBody>
      </p:sp>
      <p:pic>
        <p:nvPicPr>
          <p:cNvPr id="6" name="Content Placeholder 5" descr="A plaque with a baseball player's face with National Baseball Hall of Fame and Museum in the background&#10;&#10;Description automatically generated">
            <a:extLst>
              <a:ext uri="{FF2B5EF4-FFF2-40B4-BE49-F238E27FC236}">
                <a16:creationId xmlns:a16="http://schemas.microsoft.com/office/drawing/2014/main" id="{2107214B-0CDC-0D0A-4106-D408E4C9025D}"/>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46111" y="1380261"/>
            <a:ext cx="3762362" cy="5262546"/>
          </a:xfrm>
        </p:spPr>
      </p:pic>
      <p:sp>
        <p:nvSpPr>
          <p:cNvPr id="4" name="Content Placeholder 3">
            <a:extLst>
              <a:ext uri="{FF2B5EF4-FFF2-40B4-BE49-F238E27FC236}">
                <a16:creationId xmlns:a16="http://schemas.microsoft.com/office/drawing/2014/main" id="{A48FBBF4-6DAD-8613-C4A2-A90510CC2794}"/>
              </a:ext>
            </a:extLst>
          </p:cNvPr>
          <p:cNvSpPr>
            <a:spLocks noGrp="1"/>
          </p:cNvSpPr>
          <p:nvPr>
            <p:ph sz="half" idx="2"/>
          </p:nvPr>
        </p:nvSpPr>
        <p:spPr>
          <a:xfrm>
            <a:off x="4714043" y="1380261"/>
            <a:ext cx="7111013" cy="5341866"/>
          </a:xfrm>
        </p:spPr>
        <p:txBody>
          <a:bodyPr>
            <a:normAutofit lnSpcReduction="10000"/>
          </a:bodyPr>
          <a:lstStyle/>
          <a:p>
            <a:pPr>
              <a:buFont typeface="Wingdings" panose="05000000000000000000" pitchFamily="2" charset="2"/>
              <a:buChar char="v"/>
            </a:pP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Posting a superb career OPS+ of 173, Stearnes led or was second on his 1930s clubs (among regulars) in that metric. </a:t>
            </a:r>
          </a:p>
          <a:p>
            <a:pPr>
              <a:buFont typeface="Wingdings" panose="05000000000000000000" pitchFamily="2" charset="2"/>
              <a:buChar char="v"/>
            </a:pPr>
            <a:r>
              <a:rPr lang="en-US" sz="2000" kern="100" dirty="0">
                <a:latin typeface="Calibri" panose="020F0502020204030204" pitchFamily="34" charset="0"/>
                <a:ea typeface="Calibri" panose="020F0502020204030204" pitchFamily="34" charset="0"/>
                <a:cs typeface="Times New Roman" panose="02020603050405020304" pitchFamily="18" charset="0"/>
              </a:rPr>
              <a:t>Pioneering Negro Leagues scholar John </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Holway picked Stearnes as his 1932 NSL championship series MVP. Holway bestowed four of his Fleet Walker/Player of the Year Awards on Stearnes during his career, including for the 1932 NSL, the 1934 NNL, and the 1939 NAL. </a:t>
            </a:r>
          </a:p>
          <a:p>
            <a:pPr>
              <a:buFont typeface="Wingdings" panose="05000000000000000000" pitchFamily="2" charset="2"/>
              <a:buChar char="v"/>
            </a:pP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Prominent Black Baseball historian James A. Riley also picked Stearnes as his Ex Post Facto Most Valuable Player in the 1932 NSL and the 1939 NAL. (Riley did not pick championship series MVPs.)</a:t>
            </a:r>
          </a:p>
          <a:p>
            <a:pPr>
              <a:buFont typeface="Wingdings" panose="05000000000000000000" pitchFamily="2" charset="2"/>
              <a:buChar char="v"/>
            </a:pP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Holway passed over Stearnes spectacular performance in the 1930 NNL LCS (.467, 9 R, 4 2B, 1 3B, 3 HR, 11 RBI) to award the Series MVP to Willie Wells (.419, 6 R, 2 2B. 2 HR, 9 RBI), presumably because Wells’ St. Louis Stars prevailed over Stearnes’ Detroit Stars in seven hard-fought games.</a:t>
            </a:r>
          </a:p>
          <a:p>
            <a:pPr>
              <a:buFont typeface="Wingdings" panose="05000000000000000000" pitchFamily="2" charset="2"/>
              <a:buChar char="v"/>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a:buFont typeface="Wingdings" panose="05000000000000000000" pitchFamily="2" charset="2"/>
              <a:buChar char="v"/>
            </a:pPr>
            <a:endParaRPr lang="en-US" dirty="0"/>
          </a:p>
        </p:txBody>
      </p:sp>
      <p:sp>
        <p:nvSpPr>
          <p:cNvPr id="7" name="Slide Number Placeholder 6">
            <a:extLst>
              <a:ext uri="{FF2B5EF4-FFF2-40B4-BE49-F238E27FC236}">
                <a16:creationId xmlns:a16="http://schemas.microsoft.com/office/drawing/2014/main" id="{1ACBB39B-E2B2-8BEF-21B9-C3E8185BCF3B}"/>
              </a:ext>
            </a:extLst>
          </p:cNvPr>
          <p:cNvSpPr>
            <a:spLocks noGrp="1"/>
          </p:cNvSpPr>
          <p:nvPr>
            <p:ph type="sldNum" sz="quarter" idx="12"/>
          </p:nvPr>
        </p:nvSpPr>
        <p:spPr/>
        <p:txBody>
          <a:bodyPr/>
          <a:lstStyle/>
          <a:p>
            <a:fld id="{218EA783-F785-4871-832F-F884E5FF66CA}" type="slidenum">
              <a:rPr lang="en-US" smtClean="0"/>
              <a:t>21</a:t>
            </a:fld>
            <a:endParaRPr lang="en-US"/>
          </a:p>
        </p:txBody>
      </p:sp>
    </p:spTree>
    <p:extLst>
      <p:ext uri="{BB962C8B-B14F-4D97-AF65-F5344CB8AC3E}">
        <p14:creationId xmlns:p14="http://schemas.microsoft.com/office/powerpoint/2010/main" val="38460550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39" name="Picture 38">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41" name="Picture 40">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43" name="Oval 42">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45" name="Picture 44">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47" name="Picture 46">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49" name="Rectangle 48">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093220C5-00C4-1038-1BF0-A16642E4AAA0}"/>
              </a:ext>
            </a:extLst>
          </p:cNvPr>
          <p:cNvSpPr>
            <a:spLocks noGrp="1"/>
          </p:cNvSpPr>
          <p:nvPr>
            <p:ph type="title"/>
          </p:nvPr>
        </p:nvSpPr>
        <p:spPr>
          <a:xfrm>
            <a:off x="6742112" y="1454963"/>
            <a:ext cx="4802187" cy="3308380"/>
          </a:xfrm>
        </p:spPr>
        <p:txBody>
          <a:bodyPr vert="horz" lIns="91440" tIns="45720" rIns="91440" bIns="45720" rtlCol="0" anchor="b">
            <a:normAutofit/>
          </a:bodyPr>
          <a:lstStyle/>
          <a:p>
            <a:pPr>
              <a:lnSpc>
                <a:spcPct val="90000"/>
              </a:lnSpc>
            </a:pPr>
            <a:r>
              <a:rPr lang="en-US" sz="7200" b="1" dirty="0"/>
              <a:t>Turkey Stearnes .300 Club</a:t>
            </a:r>
          </a:p>
        </p:txBody>
      </p:sp>
      <p:pic>
        <p:nvPicPr>
          <p:cNvPr id="6" name="Content Placeholder 5" descr="A logo for a baseball team&#10;&#10;Description automatically generated">
            <a:extLst>
              <a:ext uri="{FF2B5EF4-FFF2-40B4-BE49-F238E27FC236}">
                <a16:creationId xmlns:a16="http://schemas.microsoft.com/office/drawing/2014/main" id="{29F79FAD-C45D-AB5F-6AE6-CAF3E9D84D90}"/>
              </a:ext>
            </a:extLst>
          </p:cNvPr>
          <p:cNvPicPr>
            <a:picLocks noChangeAspect="1"/>
          </p:cNvPicPr>
          <p:nvPr/>
        </p:nvPicPr>
        <p:blipFill rotWithShape="1">
          <a:blip r:embed="rId7">
            <a:extLst>
              <a:ext uri="{28A0092B-C50C-407E-A947-70E740481C1C}">
                <a14:useLocalDpi xmlns:a14="http://schemas.microsoft.com/office/drawing/2010/main" val="0"/>
              </a:ext>
            </a:extLst>
          </a:blip>
          <a:srcRect l="1358" r="803" b="-1"/>
          <a:stretch/>
        </p:blipFill>
        <p:spPr>
          <a:xfrm>
            <a:off x="607848" y="609601"/>
            <a:ext cx="5486561" cy="5638797"/>
          </a:xfrm>
          <a:prstGeom prst="rect">
            <a:avLst/>
          </a:prstGeom>
          <a:effectLst>
            <a:outerShdw blurRad="50800" dist="38100" dir="5400000" algn="t" rotWithShape="0">
              <a:prstClr val="black">
                <a:alpha val="43000"/>
              </a:prstClr>
            </a:outerShdw>
          </a:effectLst>
        </p:spPr>
      </p:pic>
      <p:sp>
        <p:nvSpPr>
          <p:cNvPr id="7" name="Slide Number Placeholder 6">
            <a:extLst>
              <a:ext uri="{FF2B5EF4-FFF2-40B4-BE49-F238E27FC236}">
                <a16:creationId xmlns:a16="http://schemas.microsoft.com/office/drawing/2014/main" id="{7ACCEBDC-B975-FB89-BCCD-98A70FCD78DF}"/>
              </a:ext>
            </a:extLst>
          </p:cNvPr>
          <p:cNvSpPr>
            <a:spLocks noGrp="1"/>
          </p:cNvSpPr>
          <p:nvPr>
            <p:ph type="sldNum" sz="quarter" idx="12"/>
          </p:nvPr>
        </p:nvSpPr>
        <p:spPr/>
        <p:txBody>
          <a:bodyPr/>
          <a:lstStyle/>
          <a:p>
            <a:fld id="{218EA783-F785-4871-832F-F884E5FF66CA}" type="slidenum">
              <a:rPr lang="en-US" smtClean="0"/>
              <a:t>22</a:t>
            </a:fld>
            <a:endParaRPr lang="en-US"/>
          </a:p>
        </p:txBody>
      </p:sp>
    </p:spTree>
    <p:extLst>
      <p:ext uri="{BB962C8B-B14F-4D97-AF65-F5344CB8AC3E}">
        <p14:creationId xmlns:p14="http://schemas.microsoft.com/office/powerpoint/2010/main" val="3118043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E4E366E-272A-409E-840F-9A6A64A9E3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721560C-E4AB-4287-A29C-3F6916794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0" name="Freeform 7">
            <a:extLst>
              <a:ext uri="{FF2B5EF4-FFF2-40B4-BE49-F238E27FC236}">
                <a16:creationId xmlns:a16="http://schemas.microsoft.com/office/drawing/2014/main" id="{DF6CFF07-D953-4F9C-9A0E-E0A6AACB61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603944C0-75AC-5F3D-FE59-7C59B2D0947B}"/>
              </a:ext>
            </a:extLst>
          </p:cNvPr>
          <p:cNvSpPr>
            <a:spLocks noGrp="1"/>
          </p:cNvSpPr>
          <p:nvPr>
            <p:ph type="title"/>
          </p:nvPr>
        </p:nvSpPr>
        <p:spPr>
          <a:xfrm>
            <a:off x="595147" y="372707"/>
            <a:ext cx="9252154" cy="1016654"/>
          </a:xfrm>
        </p:spPr>
        <p:txBody>
          <a:bodyPr>
            <a:noAutofit/>
          </a:bodyPr>
          <a:lstStyle/>
          <a:p>
            <a:pPr>
              <a:lnSpc>
                <a:spcPct val="90000"/>
              </a:lnSpc>
            </a:pPr>
            <a:r>
              <a:rPr lang="en-US" sz="4000" b="1" dirty="0">
                <a:solidFill>
                  <a:srgbClr val="EBEBEB"/>
                </a:solidFill>
              </a:rPr>
              <a:t>A plug for my Friends </a:t>
            </a:r>
            <a:r>
              <a:rPr lang="en-US" sz="4000" b="1" i="1" dirty="0">
                <a:solidFill>
                  <a:srgbClr val="EBEBEB"/>
                </a:solidFill>
              </a:rPr>
              <a:t>[www.hamtramckstadium.org]</a:t>
            </a:r>
            <a:endParaRPr lang="en-US" sz="4000" i="1" dirty="0">
              <a:solidFill>
                <a:srgbClr val="EBEBEB"/>
              </a:solidFill>
            </a:endParaRPr>
          </a:p>
        </p:txBody>
      </p:sp>
      <p:sp useBgFill="1">
        <p:nvSpPr>
          <p:cNvPr id="22" name="Freeform: Shape 21">
            <a:extLst>
              <a:ext uri="{FF2B5EF4-FFF2-40B4-BE49-F238E27FC236}">
                <a16:creationId xmlns:a16="http://schemas.microsoft.com/office/drawing/2014/main" id="{DAA4FEEE-0B5F-41BF-825D-60F9FB089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pic>
        <p:nvPicPr>
          <p:cNvPr id="9" name="Content Placeholder 8" descr="A group of logos with red text&#10;&#10;Description automatically generated">
            <a:extLst>
              <a:ext uri="{FF2B5EF4-FFF2-40B4-BE49-F238E27FC236}">
                <a16:creationId xmlns:a16="http://schemas.microsoft.com/office/drawing/2014/main" id="{9E2EB445-BACF-6E74-1253-740523C542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2249" y="1691199"/>
            <a:ext cx="6558243" cy="5033452"/>
          </a:xfrm>
          <a:prstGeom prst="rect">
            <a:avLst/>
          </a:prstGeom>
          <a:effectLst/>
        </p:spPr>
      </p:pic>
      <p:sp>
        <p:nvSpPr>
          <p:cNvPr id="3" name="Slide Number Placeholder 2">
            <a:extLst>
              <a:ext uri="{FF2B5EF4-FFF2-40B4-BE49-F238E27FC236}">
                <a16:creationId xmlns:a16="http://schemas.microsoft.com/office/drawing/2014/main" id="{53CD2A5E-4852-7E16-F8F9-D67751973A8F}"/>
              </a:ext>
            </a:extLst>
          </p:cNvPr>
          <p:cNvSpPr>
            <a:spLocks noGrp="1"/>
          </p:cNvSpPr>
          <p:nvPr>
            <p:ph type="sldNum" sz="quarter" idx="12"/>
          </p:nvPr>
        </p:nvSpPr>
        <p:spPr/>
        <p:txBody>
          <a:bodyPr/>
          <a:lstStyle/>
          <a:p>
            <a:fld id="{218EA783-F785-4871-832F-F884E5FF66CA}" type="slidenum">
              <a:rPr lang="en-US" smtClean="0"/>
              <a:t>23</a:t>
            </a:fld>
            <a:endParaRPr lang="en-US"/>
          </a:p>
        </p:txBody>
      </p:sp>
    </p:spTree>
    <p:extLst>
      <p:ext uri="{BB962C8B-B14F-4D97-AF65-F5344CB8AC3E}">
        <p14:creationId xmlns:p14="http://schemas.microsoft.com/office/powerpoint/2010/main" val="1907282423"/>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75BC8-1716-7B9A-08A8-48BFC93264D7}"/>
              </a:ext>
            </a:extLst>
          </p:cNvPr>
          <p:cNvSpPr>
            <a:spLocks noGrp="1"/>
          </p:cNvSpPr>
          <p:nvPr>
            <p:ph type="title"/>
          </p:nvPr>
        </p:nvSpPr>
        <p:spPr>
          <a:xfrm>
            <a:off x="646111" y="452718"/>
            <a:ext cx="9404723" cy="942034"/>
          </a:xfrm>
        </p:spPr>
        <p:txBody>
          <a:bodyPr/>
          <a:lstStyle/>
          <a:p>
            <a:r>
              <a:rPr lang="en-US" b="1" dirty="0"/>
              <a:t>Meet Turkey Stearnes</a:t>
            </a:r>
          </a:p>
        </p:txBody>
      </p:sp>
      <p:sp>
        <p:nvSpPr>
          <p:cNvPr id="4" name="Content Placeholder 3">
            <a:extLst>
              <a:ext uri="{FF2B5EF4-FFF2-40B4-BE49-F238E27FC236}">
                <a16:creationId xmlns:a16="http://schemas.microsoft.com/office/drawing/2014/main" id="{1E643AA7-C72C-1030-4F53-BD6FBB525BC0}"/>
              </a:ext>
            </a:extLst>
          </p:cNvPr>
          <p:cNvSpPr>
            <a:spLocks noGrp="1"/>
          </p:cNvSpPr>
          <p:nvPr>
            <p:ph sz="half" idx="2"/>
          </p:nvPr>
        </p:nvSpPr>
        <p:spPr>
          <a:xfrm>
            <a:off x="6989750" y="1110186"/>
            <a:ext cx="4773163" cy="5295095"/>
          </a:xfrm>
        </p:spPr>
        <p:txBody>
          <a:bodyPr>
            <a:noAutofit/>
          </a:bodyPr>
          <a:lstStyle/>
          <a:p>
            <a:pPr>
              <a:buFont typeface="Wingdings" panose="05000000000000000000" pitchFamily="2" charset="2"/>
              <a:buChar char="v"/>
            </a:pPr>
            <a:r>
              <a:rPr lang="en-US" sz="2200" dirty="0"/>
              <a:t>Hall of Fame (2000)</a:t>
            </a:r>
          </a:p>
          <a:p>
            <a:pPr>
              <a:buFont typeface="Wingdings" panose="05000000000000000000" pitchFamily="2" charset="2"/>
              <a:buChar char="v"/>
            </a:pPr>
            <a:r>
              <a:rPr lang="en-US" sz="2200" dirty="0"/>
              <a:t>Most home runs in official Major Negro League games.</a:t>
            </a:r>
          </a:p>
          <a:p>
            <a:pPr>
              <a:buFont typeface="Wingdings" panose="05000000000000000000" pitchFamily="2" charset="2"/>
              <a:buChar char="v"/>
            </a:pPr>
            <a:r>
              <a:rPr lang="en-US" sz="2200" dirty="0"/>
              <a:t>One of the greatest sluggers in major-league history.</a:t>
            </a:r>
          </a:p>
          <a:p>
            <a:pPr>
              <a:buFont typeface="Wingdings" panose="05000000000000000000" pitchFamily="2" charset="2"/>
              <a:buChar char="v"/>
            </a:pPr>
            <a:r>
              <a:rPr lang="en-US" sz="2200" dirty="0"/>
              <a:t>Acclaimed five-tool player—check out Buck O’Neil’s scouting report on Stearnes!</a:t>
            </a:r>
          </a:p>
          <a:p>
            <a:pPr>
              <a:buFont typeface="Wingdings" panose="05000000000000000000" pitchFamily="2" charset="2"/>
              <a:buChar char="v"/>
            </a:pPr>
            <a:r>
              <a:rPr lang="en-US" sz="2200" dirty="0"/>
              <a:t>And yet, with all that . . . This Black superstar remains substantially underrated, though his stature has been elevated by Black Baseball historians in recent decades.</a:t>
            </a:r>
          </a:p>
        </p:txBody>
      </p:sp>
      <p:pic>
        <p:nvPicPr>
          <p:cNvPr id="9" name="Content Placeholder 8" descr="A close up of a card&#10;&#10;Description automatically generated">
            <a:extLst>
              <a:ext uri="{FF2B5EF4-FFF2-40B4-BE49-F238E27FC236}">
                <a16:creationId xmlns:a16="http://schemas.microsoft.com/office/drawing/2014/main" id="{9B3FC591-49D2-89DD-4C6D-0F8EDFC62D1E}"/>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69104" y="1526959"/>
            <a:ext cx="6258491" cy="1458185"/>
          </a:xfrm>
        </p:spPr>
      </p:pic>
      <p:pic>
        <p:nvPicPr>
          <p:cNvPr id="11" name="Picture 10" descr="A close-up of a check&#10;&#10;Description automatically generated">
            <a:extLst>
              <a:ext uri="{FF2B5EF4-FFF2-40B4-BE49-F238E27FC236}">
                <a16:creationId xmlns:a16="http://schemas.microsoft.com/office/drawing/2014/main" id="{0E1B8899-5658-F866-D623-D63A60B25C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104" y="3346881"/>
            <a:ext cx="6312138" cy="2423603"/>
          </a:xfrm>
          <a:prstGeom prst="rect">
            <a:avLst/>
          </a:prstGeom>
        </p:spPr>
      </p:pic>
      <p:sp>
        <p:nvSpPr>
          <p:cNvPr id="3" name="Slide Number Placeholder 2">
            <a:extLst>
              <a:ext uri="{FF2B5EF4-FFF2-40B4-BE49-F238E27FC236}">
                <a16:creationId xmlns:a16="http://schemas.microsoft.com/office/drawing/2014/main" id="{4ABA8F2A-5104-3752-3B6E-6A4BDF6BC2EA}"/>
              </a:ext>
            </a:extLst>
          </p:cNvPr>
          <p:cNvSpPr>
            <a:spLocks noGrp="1"/>
          </p:cNvSpPr>
          <p:nvPr>
            <p:ph type="sldNum" sz="quarter" idx="12"/>
          </p:nvPr>
        </p:nvSpPr>
        <p:spPr/>
        <p:txBody>
          <a:bodyPr/>
          <a:lstStyle/>
          <a:p>
            <a:fld id="{218EA783-F785-4871-832F-F884E5FF66CA}" type="slidenum">
              <a:rPr lang="en-US" smtClean="0"/>
              <a:t>3</a:t>
            </a:fld>
            <a:endParaRPr lang="en-US"/>
          </a:p>
        </p:txBody>
      </p:sp>
    </p:spTree>
    <p:extLst>
      <p:ext uri="{BB962C8B-B14F-4D97-AF65-F5344CB8AC3E}">
        <p14:creationId xmlns:p14="http://schemas.microsoft.com/office/powerpoint/2010/main" val="10335205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34195-3974-458B-435B-24248948BE54}"/>
              </a:ext>
            </a:extLst>
          </p:cNvPr>
          <p:cNvSpPr>
            <a:spLocks noGrp="1"/>
          </p:cNvSpPr>
          <p:nvPr>
            <p:ph type="title"/>
          </p:nvPr>
        </p:nvSpPr>
        <p:spPr>
          <a:xfrm>
            <a:off x="838200" y="365126"/>
            <a:ext cx="10515600" cy="851115"/>
          </a:xfrm>
        </p:spPr>
        <p:txBody>
          <a:bodyPr/>
          <a:lstStyle/>
          <a:p>
            <a:r>
              <a:rPr lang="en-US" b="1" dirty="0"/>
              <a:t>1923-1929: </a:t>
            </a:r>
            <a:r>
              <a:rPr lang="en-US" b="1" i="1" dirty="0"/>
              <a:t>Detroit Stars</a:t>
            </a:r>
          </a:p>
        </p:txBody>
      </p:sp>
      <p:pic>
        <p:nvPicPr>
          <p:cNvPr id="6" name="Content Placeholder 5" descr="A silver coin with a person's face&#10;&#10;Description automatically generated">
            <a:extLst>
              <a:ext uri="{FF2B5EF4-FFF2-40B4-BE49-F238E27FC236}">
                <a16:creationId xmlns:a16="http://schemas.microsoft.com/office/drawing/2014/main" id="{31860A71-7647-08D2-4D84-F9679D6D4A19}"/>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05065" y="1686758"/>
            <a:ext cx="4806116" cy="4806116"/>
          </a:xfrm>
        </p:spPr>
      </p:pic>
      <p:sp>
        <p:nvSpPr>
          <p:cNvPr id="4" name="Content Placeholder 3">
            <a:extLst>
              <a:ext uri="{FF2B5EF4-FFF2-40B4-BE49-F238E27FC236}">
                <a16:creationId xmlns:a16="http://schemas.microsoft.com/office/drawing/2014/main" id="{33C59DB5-D428-A00D-7B98-7FA4848624A9}"/>
              </a:ext>
            </a:extLst>
          </p:cNvPr>
          <p:cNvSpPr>
            <a:spLocks noGrp="1"/>
          </p:cNvSpPr>
          <p:nvPr>
            <p:ph sz="half" idx="2"/>
          </p:nvPr>
        </p:nvSpPr>
        <p:spPr>
          <a:xfrm>
            <a:off x="5832630" y="1314022"/>
            <a:ext cx="5992426" cy="5246576"/>
          </a:xfrm>
        </p:spPr>
        <p:txBody>
          <a:bodyPr>
            <a:normAutofit lnSpcReduction="10000"/>
          </a:bodyPr>
          <a:lstStyle/>
          <a:p>
            <a:pPr>
              <a:buFont typeface="Wingdings" panose="05000000000000000000" pitchFamily="2" charset="2"/>
              <a:buChar char="v"/>
            </a:pPr>
            <a:r>
              <a:rPr lang="en-US" dirty="0"/>
              <a:t>Stearnes made his Negro National League debut with Detroit in ‘23 after playing three years of minor-league ball in the Negro Southern League.</a:t>
            </a:r>
          </a:p>
          <a:p>
            <a:pPr>
              <a:buFont typeface="Wingdings" panose="05000000000000000000" pitchFamily="2" charset="2"/>
              <a:buChar char="v"/>
            </a:pPr>
            <a:r>
              <a:rPr lang="en-US" dirty="0"/>
              <a:t>In his rookie campaign, blessed with a very favorable Mack Park (to LHB), Stearnes hit .362 w/a 177 OPS+, pounding out 18 doubles, 14 triples, and 17 homers. </a:t>
            </a:r>
          </a:p>
          <a:p>
            <a:pPr>
              <a:buFont typeface="Wingdings" panose="05000000000000000000" pitchFamily="2" charset="2"/>
              <a:buChar char="v"/>
            </a:pPr>
            <a:r>
              <a:rPr lang="en-US" dirty="0"/>
              <a:t>In 69 games, the slugging rookie scored 70 runs and amassed 85 RBI as the Stars finished third with a 39-27 NNL record.</a:t>
            </a:r>
          </a:p>
          <a:p>
            <a:pPr>
              <a:buFont typeface="Wingdings" panose="05000000000000000000" pitchFamily="2" charset="2"/>
              <a:buChar char="v"/>
            </a:pPr>
            <a:r>
              <a:rPr lang="en-US" dirty="0"/>
              <a:t>From 1924 to 1929, Stearnes never had a BA less than .339 while posting OPS+ marks of 154, 183, 185, 185, 170, and 184. He led the NNL in home runs in 1924 (9), 1925 (19), and 1928 (24).</a:t>
            </a:r>
          </a:p>
          <a:p>
            <a:pPr>
              <a:buFont typeface="Wingdings" panose="05000000000000000000" pitchFamily="2" charset="2"/>
              <a:buChar char="v"/>
            </a:pPr>
            <a:r>
              <a:rPr lang="en-US" dirty="0"/>
              <a:t>In 3 games vs. White major-leaguers, Stearnes was 6x14 (.462) w/4 XHB, 4 R, 4 RBI.</a:t>
            </a:r>
          </a:p>
          <a:p>
            <a:pPr>
              <a:buFont typeface="Wingdings" panose="05000000000000000000" pitchFamily="2" charset="2"/>
              <a:buChar char="v"/>
            </a:pPr>
            <a:r>
              <a:rPr lang="en-US" dirty="0"/>
              <a:t>Unfortunately, despite Stearnes’ excellence, Detroit never won any NNL title in the 1920s.</a:t>
            </a:r>
          </a:p>
          <a:p>
            <a:endParaRPr lang="en-US" dirty="0"/>
          </a:p>
        </p:txBody>
      </p:sp>
      <p:sp>
        <p:nvSpPr>
          <p:cNvPr id="3" name="Slide Number Placeholder 2">
            <a:extLst>
              <a:ext uri="{FF2B5EF4-FFF2-40B4-BE49-F238E27FC236}">
                <a16:creationId xmlns:a16="http://schemas.microsoft.com/office/drawing/2014/main" id="{BF591638-ADAA-08F8-D571-149623FBCE28}"/>
              </a:ext>
            </a:extLst>
          </p:cNvPr>
          <p:cNvSpPr>
            <a:spLocks noGrp="1"/>
          </p:cNvSpPr>
          <p:nvPr>
            <p:ph type="sldNum" sz="quarter" idx="12"/>
          </p:nvPr>
        </p:nvSpPr>
        <p:spPr/>
        <p:txBody>
          <a:bodyPr/>
          <a:lstStyle/>
          <a:p>
            <a:fld id="{218EA783-F785-4871-832F-F884E5FF66CA}" type="slidenum">
              <a:rPr lang="en-US" smtClean="0"/>
              <a:t>4</a:t>
            </a:fld>
            <a:endParaRPr lang="en-US"/>
          </a:p>
        </p:txBody>
      </p:sp>
    </p:spTree>
    <p:extLst>
      <p:ext uri="{BB962C8B-B14F-4D97-AF65-F5344CB8AC3E}">
        <p14:creationId xmlns:p14="http://schemas.microsoft.com/office/powerpoint/2010/main" val="1953823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3CB23-93C6-6D60-5D99-368B5D3EBBD9}"/>
              </a:ext>
            </a:extLst>
          </p:cNvPr>
          <p:cNvSpPr>
            <a:spLocks noGrp="1"/>
          </p:cNvSpPr>
          <p:nvPr>
            <p:ph type="title"/>
          </p:nvPr>
        </p:nvSpPr>
        <p:spPr>
          <a:xfrm>
            <a:off x="838200" y="365125"/>
            <a:ext cx="10515600" cy="1086603"/>
          </a:xfrm>
        </p:spPr>
        <p:txBody>
          <a:bodyPr>
            <a:normAutofit fontScale="90000"/>
          </a:bodyPr>
          <a:lstStyle/>
          <a:p>
            <a:r>
              <a:rPr lang="en-US" sz="4400" b="1" dirty="0"/>
              <a:t>1930: </a:t>
            </a:r>
            <a:r>
              <a:rPr lang="en-US" sz="4400" b="1" i="1" dirty="0"/>
              <a:t>Lincoln Giants &amp; Detroit Stars</a:t>
            </a:r>
            <a:br>
              <a:rPr lang="en-US" sz="6600" b="1" dirty="0"/>
            </a:br>
            <a:br>
              <a:rPr lang="en-US" sz="3600" b="1" i="1" dirty="0"/>
            </a:br>
            <a:endParaRPr lang="en-US" sz="3600" dirty="0"/>
          </a:p>
        </p:txBody>
      </p:sp>
      <p:pic>
        <p:nvPicPr>
          <p:cNvPr id="6" name="Content Placeholder 5" descr="A baseball player holding a bat&#10;&#10;Description automatically generated">
            <a:extLst>
              <a:ext uri="{FF2B5EF4-FFF2-40B4-BE49-F238E27FC236}">
                <a16:creationId xmlns:a16="http://schemas.microsoft.com/office/drawing/2014/main" id="{78351A91-BFEE-EEB4-9CC7-D66A6558790A}"/>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49664" y="1371680"/>
            <a:ext cx="3007935" cy="5347440"/>
          </a:xfrm>
        </p:spPr>
      </p:pic>
      <p:sp>
        <p:nvSpPr>
          <p:cNvPr id="4" name="Content Placeholder 3">
            <a:extLst>
              <a:ext uri="{FF2B5EF4-FFF2-40B4-BE49-F238E27FC236}">
                <a16:creationId xmlns:a16="http://schemas.microsoft.com/office/drawing/2014/main" id="{264268EF-5962-C690-2FFE-58114CD5954A}"/>
              </a:ext>
            </a:extLst>
          </p:cNvPr>
          <p:cNvSpPr>
            <a:spLocks noGrp="1"/>
          </p:cNvSpPr>
          <p:nvPr>
            <p:ph sz="half" idx="2"/>
          </p:nvPr>
        </p:nvSpPr>
        <p:spPr>
          <a:xfrm>
            <a:off x="4615806" y="1100831"/>
            <a:ext cx="6658835" cy="5495277"/>
          </a:xfrm>
        </p:spPr>
        <p:txBody>
          <a:bodyPr>
            <a:normAutofit/>
          </a:bodyPr>
          <a:lstStyle/>
          <a:p>
            <a:endParaRPr lang="en-US" dirty="0"/>
          </a:p>
          <a:p>
            <a:pPr>
              <a:buFont typeface="Wingdings" panose="05000000000000000000" pitchFamily="2" charset="2"/>
              <a:buChar char="v"/>
            </a:pPr>
            <a:r>
              <a:rPr lang="en-US" sz="2200" dirty="0"/>
              <a:t>In 19 games with the Lincolns at the start of the season, Stearnes hit .425 with an OPS+ of 203.</a:t>
            </a:r>
          </a:p>
          <a:p>
            <a:pPr>
              <a:buFont typeface="Wingdings" panose="05000000000000000000" pitchFamily="2" charset="2"/>
              <a:buChar char="v"/>
            </a:pPr>
            <a:r>
              <a:rPr lang="en-US" sz="2200" dirty="0"/>
              <a:t>Returning to the Stars in midseason, Stearnes hit .325 w and OPS+ of 150.</a:t>
            </a:r>
          </a:p>
          <a:p>
            <a:pPr>
              <a:buFont typeface="Wingdings" panose="05000000000000000000" pitchFamily="2" charset="2"/>
              <a:buChar char="v"/>
            </a:pPr>
            <a:r>
              <a:rPr lang="en-US" sz="2200" dirty="0"/>
              <a:t>Fortified by the return of their best player, Detroit won the NNL’s second-half title, edging out first-half winner St. Louis to set up the NNL League Championship Series.</a:t>
            </a:r>
          </a:p>
          <a:p>
            <a:pPr>
              <a:buFont typeface="Wingdings" panose="05000000000000000000" pitchFamily="2" charset="2"/>
              <a:buChar char="v"/>
            </a:pPr>
            <a:r>
              <a:rPr lang="en-US" sz="2000" kern="100" dirty="0">
                <a:effectLst/>
                <a:ea typeface="Calibri" panose="020F0502020204030204" pitchFamily="34" charset="0"/>
                <a:cs typeface="Times New Roman" panose="02020603050405020304" pitchFamily="18" charset="0"/>
              </a:rPr>
              <a:t>Stearnes saw the first postseason action of his MNL career as Detroit lost a barnburner of a championship series to St. Louis. </a:t>
            </a:r>
          </a:p>
          <a:p>
            <a:pPr>
              <a:buFont typeface="Wingdings" panose="05000000000000000000" pitchFamily="2" charset="2"/>
              <a:buChar char="v"/>
            </a:pPr>
            <a:endParaRPr lang="en-US" sz="2200" dirty="0"/>
          </a:p>
          <a:p>
            <a:pPr>
              <a:buFont typeface="Wingdings" panose="05000000000000000000" pitchFamily="2" charset="2"/>
              <a:buChar char="v"/>
            </a:pPr>
            <a:endParaRPr lang="en-US" sz="2200" dirty="0"/>
          </a:p>
          <a:p>
            <a:endParaRPr lang="en-US" dirty="0"/>
          </a:p>
        </p:txBody>
      </p:sp>
      <p:sp>
        <p:nvSpPr>
          <p:cNvPr id="3" name="Slide Number Placeholder 2">
            <a:extLst>
              <a:ext uri="{FF2B5EF4-FFF2-40B4-BE49-F238E27FC236}">
                <a16:creationId xmlns:a16="http://schemas.microsoft.com/office/drawing/2014/main" id="{78833177-1D3A-C2D7-51E3-785FC0F3D2A4}"/>
              </a:ext>
            </a:extLst>
          </p:cNvPr>
          <p:cNvSpPr>
            <a:spLocks noGrp="1"/>
          </p:cNvSpPr>
          <p:nvPr>
            <p:ph type="sldNum" sz="quarter" idx="12"/>
          </p:nvPr>
        </p:nvSpPr>
        <p:spPr/>
        <p:txBody>
          <a:bodyPr/>
          <a:lstStyle/>
          <a:p>
            <a:fld id="{218EA783-F785-4871-832F-F884E5FF66CA}" type="slidenum">
              <a:rPr lang="en-US" smtClean="0"/>
              <a:t>5</a:t>
            </a:fld>
            <a:endParaRPr lang="en-US"/>
          </a:p>
        </p:txBody>
      </p:sp>
    </p:spTree>
    <p:extLst>
      <p:ext uri="{BB962C8B-B14F-4D97-AF65-F5344CB8AC3E}">
        <p14:creationId xmlns:p14="http://schemas.microsoft.com/office/powerpoint/2010/main" val="39271652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392DD-93A3-F617-0258-E7FE6DC14B2F}"/>
              </a:ext>
            </a:extLst>
          </p:cNvPr>
          <p:cNvSpPr>
            <a:spLocks noGrp="1"/>
          </p:cNvSpPr>
          <p:nvPr>
            <p:ph type="title"/>
          </p:nvPr>
        </p:nvSpPr>
        <p:spPr>
          <a:xfrm>
            <a:off x="838200" y="365126"/>
            <a:ext cx="10515600" cy="1034256"/>
          </a:xfrm>
        </p:spPr>
        <p:txBody>
          <a:bodyPr/>
          <a:lstStyle/>
          <a:p>
            <a:pPr algn="ctr"/>
            <a:r>
              <a:rPr lang="en-US" b="1" dirty="0"/>
              <a:t>1930: NNL Championship Series</a:t>
            </a:r>
          </a:p>
        </p:txBody>
      </p:sp>
      <p:pic>
        <p:nvPicPr>
          <p:cNvPr id="8" name="Content Placeholder 7" descr="A painting of a baseball player holding a bat&#10;&#10;Description automatically generated">
            <a:extLst>
              <a:ext uri="{FF2B5EF4-FFF2-40B4-BE49-F238E27FC236}">
                <a16:creationId xmlns:a16="http://schemas.microsoft.com/office/drawing/2014/main" id="{6F147DFF-35AC-03A2-F049-5C6A438F3A2E}"/>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38200" y="1248077"/>
            <a:ext cx="3527426" cy="5336500"/>
          </a:xfrm>
        </p:spPr>
      </p:pic>
      <p:sp>
        <p:nvSpPr>
          <p:cNvPr id="10" name="Content Placeholder 9">
            <a:extLst>
              <a:ext uri="{FF2B5EF4-FFF2-40B4-BE49-F238E27FC236}">
                <a16:creationId xmlns:a16="http://schemas.microsoft.com/office/drawing/2014/main" id="{5AF1FD4F-2434-B0EB-15E1-2BA3BEF8F864}"/>
              </a:ext>
            </a:extLst>
          </p:cNvPr>
          <p:cNvSpPr>
            <a:spLocks noGrp="1"/>
          </p:cNvSpPr>
          <p:nvPr>
            <p:ph sz="half" idx="1"/>
          </p:nvPr>
        </p:nvSpPr>
        <p:spPr>
          <a:xfrm>
            <a:off x="4900475" y="1878776"/>
            <a:ext cx="6720396" cy="4495391"/>
          </a:xfrm>
        </p:spPr>
        <p:txBody>
          <a:bodyPr>
            <a:normAutofit/>
          </a:bodyPr>
          <a:lstStyle/>
          <a:p>
            <a:pPr>
              <a:buFont typeface="Wingdings" panose="05000000000000000000" pitchFamily="2" charset="2"/>
              <a:buChar char="v"/>
            </a:pPr>
            <a:r>
              <a:rPr lang="en-US" sz="2400" dirty="0"/>
              <a:t>Detroit lost LCS in seven games to St. Louis Stars.</a:t>
            </a:r>
          </a:p>
          <a:p>
            <a:pPr>
              <a:buFont typeface="Wingdings" panose="05000000000000000000" pitchFamily="2" charset="2"/>
              <a:buChar char="v"/>
            </a:pPr>
            <a:r>
              <a:rPr lang="en-US" sz="2400" dirty="0"/>
              <a:t>Series was originally scheduled for nine games.</a:t>
            </a:r>
          </a:p>
          <a:p>
            <a:pPr>
              <a:buFont typeface="Wingdings" panose="05000000000000000000" pitchFamily="2" charset="2"/>
              <a:buChar char="v"/>
            </a:pPr>
            <a:r>
              <a:rPr lang="en-US" sz="2400" dirty="0"/>
              <a:t>Stearnes hit .467 with 1.451 OPS, 9 Runs, 4 Doubles, 1 Triple, 3 Homers,  and 11 RBIs.</a:t>
            </a:r>
          </a:p>
          <a:p>
            <a:pPr>
              <a:buFont typeface="Wingdings" panose="05000000000000000000" pitchFamily="2" charset="2"/>
              <a:buChar char="v"/>
            </a:pPr>
            <a:r>
              <a:rPr lang="en-US" sz="2400" dirty="0"/>
              <a:t>Stearnes is my pick for Series MVP, though St. Louis’s Willie Wells was also a great candidate and was on the winning team. Wells was John Holway’s Series MVP.</a:t>
            </a:r>
          </a:p>
        </p:txBody>
      </p:sp>
      <p:sp>
        <p:nvSpPr>
          <p:cNvPr id="3" name="Slide Number Placeholder 2">
            <a:extLst>
              <a:ext uri="{FF2B5EF4-FFF2-40B4-BE49-F238E27FC236}">
                <a16:creationId xmlns:a16="http://schemas.microsoft.com/office/drawing/2014/main" id="{5757FB15-27DD-D34D-6EC1-94E799ED31D6}"/>
              </a:ext>
            </a:extLst>
          </p:cNvPr>
          <p:cNvSpPr>
            <a:spLocks noGrp="1"/>
          </p:cNvSpPr>
          <p:nvPr>
            <p:ph type="sldNum" sz="quarter" idx="12"/>
          </p:nvPr>
        </p:nvSpPr>
        <p:spPr/>
        <p:txBody>
          <a:bodyPr/>
          <a:lstStyle/>
          <a:p>
            <a:fld id="{218EA783-F785-4871-832F-F884E5FF66CA}" type="slidenum">
              <a:rPr lang="en-US" smtClean="0"/>
              <a:t>6</a:t>
            </a:fld>
            <a:endParaRPr lang="en-US"/>
          </a:p>
        </p:txBody>
      </p:sp>
    </p:spTree>
    <p:extLst>
      <p:ext uri="{BB962C8B-B14F-4D97-AF65-F5344CB8AC3E}">
        <p14:creationId xmlns:p14="http://schemas.microsoft.com/office/powerpoint/2010/main" val="13470689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101A5-97A1-EAD0-6EF1-7749D11C891C}"/>
              </a:ext>
            </a:extLst>
          </p:cNvPr>
          <p:cNvSpPr>
            <a:spLocks noGrp="1"/>
          </p:cNvSpPr>
          <p:nvPr>
            <p:ph type="title"/>
          </p:nvPr>
        </p:nvSpPr>
        <p:spPr>
          <a:xfrm>
            <a:off x="417250" y="365126"/>
            <a:ext cx="11354540" cy="1143164"/>
          </a:xfrm>
        </p:spPr>
        <p:txBody>
          <a:bodyPr/>
          <a:lstStyle/>
          <a:p>
            <a:r>
              <a:rPr lang="en-US" sz="4000" b="1" dirty="0"/>
              <a:t>1931: </a:t>
            </a:r>
            <a:r>
              <a:rPr lang="en-US" sz="4000" b="1" i="1" dirty="0"/>
              <a:t>Detroit Stars &amp; KC Monarchs</a:t>
            </a:r>
          </a:p>
        </p:txBody>
      </p:sp>
      <p:pic>
        <p:nvPicPr>
          <p:cNvPr id="6" name="Content Placeholder 5" descr="A person standing next to a baseball bat&#10;&#10;Description automatically generated">
            <a:extLst>
              <a:ext uri="{FF2B5EF4-FFF2-40B4-BE49-F238E27FC236}">
                <a16:creationId xmlns:a16="http://schemas.microsoft.com/office/drawing/2014/main" id="{7A57B69D-6FD4-0936-073E-58DC5E0D2327}"/>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09013" y="1825625"/>
            <a:ext cx="5675380" cy="4481301"/>
          </a:xfrm>
        </p:spPr>
      </p:pic>
      <p:sp>
        <p:nvSpPr>
          <p:cNvPr id="4" name="Content Placeholder 3">
            <a:extLst>
              <a:ext uri="{FF2B5EF4-FFF2-40B4-BE49-F238E27FC236}">
                <a16:creationId xmlns:a16="http://schemas.microsoft.com/office/drawing/2014/main" id="{8582ECEF-0BA9-77C2-5FDB-412248CDC5D0}"/>
              </a:ext>
            </a:extLst>
          </p:cNvPr>
          <p:cNvSpPr>
            <a:spLocks noGrp="1"/>
          </p:cNvSpPr>
          <p:nvPr>
            <p:ph sz="half" idx="2"/>
          </p:nvPr>
        </p:nvSpPr>
        <p:spPr>
          <a:xfrm>
            <a:off x="6640498" y="2525446"/>
            <a:ext cx="4927106" cy="3307184"/>
          </a:xfrm>
        </p:spPr>
        <p:txBody>
          <a:bodyPr>
            <a:normAutofit fontScale="92500" lnSpcReduction="10000"/>
          </a:bodyPr>
          <a:lstStyle/>
          <a:p>
            <a:pPr>
              <a:buFont typeface="Wingdings" panose="05000000000000000000" pitchFamily="2" charset="2"/>
              <a:buChar char="v"/>
            </a:pPr>
            <a:r>
              <a:rPr lang="en-US" sz="2400" dirty="0"/>
              <a:t>With Detroit, Stearnes hit .376 with a 201 OPS+. His 8 home runs led the NNL.</a:t>
            </a:r>
          </a:p>
          <a:p>
            <a:pPr>
              <a:buFont typeface="Wingdings" panose="05000000000000000000" pitchFamily="2" charset="2"/>
              <a:buChar char="v"/>
            </a:pPr>
            <a:r>
              <a:rPr lang="en-US" sz="2400" dirty="0"/>
              <a:t>He played 16 games with KC at the end of the season after the Stars folded.</a:t>
            </a:r>
          </a:p>
          <a:p>
            <a:pPr>
              <a:buFont typeface="Wingdings" panose="05000000000000000000" pitchFamily="2" charset="2"/>
              <a:buChar char="v"/>
            </a:pPr>
            <a:r>
              <a:rPr lang="en-US" sz="2400" dirty="0"/>
              <a:t>With KC, Stearnes slumped to  an inexplicable Buck-23 average with no homers.</a:t>
            </a:r>
          </a:p>
        </p:txBody>
      </p:sp>
      <p:sp>
        <p:nvSpPr>
          <p:cNvPr id="3" name="Slide Number Placeholder 2">
            <a:extLst>
              <a:ext uri="{FF2B5EF4-FFF2-40B4-BE49-F238E27FC236}">
                <a16:creationId xmlns:a16="http://schemas.microsoft.com/office/drawing/2014/main" id="{A91F693F-7C16-9911-7596-6E93E48375CE}"/>
              </a:ext>
            </a:extLst>
          </p:cNvPr>
          <p:cNvSpPr>
            <a:spLocks noGrp="1"/>
          </p:cNvSpPr>
          <p:nvPr>
            <p:ph type="sldNum" sz="quarter" idx="12"/>
          </p:nvPr>
        </p:nvSpPr>
        <p:spPr/>
        <p:txBody>
          <a:bodyPr/>
          <a:lstStyle/>
          <a:p>
            <a:fld id="{218EA783-F785-4871-832F-F884E5FF66CA}" type="slidenum">
              <a:rPr lang="en-US" smtClean="0"/>
              <a:t>7</a:t>
            </a:fld>
            <a:endParaRPr lang="en-US"/>
          </a:p>
        </p:txBody>
      </p:sp>
    </p:spTree>
    <p:extLst>
      <p:ext uri="{BB962C8B-B14F-4D97-AF65-F5344CB8AC3E}">
        <p14:creationId xmlns:p14="http://schemas.microsoft.com/office/powerpoint/2010/main" val="32625650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E5E6E-6F37-43D4-7CC7-D19BF308E20D}"/>
              </a:ext>
            </a:extLst>
          </p:cNvPr>
          <p:cNvSpPr>
            <a:spLocks noGrp="1"/>
          </p:cNvSpPr>
          <p:nvPr>
            <p:ph type="title"/>
          </p:nvPr>
        </p:nvSpPr>
        <p:spPr>
          <a:xfrm>
            <a:off x="838200" y="365126"/>
            <a:ext cx="10515600" cy="982908"/>
          </a:xfrm>
        </p:spPr>
        <p:txBody>
          <a:bodyPr/>
          <a:lstStyle/>
          <a:p>
            <a:r>
              <a:rPr lang="en-US" b="1" dirty="0"/>
              <a:t>1932: </a:t>
            </a:r>
            <a:r>
              <a:rPr lang="en-US" b="1" i="1" dirty="0"/>
              <a:t>Chicago American Giants</a:t>
            </a:r>
          </a:p>
        </p:txBody>
      </p:sp>
      <p:pic>
        <p:nvPicPr>
          <p:cNvPr id="6" name="Content Placeholder 5" descr="A close-up of a person in a baseball uniform&#10;&#10;Description automatically generated">
            <a:extLst>
              <a:ext uri="{FF2B5EF4-FFF2-40B4-BE49-F238E27FC236}">
                <a16:creationId xmlns:a16="http://schemas.microsoft.com/office/drawing/2014/main" id="{A8CE0EAA-F68F-A1A7-DB97-7D6353424343}"/>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601679" y="1348034"/>
            <a:ext cx="3055070" cy="5278829"/>
          </a:xfrm>
        </p:spPr>
      </p:pic>
      <p:sp>
        <p:nvSpPr>
          <p:cNvPr id="4" name="Content Placeholder 3">
            <a:extLst>
              <a:ext uri="{FF2B5EF4-FFF2-40B4-BE49-F238E27FC236}">
                <a16:creationId xmlns:a16="http://schemas.microsoft.com/office/drawing/2014/main" id="{478EAECD-3341-A6FF-919F-6FBCED9F9B85}"/>
              </a:ext>
            </a:extLst>
          </p:cNvPr>
          <p:cNvSpPr>
            <a:spLocks noGrp="1"/>
          </p:cNvSpPr>
          <p:nvPr>
            <p:ph sz="half" idx="2"/>
          </p:nvPr>
        </p:nvSpPr>
        <p:spPr>
          <a:xfrm>
            <a:off x="5420228" y="1440289"/>
            <a:ext cx="5912528" cy="5144840"/>
          </a:xfrm>
        </p:spPr>
        <p:txBody>
          <a:bodyPr>
            <a:normAutofit/>
          </a:bodyPr>
          <a:lstStyle/>
          <a:p>
            <a:pPr>
              <a:buFont typeface="Wingdings" panose="05000000000000000000" pitchFamily="2" charset="2"/>
              <a:buChar char="v"/>
            </a:pPr>
            <a:r>
              <a:rPr lang="en-US" dirty="0"/>
              <a:t>In 1932, in the Negro Southern League’s only year as a Major Negro League, Stearnes led the American Giants to the pennant.</a:t>
            </a:r>
          </a:p>
          <a:p>
            <a:pPr>
              <a:buFont typeface="Wingdings" panose="05000000000000000000" pitchFamily="2" charset="2"/>
              <a:buChar char="v"/>
            </a:pPr>
            <a:r>
              <a:rPr lang="en-US" dirty="0"/>
              <a:t>Stearnes hit .292 with a 173 OPS+ in ‘32, with 43 runs,15 XBH, and 25 RBI in 44 games. His 4 home runs led the NSL.</a:t>
            </a:r>
          </a:p>
          <a:p>
            <a:pPr>
              <a:buFont typeface="Wingdings" panose="05000000000000000000" pitchFamily="2" charset="2"/>
              <a:buChar char="v"/>
            </a:pPr>
            <a:r>
              <a:rPr lang="en-US" dirty="0"/>
              <a:t>Chicago finished 34-12 after winning the first half. The American Giants then met the Nashville Elite Giants for the NSL championship.</a:t>
            </a:r>
          </a:p>
          <a:p>
            <a:pPr>
              <a:buFont typeface="Wingdings" panose="05000000000000000000" pitchFamily="2" charset="2"/>
              <a:buChar char="v"/>
            </a:pPr>
            <a:r>
              <a:rPr lang="en-US" dirty="0"/>
              <a:t>In an exciting LCS, Chicago defeated Nashville in seven games.</a:t>
            </a:r>
          </a:p>
          <a:p>
            <a:pPr>
              <a:buFont typeface="Wingdings" panose="05000000000000000000" pitchFamily="2" charset="2"/>
              <a:buChar char="v"/>
            </a:pPr>
            <a:r>
              <a:rPr lang="en-US" dirty="0"/>
              <a:t>Box scores have not been found for most of the NSL LCS games, but Stearnes went 7x10, hit 2 homers, scored 6 runs, and drove in 5 in the two games for which boxes exist.</a:t>
            </a:r>
          </a:p>
          <a:p>
            <a:endParaRPr lang="en-US" dirty="0"/>
          </a:p>
        </p:txBody>
      </p:sp>
      <p:sp>
        <p:nvSpPr>
          <p:cNvPr id="3" name="Slide Number Placeholder 2">
            <a:extLst>
              <a:ext uri="{FF2B5EF4-FFF2-40B4-BE49-F238E27FC236}">
                <a16:creationId xmlns:a16="http://schemas.microsoft.com/office/drawing/2014/main" id="{6929A033-1A55-80E5-B24B-3B84ADF564CD}"/>
              </a:ext>
            </a:extLst>
          </p:cNvPr>
          <p:cNvSpPr>
            <a:spLocks noGrp="1"/>
          </p:cNvSpPr>
          <p:nvPr>
            <p:ph type="sldNum" sz="quarter" idx="12"/>
          </p:nvPr>
        </p:nvSpPr>
        <p:spPr/>
        <p:txBody>
          <a:bodyPr/>
          <a:lstStyle/>
          <a:p>
            <a:fld id="{218EA783-F785-4871-832F-F884E5FF66CA}" type="slidenum">
              <a:rPr lang="en-US" smtClean="0"/>
              <a:t>8</a:t>
            </a:fld>
            <a:endParaRPr lang="en-US"/>
          </a:p>
        </p:txBody>
      </p:sp>
    </p:spTree>
    <p:extLst>
      <p:ext uri="{BB962C8B-B14F-4D97-AF65-F5344CB8AC3E}">
        <p14:creationId xmlns:p14="http://schemas.microsoft.com/office/powerpoint/2010/main" val="27851332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3CA56-E8EF-376B-199D-E435BE039995}"/>
              </a:ext>
            </a:extLst>
          </p:cNvPr>
          <p:cNvSpPr>
            <a:spLocks noGrp="1"/>
          </p:cNvSpPr>
          <p:nvPr>
            <p:ph type="title"/>
          </p:nvPr>
        </p:nvSpPr>
        <p:spPr>
          <a:xfrm>
            <a:off x="838200" y="365125"/>
            <a:ext cx="10515600" cy="1097121"/>
          </a:xfrm>
        </p:spPr>
        <p:txBody>
          <a:bodyPr/>
          <a:lstStyle/>
          <a:p>
            <a:r>
              <a:rPr lang="en-US" b="1" dirty="0"/>
              <a:t>1933: </a:t>
            </a:r>
            <a:r>
              <a:rPr lang="en-US" b="1" i="1" dirty="0"/>
              <a:t>Chicago American Giants</a:t>
            </a:r>
          </a:p>
        </p:txBody>
      </p:sp>
      <p:pic>
        <p:nvPicPr>
          <p:cNvPr id="10" name="Content Placeholder 9" descr="A baseball player in a uniform&#10;&#10;Description automatically generated">
            <a:extLst>
              <a:ext uri="{FF2B5EF4-FFF2-40B4-BE49-F238E27FC236}">
                <a16:creationId xmlns:a16="http://schemas.microsoft.com/office/drawing/2014/main" id="{BFCEBBAF-B7E8-DACD-6828-744DC6D3FB7C}"/>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982070" y="1359164"/>
            <a:ext cx="3592684" cy="5201434"/>
          </a:xfrm>
        </p:spPr>
      </p:pic>
      <p:sp>
        <p:nvSpPr>
          <p:cNvPr id="4" name="Content Placeholder 3">
            <a:extLst>
              <a:ext uri="{FF2B5EF4-FFF2-40B4-BE49-F238E27FC236}">
                <a16:creationId xmlns:a16="http://schemas.microsoft.com/office/drawing/2014/main" id="{596CE946-1F55-09C6-AF93-0772A80261A1}"/>
              </a:ext>
            </a:extLst>
          </p:cNvPr>
          <p:cNvSpPr>
            <a:spLocks noGrp="1"/>
          </p:cNvSpPr>
          <p:nvPr>
            <p:ph sz="half" idx="2"/>
          </p:nvPr>
        </p:nvSpPr>
        <p:spPr>
          <a:xfrm>
            <a:off x="5332913" y="1740904"/>
            <a:ext cx="5877017" cy="4751971"/>
          </a:xfrm>
        </p:spPr>
        <p:txBody>
          <a:bodyPr>
            <a:normAutofit/>
          </a:bodyPr>
          <a:lstStyle/>
          <a:p>
            <a:pPr>
              <a:buFont typeface="Wingdings" panose="05000000000000000000" pitchFamily="2" charset="2"/>
              <a:buChar char="v"/>
            </a:pPr>
            <a:r>
              <a:rPr lang="en-US" sz="2000" dirty="0"/>
              <a:t>Stearnes hit .352 w/an OPS+ of 176 as Chicago finished second to the powerful Crawfords in Negro National League’s debut year.</a:t>
            </a:r>
          </a:p>
          <a:p>
            <a:pPr>
              <a:buFont typeface="Wingdings" panose="05000000000000000000" pitchFamily="2" charset="2"/>
              <a:buChar char="v"/>
            </a:pPr>
            <a:r>
              <a:rPr lang="en-US" sz="2000" dirty="0"/>
              <a:t>He pounded 24 XBH in 41 games, with 46 runs, 7 homers, and 30 RBI.</a:t>
            </a:r>
          </a:p>
          <a:p>
            <a:pPr>
              <a:buFont typeface="Wingdings" panose="05000000000000000000" pitchFamily="2" charset="2"/>
              <a:buChar char="v"/>
            </a:pPr>
            <a:r>
              <a:rPr lang="en-US" sz="2000" dirty="0"/>
              <a:t>The American Giants finished 41-22-1 overall, only one-half game back of the Pittsburgh Crawfords. The second-half schedule was not completed, but league founder &amp; President Gus Greenlee awarded the initial NNL2 pennant by fiat to his own Crawfords over howls of protest.</a:t>
            </a:r>
          </a:p>
        </p:txBody>
      </p:sp>
      <p:sp>
        <p:nvSpPr>
          <p:cNvPr id="3" name="Slide Number Placeholder 2">
            <a:extLst>
              <a:ext uri="{FF2B5EF4-FFF2-40B4-BE49-F238E27FC236}">
                <a16:creationId xmlns:a16="http://schemas.microsoft.com/office/drawing/2014/main" id="{E73B8A44-EF7C-6A8D-9BA4-C8CA910538E7}"/>
              </a:ext>
            </a:extLst>
          </p:cNvPr>
          <p:cNvSpPr>
            <a:spLocks noGrp="1"/>
          </p:cNvSpPr>
          <p:nvPr>
            <p:ph type="sldNum" sz="quarter" idx="12"/>
          </p:nvPr>
        </p:nvSpPr>
        <p:spPr/>
        <p:txBody>
          <a:bodyPr/>
          <a:lstStyle/>
          <a:p>
            <a:fld id="{218EA783-F785-4871-832F-F884E5FF66CA}" type="slidenum">
              <a:rPr lang="en-US" smtClean="0"/>
              <a:t>9</a:t>
            </a:fld>
            <a:endParaRPr lang="en-US"/>
          </a:p>
        </p:txBody>
      </p:sp>
    </p:spTree>
    <p:extLst>
      <p:ext uri="{BB962C8B-B14F-4D97-AF65-F5344CB8AC3E}">
        <p14:creationId xmlns:p14="http://schemas.microsoft.com/office/powerpoint/2010/main" val="8195239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1819</TotalTime>
  <Words>2064</Words>
  <Application>Microsoft Office PowerPoint</Application>
  <PresentationFormat>Widescreen</PresentationFormat>
  <Paragraphs>132</Paragraphs>
  <Slides>23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Calibri Light</vt:lpstr>
      <vt:lpstr>Century Gothic</vt:lpstr>
      <vt:lpstr>Wingdings</vt:lpstr>
      <vt:lpstr>Wingdings 3</vt:lpstr>
      <vt:lpstr>Ion</vt:lpstr>
      <vt:lpstr>Turkey Stearnes</vt:lpstr>
      <vt:lpstr>THE PREMISE</vt:lpstr>
      <vt:lpstr>Meet Turkey Stearnes</vt:lpstr>
      <vt:lpstr>1923-1929: Detroit Stars</vt:lpstr>
      <vt:lpstr>1930: Lincoln Giants &amp; Detroit Stars  </vt:lpstr>
      <vt:lpstr>1930: NNL Championship Series</vt:lpstr>
      <vt:lpstr>1931: Detroit Stars &amp; KC Monarchs</vt:lpstr>
      <vt:lpstr>1932: Chicago American Giants</vt:lpstr>
      <vt:lpstr>1933: Chicago American Giants</vt:lpstr>
      <vt:lpstr>1933-39: East-West All-Star Games</vt:lpstr>
      <vt:lpstr>1934: Chicago American Giants </vt:lpstr>
      <vt:lpstr>1934: Denver Post Tournament</vt:lpstr>
      <vt:lpstr>1935: Chicago American Giants</vt:lpstr>
      <vt:lpstr>1936: Philadelphia Stars</vt:lpstr>
      <vt:lpstr>1937: Detroit Stars &amp; CHI American Giants</vt:lpstr>
      <vt:lpstr>1938: CHI American Giants &amp; KC Monarchs</vt:lpstr>
      <vt:lpstr>1939: Kansas City Monarchs</vt:lpstr>
      <vt:lpstr>1940: Kansas City Monarchs</vt:lpstr>
      <vt:lpstr>1930-1940 Heroics</vt:lpstr>
      <vt:lpstr>Unappreciated Legend: 1941-1979</vt:lpstr>
      <vt:lpstr>In Conclusion </vt:lpstr>
      <vt:lpstr>Turkey Stearnes .300 Club</vt:lpstr>
      <vt:lpstr>A plug for my Friends [www.hamtramckstadium.org]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Turkey Stearnes:</dc:title>
  <dc:creator>Gary Gillette</dc:creator>
  <cp:lastModifiedBy>Gary Gillette</cp:lastModifiedBy>
  <cp:revision>25</cp:revision>
  <dcterms:created xsi:type="dcterms:W3CDTF">2023-07-05T14:05:02Z</dcterms:created>
  <dcterms:modified xsi:type="dcterms:W3CDTF">2023-07-07T17:44:42Z</dcterms:modified>
</cp:coreProperties>
</file>