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368" r:id="rId4"/>
    <p:sldId id="392" r:id="rId5"/>
    <p:sldId id="372" r:id="rId6"/>
    <p:sldId id="381" r:id="rId7"/>
    <p:sldId id="382" r:id="rId8"/>
    <p:sldId id="373" r:id="rId9"/>
    <p:sldId id="374" r:id="rId10"/>
    <p:sldId id="394" r:id="rId11"/>
    <p:sldId id="390" r:id="rId12"/>
    <p:sldId id="391" r:id="rId13"/>
    <p:sldId id="380" r:id="rId14"/>
    <p:sldId id="375" r:id="rId15"/>
    <p:sldId id="376" r:id="rId16"/>
    <p:sldId id="377" r:id="rId17"/>
    <p:sldId id="378" r:id="rId18"/>
    <p:sldId id="379" r:id="rId19"/>
    <p:sldId id="348" r:id="rId20"/>
    <p:sldId id="369" r:id="rId21"/>
    <p:sldId id="347" r:id="rId22"/>
    <p:sldId id="349" r:id="rId23"/>
    <p:sldId id="370" r:id="rId24"/>
    <p:sldId id="364" r:id="rId25"/>
    <p:sldId id="350" r:id="rId26"/>
    <p:sldId id="365" r:id="rId27"/>
    <p:sldId id="351" r:id="rId28"/>
    <p:sldId id="366" r:id="rId29"/>
    <p:sldId id="352" r:id="rId30"/>
    <p:sldId id="371" r:id="rId31"/>
    <p:sldId id="359" r:id="rId32"/>
    <p:sldId id="360" r:id="rId33"/>
    <p:sldId id="388" r:id="rId34"/>
    <p:sldId id="367" r:id="rId35"/>
    <p:sldId id="386" r:id="rId36"/>
    <p:sldId id="393" r:id="rId37"/>
    <p:sldId id="3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1DF3-F2F1-42E0-B193-4F4E74530C6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2958-B141-4394-A76B-C48946C6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958-B141-4394-A76B-C48946C63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F2958-B141-4394-A76B-C48946C63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4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0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7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0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544C-90F8-4E54-B74E-6EDEAD40F91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0B82-1CCB-46F7-AFFB-ECD2B99B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Batter Characteristics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Hit-Tracking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Glenn Healey and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Shiyuan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Zhao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Engineering and Computer Science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provided by Baseball Savant, Brooks Baseball</a:t>
            </a: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SABR Analytics Conference  2018</a:t>
            </a:r>
          </a:p>
        </p:txBody>
      </p:sp>
    </p:spTree>
    <p:extLst>
      <p:ext uri="{BB962C8B-B14F-4D97-AF65-F5344CB8AC3E}">
        <p14:creationId xmlns:p14="http://schemas.microsoft.com/office/powerpoint/2010/main" val="308830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NMDS for Unique Right-handers,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05840"/>
            <a:ext cx="6370447" cy="5865170"/>
          </a:xfrm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2286000"/>
            <a:ext cx="518753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3" y="5577828"/>
            <a:ext cx="301217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0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NMDS for Unique Left-handers,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05840"/>
            <a:ext cx="6373368" cy="592664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2286000"/>
            <a:ext cx="5175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5577840"/>
            <a:ext cx="30114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8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for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14A2A-CEC8-4390-BADE-A28F1A43D56A}"/>
              </a:ext>
            </a:extLst>
          </p:cNvPr>
          <p:cNvSpPr txBox="1"/>
          <p:nvPr/>
        </p:nvSpPr>
        <p:spPr>
          <a:xfrm>
            <a:off x="731562" y="1188720"/>
            <a:ext cx="259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86C2A-BCD5-414E-870E-841AB0B035E2}"/>
              </a:ext>
            </a:extLst>
          </p:cNvPr>
          <p:cNvSpPr txBox="1"/>
          <p:nvPr/>
        </p:nvSpPr>
        <p:spPr>
          <a:xfrm>
            <a:off x="1188720" y="1920240"/>
            <a:ext cx="7384394" cy="985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Efron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C. Morris, “Stein’s paradox in statistics,”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Sci. Amer., vol. 236, no. 5, pp. 119–127, 1977.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4EBA8-02F2-44D8-BFD2-E9D3415BDDBA}"/>
              </a:ext>
            </a:extLst>
          </p:cNvPr>
          <p:cNvSpPr txBox="1"/>
          <p:nvPr/>
        </p:nvSpPr>
        <p:spPr>
          <a:xfrm>
            <a:off x="1188720" y="3200400"/>
            <a:ext cx="6956648" cy="186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Tango,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 Lichtman, and A. Dolphin, The Book: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Playing the Percentages in Baseball. Dulles, VA,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USA: Potomac Books, 2007.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1B086-92CF-4220-BCB8-DB78406CE321}"/>
              </a:ext>
            </a:extLst>
          </p:cNvPr>
          <p:cNvSpPr txBox="1"/>
          <p:nvPr/>
        </p:nvSpPr>
        <p:spPr>
          <a:xfrm>
            <a:off x="1188720" y="4937760"/>
            <a:ext cx="7059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Healey,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“Learning, visualizing, and assessing a 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for the intrinsic value of a batted ball,” IEEE 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Access, vol. 5, pp. 13811–13822, 2017.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0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for RHP vs. RHB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" t="9619" r="671" b="1618"/>
          <a:stretch/>
        </p:blipFill>
        <p:spPr>
          <a:xfrm>
            <a:off x="1097280" y="1005841"/>
            <a:ext cx="6593015" cy="5852160"/>
          </a:xfrm>
        </p:spPr>
      </p:pic>
    </p:spTree>
    <p:extLst>
      <p:ext uri="{BB962C8B-B14F-4D97-AF65-F5344CB8AC3E}">
        <p14:creationId xmlns:p14="http://schemas.microsoft.com/office/powerpoint/2010/main" val="269456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 Archer Group vs. RHB,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>
          <a:xfrm>
            <a:off x="1097280" y="914400"/>
            <a:ext cx="6593015" cy="6045201"/>
          </a:xfrm>
        </p:spPr>
      </p:pic>
    </p:spTree>
    <p:extLst>
      <p:ext uri="{BB962C8B-B14F-4D97-AF65-F5344CB8AC3E}">
        <p14:creationId xmlns:p14="http://schemas.microsoft.com/office/powerpoint/2010/main" val="322689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Yovani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Gallardo Group vs. RHB,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"/>
          <a:stretch/>
        </p:blipFill>
        <p:spPr>
          <a:xfrm>
            <a:off x="1097280" y="914400"/>
            <a:ext cx="6593015" cy="6013950"/>
          </a:xfrm>
        </p:spPr>
      </p:pic>
    </p:spTree>
    <p:extLst>
      <p:ext uri="{BB962C8B-B14F-4D97-AF65-F5344CB8AC3E}">
        <p14:creationId xmlns:p14="http://schemas.microsoft.com/office/powerpoint/2010/main" val="29244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Felix Hernandez Group vs. RHB,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/>
          <a:stretch/>
        </p:blipFill>
        <p:spPr>
          <a:xfrm>
            <a:off x="1097280" y="914400"/>
            <a:ext cx="6593015" cy="5997863"/>
          </a:xfrm>
        </p:spPr>
      </p:pic>
    </p:spTree>
    <p:extLst>
      <p:ext uri="{BB962C8B-B14F-4D97-AF65-F5344CB8AC3E}">
        <p14:creationId xmlns:p14="http://schemas.microsoft.com/office/powerpoint/2010/main" val="316718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Example, RHP vs. RHB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29200" y="1188720"/>
          <a:ext cx="3669399" cy="12344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Pineda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" y="467523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/>
          <a:stretch/>
        </p:blipFill>
        <p:spPr bwMode="auto">
          <a:xfrm>
            <a:off x="457200" y="1005840"/>
            <a:ext cx="4311206" cy="59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5029200" y="2743200"/>
          <a:ext cx="3669399" cy="14020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Full Regression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Error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Pineda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5029200" y="4480560"/>
          <a:ext cx="3669399" cy="14020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Group Regression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Error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Pineda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34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Batted Ball Data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" y="2377440"/>
            <a:ext cx="4219116" cy="2086647"/>
          </a:xfrm>
        </p:spPr>
      </p:pic>
      <p:pic>
        <p:nvPicPr>
          <p:cNvPr id="6" name="Content Placeholder 5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194560"/>
            <a:ext cx="4395735" cy="2304303"/>
          </a:xfrm>
        </p:spPr>
      </p:pic>
      <p:sp>
        <p:nvSpPr>
          <p:cNvPr id="7" name="TextBox 6"/>
          <p:cNvSpPr txBox="1"/>
          <p:nvPr/>
        </p:nvSpPr>
        <p:spPr>
          <a:xfrm>
            <a:off x="838200" y="155448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vertical launch angle 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55448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horizontal spray angle 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6088" y="5212080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Batted ball exit speed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AACCC-8D63-4F2B-AA3D-2D6FC16C43F5}"/>
              </a:ext>
            </a:extLst>
          </p:cNvPr>
          <p:cNvSpPr txBox="1"/>
          <p:nvPr/>
        </p:nvSpPr>
        <p:spPr>
          <a:xfrm>
            <a:off x="2999232" y="5852160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Batted ball spin rate</a:t>
            </a:r>
            <a:r>
              <a:rPr lang="en-US" dirty="0"/>
              <a:t> 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2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Batted Ball Value Depends on s, v, and 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02" y="1280160"/>
            <a:ext cx="6574597" cy="5127166"/>
          </a:xfrm>
        </p:spPr>
      </p:pic>
    </p:spTree>
    <p:extLst>
      <p:ext uri="{BB962C8B-B14F-4D97-AF65-F5344CB8AC3E}">
        <p14:creationId xmlns:p14="http://schemas.microsoft.com/office/powerpoint/2010/main" val="2774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4297680"/>
            <a:ext cx="827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Larger samples for modeling batter/pitcher matchups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4846320"/>
            <a:ext cx="791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Compare players across time and competition level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5394960"/>
            <a:ext cx="5833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Monitor individual players over time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" y="3749040"/>
            <a:ext cx="660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Optimize performance and health projections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Motivation:  Physical parameters of pitches and batted balls are intrinsic to player skill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10896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48640"/>
            <a:ext cx="8130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Goal:  Compare players using distributions defined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 parameters measured by ball-tracking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C781D9-085F-4F45-87CA-07E42BD8D426}"/>
              </a:ext>
            </a:extLst>
          </p:cNvPr>
          <p:cNvSpPr txBox="1"/>
          <p:nvPr/>
        </p:nvSpPr>
        <p:spPr>
          <a:xfrm>
            <a:off x="640080" y="5943600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Relate distributions and performance </a:t>
            </a:r>
          </a:p>
        </p:txBody>
      </p:sp>
    </p:spTree>
    <p:extLst>
      <p:ext uri="{BB962C8B-B14F-4D97-AF65-F5344CB8AC3E}">
        <p14:creationId xmlns:p14="http://schemas.microsoft.com/office/powerpoint/2010/main" val="397187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4298-8838-4346-A365-76EF36EF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Batted Ball Distributions 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and Launch Angle, RHP vs. RHB, 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DB2ADD-876A-49B5-8422-876EA10B0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64" y="1097280"/>
            <a:ext cx="6070473" cy="5748147"/>
          </a:xfrm>
        </p:spPr>
      </p:pic>
    </p:spTree>
    <p:extLst>
      <p:ext uri="{BB962C8B-B14F-4D97-AF65-F5344CB8AC3E}">
        <p14:creationId xmlns:p14="http://schemas.microsoft.com/office/powerpoint/2010/main" val="3311183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4298-8838-4346-A365-76EF36EF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1005840"/>
            <a:ext cx="3152585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speed and 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launch angle,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RHP vs. RHB, 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DB2ADD-876A-49B5-8422-876EA10B0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41"/>
            <a:ext cx="5769293" cy="53406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4FC7C-F9B9-4845-9378-9FF1517ED441}"/>
              </a:ext>
            </a:extLst>
          </p:cNvPr>
          <p:cNvSpPr txBox="1"/>
          <p:nvPr/>
        </p:nvSpPr>
        <p:spPr>
          <a:xfrm>
            <a:off x="2797476" y="91440"/>
            <a:ext cx="354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Distance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BC08D-0AE6-40A7-AC3F-E29826DDF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3383280"/>
            <a:ext cx="3152585" cy="392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881900-6668-423F-B8C9-8926AE2FF444}"/>
              </a:ext>
            </a:extLst>
          </p:cNvPr>
          <p:cNvSpPr txBox="1"/>
          <p:nvPr/>
        </p:nvSpPr>
        <p:spPr>
          <a:xfrm>
            <a:off x="5760720" y="2788927"/>
            <a:ext cx="3054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Whitening Transform</a:t>
            </a:r>
          </a:p>
        </p:txBody>
      </p:sp>
    </p:spTree>
    <p:extLst>
      <p:ext uri="{BB962C8B-B14F-4D97-AF65-F5344CB8AC3E}">
        <p14:creationId xmlns:p14="http://schemas.microsoft.com/office/powerpoint/2010/main" val="232279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 Similarity Measure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8872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RHB: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2608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LHB: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280160"/>
            <a:ext cx="6080760" cy="420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3017520"/>
            <a:ext cx="5867400" cy="42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850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Similar: Andrew McCutchen and Nolan Arenado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566160"/>
            <a:ext cx="834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similar: Mitch Moreland and Shin-Soo Choo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A1378-4A4D-4BBB-9FF2-5D86F733B0DD}"/>
              </a:ext>
            </a:extLst>
          </p:cNvPr>
          <p:cNvSpPr/>
          <p:nvPr/>
        </p:nvSpPr>
        <p:spPr>
          <a:xfrm>
            <a:off x="457200" y="4663440"/>
            <a:ext cx="1371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F8F7-D4EB-4019-B559-6DB8B359C132}"/>
              </a:ext>
            </a:extLst>
          </p:cNvPr>
          <p:cNvSpPr/>
          <p:nvPr/>
        </p:nvSpPr>
        <p:spPr>
          <a:xfrm>
            <a:off x="457200" y="5303520"/>
            <a:ext cx="834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similar:  Jose Ramirez, Francisco Lindor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880176-4C1F-407D-8A22-E29CBC729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4754880"/>
            <a:ext cx="5897404" cy="4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0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Right-Handed Batters,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0080" y="1393535"/>
          <a:ext cx="7863840" cy="4572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to Nearest RHB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Aaron Judge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Giancarlo Stanton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Jose Iglesias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Willson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Contreras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Hunter Renfroe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Ronald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Torreyes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 DeJong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Guillermo Heredia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Jose Peraza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Jorge Bonifacio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01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151F-B01F-4517-A3BC-AE61FA48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NMDS for Unique RHB, 2017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84444-6E1A-441B-A302-B96BCD1DE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399"/>
            <a:ext cx="7474553" cy="59223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9D6A44-EE21-4744-BF32-78F6FDB3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3566160"/>
            <a:ext cx="548688" cy="2377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42E59-C347-49B0-B1F4-4B8DB0F8D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5394960"/>
            <a:ext cx="2383743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Left-Handed Batters,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0080" y="1393535"/>
          <a:ext cx="7863840" cy="4572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LHB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to Nearest LHB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Jarrod Dyson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Didi Gregorius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Norichika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Lucas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Duda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Kyle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Schwarber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 Revere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 Gordon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Bryce Harper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Inciarte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Carlos Gonzalez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67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151F-B01F-4517-A3BC-AE61FA48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NMDS for Unique LHB, 2017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84444-6E1A-441B-A302-B96BCD1DE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7" y="914399"/>
            <a:ext cx="7336379" cy="592235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3E736-6DC5-4606-8D72-754067D58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5303520"/>
            <a:ext cx="2383743" cy="554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F9B0F0-8E3F-4250-8F95-17D6709C0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3520440"/>
            <a:ext cx="548688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5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Switch-Hitters,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0080" y="1393535"/>
          <a:ext cx="7863840" cy="4572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Switch-Hitter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to Nearest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Kendrys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Morales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Billy Hamilton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Erick </a:t>
                      </a: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Aybar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Carlos Santana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Cesar Hernandez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Jose Reyes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Yangervis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Solarte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Tucker Barnhart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Melky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Cabrera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Wieters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83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151F-B01F-4517-A3BC-AE61FA48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NMDS for Unique Switch-Hitters, 2017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84444-6E1A-441B-A302-B96BCD1DE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5" y="914399"/>
            <a:ext cx="7471283" cy="592235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14829B-3B6E-41C1-A85E-C0757CDF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5394960"/>
            <a:ext cx="2383743" cy="554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B76E9-B75A-47BA-A610-0ED33F22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1097280"/>
            <a:ext cx="548688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3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1586"/>
          <a:ext cx="8229600" cy="550553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80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788">
                  <a:extLst>
                    <a:ext uri="{9D8B030D-6E8A-4147-A177-3AD203B41FA5}">
                      <a16:colId xmlns:a16="http://schemas.microsoft.com/office/drawing/2014/main" val="587301940"/>
                    </a:ext>
                  </a:extLst>
                </a:gridCol>
                <a:gridCol w="1005837">
                  <a:extLst>
                    <a:ext uri="{9D8B030D-6E8A-4147-A177-3AD203B41FA5}">
                      <a16:colId xmlns:a16="http://schemas.microsoft.com/office/drawing/2014/main" val="1699629018"/>
                    </a:ext>
                  </a:extLst>
                </a:gridCol>
              </a:tblGrid>
              <a:tr h="7315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on 6/30/17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wOBA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wOBA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 Holliday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Giancarlo Stanton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Hernan Perez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Jonathan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Lucroy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Evan Longoria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 Trumbo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 Trout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Jose Bautista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Marcell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Ozuna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Hanley Ramirez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331CB5-C0FA-448B-A4C2-03389CE3A582}"/>
              </a:ext>
            </a:extLst>
          </p:cNvPr>
          <p:cNvSpPr txBox="1"/>
          <p:nvPr/>
        </p:nvSpPr>
        <p:spPr>
          <a:xfrm>
            <a:off x="997945" y="182880"/>
            <a:ext cx="71481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RHB with Most Change, 2016-2017</a:t>
            </a:r>
          </a:p>
        </p:txBody>
      </p:sp>
    </p:spTree>
    <p:extLst>
      <p:ext uri="{BB962C8B-B14F-4D97-AF65-F5344CB8AC3E}">
        <p14:creationId xmlns:p14="http://schemas.microsoft.com/office/powerpoint/2010/main" val="16171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206240"/>
            <a:ext cx="809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Loftus (2013) Pitcher Similarity Scores 2.0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91840"/>
            <a:ext cx="686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Kalk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(2008) Pitcher Similarity Scores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20640"/>
            <a:ext cx="8691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Vince Gennaro (2013) Clustering pitchers by similarity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3CAB3-F842-4A3D-9AE0-401D4AD7B2C4}"/>
              </a:ext>
            </a:extLst>
          </p:cNvPr>
          <p:cNvSpPr txBox="1"/>
          <p:nvPr/>
        </p:nvSpPr>
        <p:spPr>
          <a:xfrm>
            <a:off x="457200" y="1463040"/>
            <a:ext cx="557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James (1986) similarity scores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1B6F5-8CE1-465D-B186-04BAD791CA53}"/>
              </a:ext>
            </a:extLst>
          </p:cNvPr>
          <p:cNvSpPr txBox="1"/>
          <p:nvPr/>
        </p:nvSpPr>
        <p:spPr>
          <a:xfrm>
            <a:off x="457200" y="2377440"/>
            <a:ext cx="448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Nate Silver (2003) PECOTA</a:t>
            </a:r>
          </a:p>
        </p:txBody>
      </p:sp>
    </p:spTree>
    <p:extLst>
      <p:ext uri="{BB962C8B-B14F-4D97-AF65-F5344CB8AC3E}">
        <p14:creationId xmlns:p14="http://schemas.microsoft.com/office/powerpoint/2010/main" val="1214856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969270"/>
              </p:ext>
            </p:extLst>
          </p:nvPr>
        </p:nvGraphicFramePr>
        <p:xfrm>
          <a:off x="457235" y="1097280"/>
          <a:ext cx="8229531" cy="53507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80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780">
                  <a:extLst>
                    <a:ext uri="{9D8B030D-6E8A-4147-A177-3AD203B41FA5}">
                      <a16:colId xmlns:a16="http://schemas.microsoft.com/office/drawing/2014/main" val="587301940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1699629018"/>
                    </a:ext>
                  </a:extLst>
                </a:gridCol>
              </a:tblGrid>
              <a:tr h="7756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LHB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on 6/30/17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wOBA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wOBA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Yonder Alonso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Logan Morrison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Jackie Bradley Jr.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Scooter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Gennett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Jake Lamb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Kipnis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 Gordon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Gerardo Parra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 Carpenter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Bryce Harper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846190-1E01-461E-8A7D-67DDD19D4BE5}"/>
              </a:ext>
            </a:extLst>
          </p:cNvPr>
          <p:cNvSpPr txBox="1"/>
          <p:nvPr/>
        </p:nvSpPr>
        <p:spPr>
          <a:xfrm>
            <a:off x="1010769" y="182880"/>
            <a:ext cx="71224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LHB with Most Change, 2016-2017</a:t>
            </a:r>
          </a:p>
        </p:txBody>
      </p:sp>
    </p:spTree>
    <p:extLst>
      <p:ext uri="{BB962C8B-B14F-4D97-AF65-F5344CB8AC3E}">
        <p14:creationId xmlns:p14="http://schemas.microsoft.com/office/powerpoint/2010/main" val="2535052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185712"/>
              </p:ext>
            </p:extLst>
          </p:nvPr>
        </p:nvGraphicFramePr>
        <p:xfrm>
          <a:off x="548663" y="1234464"/>
          <a:ext cx="8229531" cy="53507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80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780">
                  <a:extLst>
                    <a:ext uri="{9D8B030D-6E8A-4147-A177-3AD203B41FA5}">
                      <a16:colId xmlns:a16="http://schemas.microsoft.com/office/drawing/2014/main" val="587301940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1699629018"/>
                    </a:ext>
                  </a:extLst>
                </a:gridCol>
              </a:tblGrid>
              <a:tr h="7756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Switch-Hitter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on 6/30/17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wOBA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wOBA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Erick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Aybar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Yasmani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Grandal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Lowrie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Yangervis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Solarte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Eduardo Escobar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Carlos Beltran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Francisco Lindor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Kendrys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Morales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Wieters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Neil Walker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0EADF7-D6E6-4812-A47A-22D2F3A7E635}"/>
              </a:ext>
            </a:extLst>
          </p:cNvPr>
          <p:cNvSpPr txBox="1"/>
          <p:nvPr/>
        </p:nvSpPr>
        <p:spPr>
          <a:xfrm>
            <a:off x="553913" y="274320"/>
            <a:ext cx="8036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Switch-Hitters with Most Change, 2016-2017</a:t>
            </a:r>
          </a:p>
        </p:txBody>
      </p:sp>
    </p:spTree>
    <p:extLst>
      <p:ext uri="{BB962C8B-B14F-4D97-AF65-F5344CB8AC3E}">
        <p14:creationId xmlns:p14="http://schemas.microsoft.com/office/powerpoint/2010/main" val="1732160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BCBD07-5B35-4079-AB2B-5F3BAB22199E}"/>
              </a:ext>
            </a:extLst>
          </p:cNvPr>
          <p:cNvSpPr txBox="1"/>
          <p:nvPr/>
        </p:nvSpPr>
        <p:spPr>
          <a:xfrm>
            <a:off x="4389120" y="1737360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AF6E8-D940-4139-B117-E2E8DBE8DDBE}"/>
              </a:ext>
            </a:extLst>
          </p:cNvPr>
          <p:cNvSpPr txBox="1"/>
          <p:nvPr/>
        </p:nvSpPr>
        <p:spPr>
          <a:xfrm>
            <a:off x="7315200" y="178308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wOBA17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1C8E5-488D-471A-AD8A-F8624F99538B}"/>
              </a:ext>
            </a:extLst>
          </p:cNvPr>
          <p:cNvSpPr txBox="1"/>
          <p:nvPr/>
        </p:nvSpPr>
        <p:spPr>
          <a:xfrm>
            <a:off x="1156642" y="365760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Batters with Least Change, 2016-2017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8CCAC-3AAB-4CC4-97EF-1B381A827D34}"/>
              </a:ext>
            </a:extLst>
          </p:cNvPr>
          <p:cNvSpPr txBox="1"/>
          <p:nvPr/>
        </p:nvSpPr>
        <p:spPr>
          <a:xfrm>
            <a:off x="457200" y="237744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RHB: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8DBB-FCD9-4EEE-AFC4-68A25AB32829}"/>
              </a:ext>
            </a:extLst>
          </p:cNvPr>
          <p:cNvSpPr txBox="1"/>
          <p:nvPr/>
        </p:nvSpPr>
        <p:spPr>
          <a:xfrm>
            <a:off x="1828800" y="2377440"/>
            <a:ext cx="2503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Nolan Arenado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7A756-DA41-4100-BFDD-07A8F3300D1A}"/>
              </a:ext>
            </a:extLst>
          </p:cNvPr>
          <p:cNvSpPr txBox="1"/>
          <p:nvPr/>
        </p:nvSpPr>
        <p:spPr>
          <a:xfrm>
            <a:off x="4480560" y="237744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0.2268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35397-35F6-4EDB-B578-C0CDFF74CAD4}"/>
              </a:ext>
            </a:extLst>
          </p:cNvPr>
          <p:cNvSpPr txBox="1"/>
          <p:nvPr/>
        </p:nvSpPr>
        <p:spPr>
          <a:xfrm>
            <a:off x="6217920" y="237744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.386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69099-C5E3-41A8-8606-A3E8F8117EAB}"/>
              </a:ext>
            </a:extLst>
          </p:cNvPr>
          <p:cNvSpPr txBox="1"/>
          <p:nvPr/>
        </p:nvSpPr>
        <p:spPr>
          <a:xfrm>
            <a:off x="7498080" y="237744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285F9-9063-4485-AA8F-A64AC2176AF8}"/>
              </a:ext>
            </a:extLst>
          </p:cNvPr>
          <p:cNvSpPr txBox="1"/>
          <p:nvPr/>
        </p:nvSpPr>
        <p:spPr>
          <a:xfrm>
            <a:off x="5943600" y="178308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wOBA16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9E620-ADA3-42EE-9D31-6B30B75E9DF0}"/>
              </a:ext>
            </a:extLst>
          </p:cNvPr>
          <p:cNvSpPr txBox="1"/>
          <p:nvPr/>
        </p:nvSpPr>
        <p:spPr>
          <a:xfrm>
            <a:off x="457200" y="320040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A1D37-1B7E-49D5-9C30-AD67791DCA9B}"/>
              </a:ext>
            </a:extLst>
          </p:cNvPr>
          <p:cNvSpPr txBox="1"/>
          <p:nvPr/>
        </p:nvSpPr>
        <p:spPr>
          <a:xfrm>
            <a:off x="457200" y="402336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63BE1-C19B-4AB2-ACB2-B02AC7D6F9CF}"/>
              </a:ext>
            </a:extLst>
          </p:cNvPr>
          <p:cNvSpPr txBox="1"/>
          <p:nvPr/>
        </p:nvSpPr>
        <p:spPr>
          <a:xfrm>
            <a:off x="1828800" y="320040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Jay Bruce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E9CA4-B73E-43BB-BE70-42773284C647}"/>
              </a:ext>
            </a:extLst>
          </p:cNvPr>
          <p:cNvSpPr txBox="1"/>
          <p:nvPr/>
        </p:nvSpPr>
        <p:spPr>
          <a:xfrm>
            <a:off x="1828800" y="4023360"/>
            <a:ext cx="236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Freddy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Galvis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8D8B3-8B2E-4219-BD97-CCFDD00E81F5}"/>
              </a:ext>
            </a:extLst>
          </p:cNvPr>
          <p:cNvSpPr txBox="1"/>
          <p:nvPr/>
        </p:nvSpPr>
        <p:spPr>
          <a:xfrm>
            <a:off x="4480560" y="32004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0.2343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4011E5-83E7-4715-A747-3475D9DC0C74}"/>
              </a:ext>
            </a:extLst>
          </p:cNvPr>
          <p:cNvSpPr txBox="1"/>
          <p:nvPr/>
        </p:nvSpPr>
        <p:spPr>
          <a:xfrm>
            <a:off x="4480560" y="402336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0.2414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53E8A5-5398-4505-9E9F-FE50C01B9325}"/>
              </a:ext>
            </a:extLst>
          </p:cNvPr>
          <p:cNvSpPr txBox="1"/>
          <p:nvPr/>
        </p:nvSpPr>
        <p:spPr>
          <a:xfrm>
            <a:off x="6217920" y="320040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593D0-4B29-49B7-B1F6-099F47276F61}"/>
              </a:ext>
            </a:extLst>
          </p:cNvPr>
          <p:cNvSpPr txBox="1"/>
          <p:nvPr/>
        </p:nvSpPr>
        <p:spPr>
          <a:xfrm>
            <a:off x="7498080" y="320040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BC4614-8283-48AB-BF49-794148BB675A}"/>
              </a:ext>
            </a:extLst>
          </p:cNvPr>
          <p:cNvSpPr txBox="1"/>
          <p:nvPr/>
        </p:nvSpPr>
        <p:spPr>
          <a:xfrm>
            <a:off x="6217920" y="402336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.284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5DC38-2EE6-4295-B13E-BE9B1607DF4B}"/>
              </a:ext>
            </a:extLst>
          </p:cNvPr>
          <p:cNvSpPr txBox="1"/>
          <p:nvPr/>
        </p:nvSpPr>
        <p:spPr>
          <a:xfrm>
            <a:off x="7498080" y="402336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.298</a:t>
            </a:r>
          </a:p>
        </p:txBody>
      </p:sp>
    </p:spTree>
    <p:extLst>
      <p:ext uri="{BB962C8B-B14F-4D97-AF65-F5344CB8AC3E}">
        <p14:creationId xmlns:p14="http://schemas.microsoft.com/office/powerpoint/2010/main" val="2087857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04AC-4A24-4F83-8CA2-23270D32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wOBAcon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24E85-F2AF-447E-8FFB-679441FC0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22960"/>
            <a:ext cx="6455188" cy="5954935"/>
          </a:xfrm>
        </p:spPr>
      </p:pic>
    </p:spTree>
    <p:extLst>
      <p:ext uri="{BB962C8B-B14F-4D97-AF65-F5344CB8AC3E}">
        <p14:creationId xmlns:p14="http://schemas.microsoft.com/office/powerpoint/2010/main" val="192545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Elvis Andrus Group,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65" y="868680"/>
            <a:ext cx="6170105" cy="5918073"/>
          </a:xfrm>
        </p:spPr>
      </p:pic>
    </p:spTree>
    <p:extLst>
      <p:ext uri="{BB962C8B-B14F-4D97-AF65-F5344CB8AC3E}">
        <p14:creationId xmlns:p14="http://schemas.microsoft.com/office/powerpoint/2010/main" val="3414177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04AC-4A24-4F83-8CA2-23270D32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wOBAcon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24E85-F2AF-447E-8FFB-679441FC0D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7" y="1097280"/>
            <a:ext cx="4953000" cy="5351145"/>
          </a:xfr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EC9E2DF-D642-4619-AC75-6FE2765FD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06796"/>
              </p:ext>
            </p:extLst>
          </p:nvPr>
        </p:nvGraphicFramePr>
        <p:xfrm>
          <a:off x="5212080" y="1280160"/>
          <a:ext cx="3669401" cy="2225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1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Full Regression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Error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Abreu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03364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Altuve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32696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470FC4C-866A-49B2-9392-B9814C798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782439"/>
              </p:ext>
            </p:extLst>
          </p:nvPr>
        </p:nvGraphicFramePr>
        <p:xfrm>
          <a:off x="5212080" y="3840480"/>
          <a:ext cx="3669401" cy="2225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1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Group Regression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Error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Abreu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03364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Altuve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32696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774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7226" y="4380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63040"/>
            <a:ext cx="313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Similarity Measure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011680"/>
            <a:ext cx="605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Distributions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 physical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56032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Whitened EMD metric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9184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840480"/>
            <a:ext cx="558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Compare players across time and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389120"/>
            <a:ext cx="652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Optimize performance and health projections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93776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Matchup 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486400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Performance modeling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6035040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9478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467523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07792"/>
            <a:ext cx="1112555" cy="11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4509" y="365760"/>
            <a:ext cx="227498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Pitch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828800"/>
            <a:ext cx="286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every pitch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256032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Speed 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3200400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Horizontal movement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3840480"/>
            <a:ext cx="332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Vertical movement z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280160"/>
            <a:ext cx="2414835" cy="340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4754880"/>
            <a:ext cx="2414835" cy="83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3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Value Depends on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0-0,  RHP vs. RHB, 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 feet,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-3 inches,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inches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344168"/>
            <a:ext cx="6888680" cy="5363705"/>
          </a:xfrm>
        </p:spPr>
      </p:pic>
    </p:spTree>
    <p:extLst>
      <p:ext uri="{BB962C8B-B14F-4D97-AF65-F5344CB8AC3E}">
        <p14:creationId xmlns:p14="http://schemas.microsoft.com/office/powerpoint/2010/main" val="135573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Value depends on z:  0-0,  RHP vs. RHB, 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90 mph,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 feet, x = -3 inches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1362456"/>
            <a:ext cx="6844859" cy="5398761"/>
          </a:xfrm>
        </p:spPr>
      </p:pic>
    </p:spTree>
    <p:extLst>
      <p:ext uri="{BB962C8B-B14F-4D97-AF65-F5344CB8AC3E}">
        <p14:creationId xmlns:p14="http://schemas.microsoft.com/office/powerpoint/2010/main" val="85063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Pitch Distributions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4520053" cy="395076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1691640"/>
            <a:ext cx="4680476" cy="4017634"/>
          </a:xfrm>
        </p:spPr>
      </p:pic>
      <p:sp>
        <p:nvSpPr>
          <p:cNvPr id="10" name="TextBox 9"/>
          <p:cNvSpPr txBox="1"/>
          <p:nvPr/>
        </p:nvSpPr>
        <p:spPr>
          <a:xfrm>
            <a:off x="640080" y="5943600"/>
            <a:ext cx="3655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Lester pitches,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0640" y="5943600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 pitches, 2016</a:t>
            </a:r>
          </a:p>
        </p:txBody>
      </p:sp>
    </p:spTree>
    <p:extLst>
      <p:ext uri="{BB962C8B-B14F-4D97-AF65-F5344CB8AC3E}">
        <p14:creationId xmlns:p14="http://schemas.microsoft.com/office/powerpoint/2010/main" val="323921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94960" y="1554480"/>
          <a:ext cx="3468821" cy="16916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Ian Kennedy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 Latos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Jhoulys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Chacin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4-seam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" y="467523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0"/>
            <a:ext cx="52974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671" y="5852160"/>
            <a:ext cx="412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Speed and Vertical Movement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RHP vs. RHB,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3749040"/>
            <a:ext cx="332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Whitening transform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4297679"/>
            <a:ext cx="3650361" cy="4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Pitcher Similarity Measure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434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right-handers A and B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023360"/>
            <a:ext cx="40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left-handers Y and 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194560"/>
            <a:ext cx="6080760" cy="420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754880"/>
            <a:ext cx="5867400" cy="420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3200"/>
            <a:ext cx="8701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similar RHP in 2016: Matt Harvey, Shelby Miller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303520"/>
            <a:ext cx="834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similar LHP in 2016: Jon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Niese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Chris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6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On-screen Show (4:3)</PresentationFormat>
  <Paragraphs>421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1_Office Theme</vt:lpstr>
      <vt:lpstr>Modeling Batter Characteristics  Using Hit-Tracking Data</vt:lpstr>
      <vt:lpstr>PowerPoint Presentation</vt:lpstr>
      <vt:lpstr>Previous Work</vt:lpstr>
      <vt:lpstr>PowerPoint Presentation</vt:lpstr>
      <vt:lpstr>Pitch Value Depends on s:  0-0,  RHP vs. RHB,   lz = 2.5 feet, bx = -3 inches, bz = 6 inches</vt:lpstr>
      <vt:lpstr>Pitch Value depends on z:  0-0,  RHP vs. RHB,   s = 90 mph, lz = 2.5 feet, x = -3 inches </vt:lpstr>
      <vt:lpstr>Comparing Pitch Distributions</vt:lpstr>
      <vt:lpstr>Ground Distance</vt:lpstr>
      <vt:lpstr>Pitcher Similarity Measure</vt:lpstr>
      <vt:lpstr>NMDS for Unique Right-handers, 2016</vt:lpstr>
      <vt:lpstr>NMDS for Unique Left-handers, 2016</vt:lpstr>
      <vt:lpstr>Regression for Forecasting</vt:lpstr>
      <vt:lpstr>Forecasting for RHP vs. RHB</vt:lpstr>
      <vt:lpstr>Chris Archer Group vs. RHB, 2015</vt:lpstr>
      <vt:lpstr>Yovani Gallardo Group vs. RHB, 2015</vt:lpstr>
      <vt:lpstr>Felix Hernandez Group vs. RHB, 2015</vt:lpstr>
      <vt:lpstr>Forecasting Example, RHP vs. RHB</vt:lpstr>
      <vt:lpstr>Batted Ball Data    </vt:lpstr>
      <vt:lpstr>Batted Ball Value Depends on s, v, and h</vt:lpstr>
      <vt:lpstr>Comparing Batted Ball Distributions   Speed and Launch Angle, RHP vs. RHB, 2017</vt:lpstr>
      <vt:lpstr>Exit speed and   vertical launch angle,  RHP vs. RHB, 2017</vt:lpstr>
      <vt:lpstr>Batter Similarity Measure</vt:lpstr>
      <vt:lpstr>Unique Right-Handed Batters, 2017</vt:lpstr>
      <vt:lpstr>NMDS for Unique RHB, 2017</vt:lpstr>
      <vt:lpstr>Unique Left-Handed Batters, 2017</vt:lpstr>
      <vt:lpstr>NMDS for Unique LHB, 2017</vt:lpstr>
      <vt:lpstr>Unique Switch-Hitters, 2017</vt:lpstr>
      <vt:lpstr>NMDS for Unique Switch-Hitters, 2017</vt:lpstr>
      <vt:lpstr>PowerPoint Presentation</vt:lpstr>
      <vt:lpstr>PowerPoint Presentation</vt:lpstr>
      <vt:lpstr>PowerPoint Presentation</vt:lpstr>
      <vt:lpstr>PowerPoint Presentation</vt:lpstr>
      <vt:lpstr>Forecasting wOBAcon, RHB</vt:lpstr>
      <vt:lpstr>Elvis Andrus Group, 2016</vt:lpstr>
      <vt:lpstr>Forecasting wOBAcon, RHB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2016-05-27T23:31:29Z</dcterms:created>
  <dcterms:modified xsi:type="dcterms:W3CDTF">2018-02-25T19:38:01Z</dcterms:modified>
</cp:coreProperties>
</file>