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60" r:id="rId5"/>
    <p:sldId id="259" r:id="rId6"/>
    <p:sldId id="261" r:id="rId7"/>
    <p:sldId id="262" r:id="rId8"/>
    <p:sldId id="271" r:id="rId9"/>
    <p:sldId id="272" r:id="rId10"/>
    <p:sldId id="274" r:id="rId11"/>
    <p:sldId id="266" r:id="rId12"/>
    <p:sldId id="265" r:id="rId13"/>
    <p:sldId id="267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3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52412" y="1435100"/>
            <a:ext cx="8643938" cy="227965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2412" y="3708400"/>
            <a:ext cx="8643938" cy="9080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4442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>
            <a:spLocks noGrp="1"/>
          </p:cNvSpPr>
          <p:nvPr>
            <p:ph type="pic" idx="21"/>
          </p:nvPr>
        </p:nvSpPr>
        <p:spPr>
          <a:xfrm>
            <a:off x="1605291" y="-844215"/>
            <a:ext cx="5936196" cy="5924551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5350" y="4864100"/>
            <a:ext cx="7358063" cy="901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5350" y="5759450"/>
            <a:ext cx="7358063" cy="800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29606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52412" y="2286000"/>
            <a:ext cx="8643938" cy="22796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8180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>
            <a:spLocks noGrp="1"/>
          </p:cNvSpPr>
          <p:nvPr>
            <p:ph type="pic" idx="21"/>
          </p:nvPr>
        </p:nvSpPr>
        <p:spPr>
          <a:xfrm>
            <a:off x="3971423" y="755650"/>
            <a:ext cx="5116809" cy="6064366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52413" y="717550"/>
            <a:ext cx="4143375" cy="2730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2413" y="3435350"/>
            <a:ext cx="4143375" cy="273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80093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23258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09372" indent="-309372">
              <a:lnSpc>
                <a:spcPct val="120000"/>
              </a:lnSpc>
              <a:spcBef>
                <a:spcPts val="2730"/>
              </a:spcBef>
              <a:defRPr sz="2700"/>
            </a:lvl1pPr>
            <a:lvl2pPr marL="618744" indent="-309372">
              <a:lnSpc>
                <a:spcPct val="120000"/>
              </a:lnSpc>
              <a:spcBef>
                <a:spcPts val="2730"/>
              </a:spcBef>
              <a:defRPr sz="2700"/>
            </a:lvl2pPr>
            <a:lvl3pPr marL="928116" indent="-309372">
              <a:lnSpc>
                <a:spcPct val="120000"/>
              </a:lnSpc>
              <a:spcBef>
                <a:spcPts val="2730"/>
              </a:spcBef>
              <a:defRPr sz="2700"/>
            </a:lvl3pPr>
            <a:lvl4pPr marL="1237488" indent="-309372">
              <a:lnSpc>
                <a:spcPct val="120000"/>
              </a:lnSpc>
              <a:spcBef>
                <a:spcPts val="2730"/>
              </a:spcBef>
              <a:defRPr sz="2700"/>
            </a:lvl4pPr>
            <a:lvl5pPr marL="1546860" indent="-309372">
              <a:lnSpc>
                <a:spcPct val="120000"/>
              </a:lnSpc>
              <a:spcBef>
                <a:spcPts val="2730"/>
              </a:spcBef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01981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>
            <a:spLocks noGrp="1"/>
          </p:cNvSpPr>
          <p:nvPr>
            <p:ph type="pic" sz="half" idx="21"/>
          </p:nvPr>
        </p:nvSpPr>
        <p:spPr>
          <a:xfrm>
            <a:off x="4430571" y="1616892"/>
            <a:ext cx="4407463" cy="5223659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413" y="1917700"/>
            <a:ext cx="4143375" cy="4432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11650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538162" y="533400"/>
            <a:ext cx="8062913" cy="5778500"/>
          </a:xfrm>
          <a:prstGeom prst="rect">
            <a:avLst/>
          </a:prstGeom>
        </p:spPr>
        <p:txBody>
          <a:bodyPr/>
          <a:lstStyle>
            <a:lvl1pPr marL="309372" indent="-309372">
              <a:lnSpc>
                <a:spcPct val="120000"/>
              </a:lnSpc>
              <a:spcBef>
                <a:spcPts val="2730"/>
              </a:spcBef>
              <a:defRPr sz="2700"/>
            </a:lvl1pPr>
            <a:lvl2pPr marL="618744" indent="-309372">
              <a:lnSpc>
                <a:spcPct val="120000"/>
              </a:lnSpc>
              <a:spcBef>
                <a:spcPts val="2730"/>
              </a:spcBef>
              <a:defRPr sz="2700"/>
            </a:lvl2pPr>
            <a:lvl3pPr marL="928116" indent="-309372">
              <a:lnSpc>
                <a:spcPct val="120000"/>
              </a:lnSpc>
              <a:spcBef>
                <a:spcPts val="2730"/>
              </a:spcBef>
              <a:defRPr sz="2700"/>
            </a:lvl3pPr>
            <a:lvl4pPr marL="1237488" indent="-309372">
              <a:lnSpc>
                <a:spcPct val="120000"/>
              </a:lnSpc>
              <a:spcBef>
                <a:spcPts val="2730"/>
              </a:spcBef>
              <a:defRPr sz="2700"/>
            </a:lvl4pPr>
            <a:lvl5pPr marL="1546860" indent="-309372">
              <a:lnSpc>
                <a:spcPct val="120000"/>
              </a:lnSpc>
              <a:spcBef>
                <a:spcPts val="2730"/>
              </a:spcBef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5278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of Ducati motorcycle engine components"/>
          <p:cNvSpPr>
            <a:spLocks noGrp="1"/>
          </p:cNvSpPr>
          <p:nvPr>
            <p:ph type="pic" sz="half" idx="21"/>
          </p:nvPr>
        </p:nvSpPr>
        <p:spPr>
          <a:xfrm>
            <a:off x="4657691" y="2857104"/>
            <a:ext cx="4133850" cy="4127501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4" name="Close-up of Ducati motorcycle gas cap"/>
          <p:cNvSpPr>
            <a:spLocks noGrp="1"/>
          </p:cNvSpPr>
          <p:nvPr>
            <p:ph type="pic" sz="half" idx="22"/>
          </p:nvPr>
        </p:nvSpPr>
        <p:spPr>
          <a:xfrm>
            <a:off x="4657725" y="-336550"/>
            <a:ext cx="4133850" cy="412750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5" name="Black and white photo of Ducati motorcycle engine components"/>
          <p:cNvSpPr>
            <a:spLocks noGrp="1"/>
          </p:cNvSpPr>
          <p:nvPr>
            <p:ph type="pic" idx="23"/>
          </p:nvPr>
        </p:nvSpPr>
        <p:spPr>
          <a:xfrm>
            <a:off x="-309562" y="-1054100"/>
            <a:ext cx="5176838" cy="9221606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1540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5350" y="4000500"/>
            <a:ext cx="7358063" cy="2893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890587" y="2968303"/>
            <a:ext cx="7358063" cy="3816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35595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ont view of a red Ducati motorcycle against a black background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09874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7277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1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7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8C2C-EB97-4738-B737-6F472678BE8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43E5-197D-4F9A-98FF-1E59E509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2412" y="177800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52412" y="1917700"/>
            <a:ext cx="8643938" cy="443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336" tIns="21336" rIns="21336" bIns="213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9527" y="6572123"/>
            <a:ext cx="200184" cy="196977"/>
          </a:xfrm>
          <a:prstGeom prst="rect">
            <a:avLst/>
          </a:prstGeom>
          <a:ln w="12700">
            <a:miter lim="400000"/>
          </a:ln>
        </p:spPr>
        <p:txBody>
          <a:bodyPr wrap="none" lIns="21336" tIns="21336" rIns="21336" bIns="21336" anchor="b">
            <a:spAutoFit/>
          </a:bodyPr>
          <a:lstStyle>
            <a:lvl1pPr>
              <a:defRPr sz="1000"/>
            </a:lvl1pPr>
          </a:lstStyle>
          <a:p>
            <a:pPr algn="ctr" defTabSz="346710" hangingPunct="0"/>
            <a:fld id="{86CB4B4D-7CA3-9044-876B-883B54F8677D}" type="slidenum">
              <a:rPr kern="0">
                <a:solidFill>
                  <a:srgbClr val="535353"/>
                </a:solidFill>
                <a:sym typeface="Gill Sans Light"/>
              </a:rPr>
              <a:pPr algn="ctr" defTabSz="346710" hangingPunct="0"/>
              <a:t>‹#›</a:t>
            </a:fld>
            <a:endParaRPr kern="0">
              <a:solidFill>
                <a:srgbClr val="535353"/>
              </a:solidFill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802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34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245364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82000"/>
        <a:buFontTx/>
        <a:buChar char="•"/>
        <a:tabLst/>
        <a:defRPr sz="2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490728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82000"/>
        <a:buFontTx/>
        <a:buChar char="•"/>
        <a:tabLst/>
        <a:defRPr sz="2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736092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82000"/>
        <a:buFontTx/>
        <a:buChar char="•"/>
        <a:tabLst/>
        <a:defRPr sz="2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981456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82000"/>
        <a:buFontTx/>
        <a:buChar char="•"/>
        <a:tabLst/>
        <a:defRPr sz="2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1226820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82000"/>
        <a:buFontTx/>
        <a:buChar char="•"/>
        <a:tabLst/>
        <a:defRPr sz="2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1472184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82000"/>
        <a:buFontTx/>
        <a:buChar char="•"/>
        <a:tabLst/>
        <a:defRPr sz="2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1717548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82000"/>
        <a:buFontTx/>
        <a:buChar char="•"/>
        <a:tabLst/>
        <a:defRPr sz="2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1962912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82000"/>
        <a:buFontTx/>
        <a:buChar char="•"/>
        <a:tabLst/>
        <a:defRPr sz="2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2208276" marR="0" indent="-245364" algn="l" defTabSz="346710" rtl="0" latinLnBrk="0">
        <a:lnSpc>
          <a:spcPct val="100000"/>
        </a:lnSpc>
        <a:spcBef>
          <a:spcPts val="2226"/>
        </a:spcBef>
        <a:spcAft>
          <a:spcPts val="0"/>
        </a:spcAft>
        <a:buClrTx/>
        <a:buSzPct val="82000"/>
        <a:buFontTx/>
        <a:buChar char="•"/>
        <a:tabLst/>
        <a:defRPr sz="2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96012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192024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288036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384048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480060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576072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672084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768096" algn="ct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470025"/>
          </a:xfrm>
        </p:spPr>
        <p:txBody>
          <a:bodyPr/>
          <a:lstStyle/>
          <a:p>
            <a:r>
              <a:rPr lang="en-US" dirty="0"/>
              <a:t>THE 1959 WORLD SERIES: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CLASH OF STYLES </a:t>
            </a:r>
          </a:p>
          <a:p>
            <a:r>
              <a:rPr lang="en-US" b="1" dirty="0">
                <a:solidFill>
                  <a:srgbClr val="FF0000"/>
                </a:solidFill>
              </a:rPr>
              <a:t>BETWEEN THE CHICAGO WHITE SOX </a:t>
            </a:r>
          </a:p>
          <a:p>
            <a:r>
              <a:rPr lang="en-US" b="1" dirty="0">
                <a:solidFill>
                  <a:srgbClr val="FF0000"/>
                </a:solidFill>
              </a:rPr>
              <a:t>AND THE LOS ANGELES DODGERS</a:t>
            </a:r>
          </a:p>
          <a:p>
            <a:r>
              <a:rPr lang="en-US" b="1" dirty="0">
                <a:solidFill>
                  <a:srgbClr val="FF0000"/>
                </a:solidFill>
              </a:rPr>
              <a:t> STEVE KREVISKY &amp; BARRY MEDNICK</a:t>
            </a:r>
          </a:p>
          <a:p>
            <a:r>
              <a:rPr lang="en-US" b="1" dirty="0">
                <a:solidFill>
                  <a:srgbClr val="FF0000"/>
                </a:solidFill>
              </a:rPr>
              <a:t>JULY 2023 SABR CONVENTION </a:t>
            </a:r>
          </a:p>
          <a:p>
            <a:r>
              <a:rPr lang="en-US" b="1" dirty="0">
                <a:solidFill>
                  <a:srgbClr val="FF0000"/>
                </a:solidFill>
              </a:rPr>
              <a:t>CHICAGO, ILLINOIS</a:t>
            </a:r>
          </a:p>
        </p:txBody>
      </p:sp>
    </p:spTree>
    <p:extLst>
      <p:ext uri="{BB962C8B-B14F-4D97-AF65-F5344CB8AC3E}">
        <p14:creationId xmlns:p14="http://schemas.microsoft.com/office/powerpoint/2010/main" val="187961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1963 White sox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	Won-Lost      </a:t>
            </a:r>
            <a:r>
              <a:rPr lang="en-US" b="1" dirty="0" err="1"/>
              <a:t>Pyth</a:t>
            </a:r>
            <a:r>
              <a:rPr lang="en-US" b="1" dirty="0"/>
              <a:t>         Home   </a:t>
            </a:r>
            <a:r>
              <a:rPr lang="en-US" b="1" dirty="0" smtClean="0"/>
              <a:t> Road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94-68           98-64		</a:t>
            </a:r>
            <a:r>
              <a:rPr lang="en-US" b="1" dirty="0" smtClean="0"/>
              <a:t>	49-33     </a:t>
            </a:r>
            <a:r>
              <a:rPr lang="en-US" b="1" dirty="0"/>
              <a:t>45-35</a:t>
            </a:r>
          </a:p>
          <a:p>
            <a:pPr marL="0" indent="0">
              <a:buNone/>
            </a:pPr>
            <a:r>
              <a:rPr lang="en-US" b="1" dirty="0"/>
              <a:t>	 	 1Run	 		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RS </a:t>
            </a:r>
            <a:r>
              <a:rPr lang="en-US" b="1" dirty="0"/>
              <a:t>		RA	  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	 22-25 		  683  	   544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31377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1963 dodgers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 Won-Lost		PYTH	  Home  	   Road</a:t>
            </a:r>
          </a:p>
          <a:p>
            <a:pPr marL="0" indent="0">
              <a:buNone/>
            </a:pPr>
            <a:r>
              <a:rPr lang="en-US" b="1" dirty="0"/>
              <a:t>   99-63			92-70     50-31 		49-32 </a:t>
            </a:r>
          </a:p>
          <a:p>
            <a:pPr marL="0" indent="0">
              <a:buNone/>
            </a:pPr>
            <a:r>
              <a:rPr lang="en-US" b="1" dirty="0"/>
              <a:t>	 	 1Run	 		RS 		RA	</a:t>
            </a:r>
          </a:p>
          <a:p>
            <a:pPr marL="0" indent="0">
              <a:buNone/>
            </a:pPr>
            <a:r>
              <a:rPr lang="en-US" b="1" dirty="0"/>
              <a:t>		 33-18  		640 		550</a:t>
            </a:r>
            <a:endParaRPr lang="en-US" dirty="0"/>
          </a:p>
          <a:p>
            <a:pPr marL="192020" indent="-192020">
              <a:defRPr sz="7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6496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White sox vs </a:t>
            </a:r>
            <a:br>
              <a:rPr lang="en-US" dirty="0"/>
            </a:br>
            <a:r>
              <a:rPr lang="en-US" dirty="0"/>
              <a:t>previous pennant winners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Sox			Previous winners with lower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			669		1945 Tigers		633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				.250		1918 Red Sox  .249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Slugging	.364		1945 Tigers  		.361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				  97		1948 Braves  	  95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				 113		(more) 1949 Dodgers  117</a:t>
            </a:r>
          </a:p>
        </p:txBody>
      </p:sp>
    </p:spTree>
    <p:extLst>
      <p:ext uri="{BB962C8B-B14F-4D97-AF65-F5344CB8AC3E}">
        <p14:creationId xmlns:p14="http://schemas.microsoft.com/office/powerpoint/2010/main" val="33686495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White sox vs </a:t>
            </a:r>
            <a:br>
              <a:rPr lang="en-US" dirty="0"/>
            </a:br>
            <a:r>
              <a:rPr lang="en-US" dirty="0"/>
              <a:t>subsequent pennant winners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Sox			Next winners with lower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			669		1963 Dodgers	640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				.250		1965 Dodgers  .245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Slugging	.364		1963 Dodgers  .357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				  97		1965 Dodgers   78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				113		(more) 1963 Dodgers  124</a:t>
            </a:r>
          </a:p>
        </p:txBody>
      </p:sp>
    </p:spTree>
    <p:extLst>
      <p:ext uri="{BB962C8B-B14F-4D97-AF65-F5344CB8AC3E}">
        <p14:creationId xmlns:p14="http://schemas.microsoft.com/office/powerpoint/2010/main" val="384219314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      references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04800" y="1866900"/>
            <a:ext cx="8643938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pPr lvl="0"/>
            <a:r>
              <a:rPr lang="en-US" b="1" dirty="0" err="1">
                <a:solidFill>
                  <a:schemeClr val="bg1"/>
                </a:solidFill>
              </a:rPr>
              <a:t>Comisky’s</a:t>
            </a:r>
            <a:r>
              <a:rPr lang="en-US" b="1" dirty="0">
                <a:solidFill>
                  <a:schemeClr val="bg1"/>
                </a:solidFill>
              </a:rPr>
              <a:t> Last World Series, BY Charles </a:t>
            </a:r>
            <a:r>
              <a:rPr lang="en-US" b="1" dirty="0" err="1">
                <a:solidFill>
                  <a:schemeClr val="bg1"/>
                </a:solidFill>
              </a:rPr>
              <a:t>Billington</a:t>
            </a:r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BASEBALL-REFERENCE.COM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Go-Go to Glory, editor Don </a:t>
            </a:r>
            <a:r>
              <a:rPr lang="en-US" b="1" dirty="0" err="1">
                <a:solidFill>
                  <a:schemeClr val="bg1"/>
                </a:solidFill>
              </a:rPr>
              <a:t>Zminda</a:t>
            </a:r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The Sports Encyclopedia Baseball, </a:t>
            </a:r>
            <a:r>
              <a:rPr lang="en-US" b="1" dirty="0" err="1">
                <a:solidFill>
                  <a:schemeClr val="bg1"/>
                </a:solidFill>
              </a:rPr>
              <a:t>Neft</a:t>
            </a:r>
            <a:r>
              <a:rPr lang="en-US" b="1" dirty="0">
                <a:solidFill>
                  <a:schemeClr val="bg1"/>
                </a:solidFill>
              </a:rPr>
              <a:t> &amp; Cohen</a:t>
            </a:r>
          </a:p>
        </p:txBody>
      </p:sp>
      <p:pic>
        <p:nvPicPr>
          <p:cNvPr id="6" name="Picture 5" descr="Los Angeles Dodgers 1959 World Series Collector Patch – The Emblem Sour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1447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25 Most Valuable 1959 Topps Baseball Cards - Old Sports Card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333375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4482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304799" y="3810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1959 AL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80999" y="1676401"/>
            <a:ext cx="8512969" cy="48005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        W		L	   PYTH	  HOME	ROAD	 </a:t>
            </a:r>
            <a:r>
              <a:rPr lang="en-US" b="1" dirty="0" smtClean="0">
                <a:solidFill>
                  <a:srgbClr val="C00000"/>
                </a:solidFill>
              </a:rPr>
              <a:t>    1-RUN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Chi     94	 </a:t>
            </a:r>
            <a:r>
              <a:rPr lang="en-US" b="1" dirty="0" smtClean="0">
                <a:solidFill>
                  <a:srgbClr val="C00000"/>
                </a:solidFill>
              </a:rPr>
              <a:t>60    </a:t>
            </a:r>
            <a:r>
              <a:rPr lang="en-US" b="1" dirty="0">
                <a:solidFill>
                  <a:srgbClr val="C00000"/>
                </a:solidFill>
              </a:rPr>
              <a:t>86-68      47-30    47-30    </a:t>
            </a:r>
            <a:r>
              <a:rPr lang="en-US" sz="3600" b="1" dirty="0">
                <a:solidFill>
                  <a:srgbClr val="00B050"/>
                </a:solidFill>
              </a:rPr>
              <a:t>35-15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</a:rPr>
              <a:t>Clev</a:t>
            </a: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89  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65</a:t>
            </a:r>
            <a:r>
              <a:rPr lang="en-US" b="1" dirty="0">
                <a:solidFill>
                  <a:srgbClr val="C00000"/>
                </a:solidFill>
              </a:rPr>
              <a:t>	  87-67	   </a:t>
            </a:r>
            <a:r>
              <a:rPr lang="en-US" b="1" dirty="0" smtClean="0">
                <a:solidFill>
                  <a:srgbClr val="C00000"/>
                </a:solidFill>
              </a:rPr>
              <a:t>43-34</a:t>
            </a:r>
            <a:r>
              <a:rPr lang="en-US" b="1" dirty="0">
                <a:solidFill>
                  <a:srgbClr val="C00000"/>
                </a:solidFill>
              </a:rPr>
              <a:t>	 </a:t>
            </a:r>
            <a:r>
              <a:rPr lang="en-US" b="1" dirty="0" smtClean="0">
                <a:solidFill>
                  <a:srgbClr val="C00000"/>
                </a:solidFill>
              </a:rPr>
              <a:t>46-31</a:t>
            </a:r>
            <a:r>
              <a:rPr lang="en-US" b="1" dirty="0">
                <a:solidFill>
                  <a:srgbClr val="C00000"/>
                </a:solidFill>
              </a:rPr>
              <a:t>	   </a:t>
            </a:r>
            <a:r>
              <a:rPr lang="en-US" b="1" dirty="0" smtClean="0">
                <a:solidFill>
                  <a:srgbClr val="C00000"/>
                </a:solidFill>
              </a:rPr>
              <a:t> 30-24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NY      79   </a:t>
            </a:r>
            <a:r>
              <a:rPr lang="en-US" b="1" dirty="0" smtClean="0">
                <a:solidFill>
                  <a:srgbClr val="C00000"/>
                </a:solidFill>
              </a:rPr>
              <a:t>  75</a:t>
            </a:r>
            <a:r>
              <a:rPr lang="en-US" b="1" dirty="0">
                <a:solidFill>
                  <a:srgbClr val="C00000"/>
                </a:solidFill>
              </a:rPr>
              <a:t>	  81-73	   </a:t>
            </a:r>
            <a:r>
              <a:rPr lang="en-US" b="1" dirty="0" smtClean="0">
                <a:solidFill>
                  <a:srgbClr val="C00000"/>
                </a:solidFill>
              </a:rPr>
              <a:t>40-37    </a:t>
            </a:r>
            <a:r>
              <a:rPr lang="en-US" b="1" dirty="0">
                <a:solidFill>
                  <a:srgbClr val="C00000"/>
                </a:solidFill>
              </a:rPr>
              <a:t>39-38     23-24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Det     76	  78	 </a:t>
            </a:r>
            <a:r>
              <a:rPr lang="en-US" b="1" dirty="0" smtClean="0">
                <a:solidFill>
                  <a:srgbClr val="C00000"/>
                </a:solidFill>
              </a:rPr>
              <a:t> 75-79</a:t>
            </a:r>
            <a:r>
              <a:rPr lang="en-US" b="1" dirty="0">
                <a:solidFill>
                  <a:srgbClr val="C00000"/>
                </a:solidFill>
              </a:rPr>
              <a:t>	   </a:t>
            </a:r>
            <a:r>
              <a:rPr lang="en-US" b="1" dirty="0" smtClean="0">
                <a:solidFill>
                  <a:srgbClr val="C00000"/>
                </a:solidFill>
              </a:rPr>
              <a:t>41-36</a:t>
            </a:r>
            <a:r>
              <a:rPr lang="en-US" b="1" dirty="0">
                <a:solidFill>
                  <a:srgbClr val="C00000"/>
                </a:solidFill>
              </a:rPr>
              <a:t>	  </a:t>
            </a:r>
            <a:r>
              <a:rPr lang="en-US" b="1" dirty="0" smtClean="0">
                <a:solidFill>
                  <a:srgbClr val="C00000"/>
                </a:solidFill>
              </a:rPr>
              <a:t>35-42     </a:t>
            </a:r>
            <a:r>
              <a:rPr lang="en-US" b="1" dirty="0">
                <a:solidFill>
                  <a:srgbClr val="C00000"/>
                </a:solidFill>
              </a:rPr>
              <a:t>17-27</a:t>
            </a:r>
            <a:r>
              <a:rPr lang="en-US" b="1" dirty="0"/>
              <a:t>	</a:t>
            </a:r>
            <a:endParaRPr lang="en-US" dirty="0"/>
          </a:p>
        </p:txBody>
      </p:sp>
      <p:pic>
        <p:nvPicPr>
          <p:cNvPr id="5" name="Picture 4" descr="1959 World Series by Baseball Almana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632902" cy="1960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5376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304799" y="3810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1959 AL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80999" y="1676401"/>
            <a:ext cx="8512969" cy="48005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     SCORED	ALLOWED		RS-RA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Chi	  	669			       588					+81   		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</a:rPr>
              <a:t>Clev</a:t>
            </a:r>
            <a:r>
              <a:rPr lang="en-US" b="1" dirty="0">
                <a:solidFill>
                  <a:srgbClr val="C00000"/>
                </a:solidFill>
              </a:rPr>
              <a:t>  	745			  		646					</a:t>
            </a:r>
            <a:r>
              <a:rPr lang="en-US" sz="3600" b="1" dirty="0">
                <a:solidFill>
                  <a:srgbClr val="00B050"/>
                </a:solidFill>
              </a:rPr>
              <a:t>+99</a:t>
            </a:r>
            <a:r>
              <a:rPr lang="en-US" b="1" dirty="0">
                <a:solidFill>
                  <a:srgbClr val="C00000"/>
                </a:solidFill>
              </a:rPr>
              <a:t>	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NY     	687			  		647					+40	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</a:rPr>
              <a:t>Det</a:t>
            </a:r>
            <a:r>
              <a:rPr lang="en-US" b="1" dirty="0">
                <a:solidFill>
                  <a:srgbClr val="C00000"/>
                </a:solidFill>
              </a:rPr>
              <a:t>		713					732					-19</a:t>
            </a:r>
            <a:r>
              <a:rPr lang="en-US" b="1" dirty="0"/>
              <a:t>			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pic>
        <p:nvPicPr>
          <p:cNvPr id="6" name="Picture 5" descr="Chicago White Sox Nellie Fox And Luis Aparicio Sports Illustrated Cover by  Sports Illust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2143125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423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AL ERA rankings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00000"/>
                </a:solidFill>
              </a:rPr>
              <a:t>TEAM				</a:t>
            </a:r>
            <a:r>
              <a:rPr lang="en-US" b="1" dirty="0" smtClean="0">
                <a:solidFill>
                  <a:srgbClr val="C00000"/>
                </a:solidFill>
              </a:rPr>
              <a:t>	ERA</a:t>
            </a:r>
            <a:r>
              <a:rPr lang="en-US" b="1" dirty="0">
                <a:solidFill>
                  <a:srgbClr val="C00000"/>
                </a:solidFill>
              </a:rPr>
              <a:t>		RANK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WHITE SOX		</a:t>
            </a:r>
            <a:r>
              <a:rPr lang="en-US" b="1" dirty="0" smtClean="0">
                <a:solidFill>
                  <a:srgbClr val="C00000"/>
                </a:solidFill>
              </a:rPr>
              <a:t>	3.29</a:t>
            </a:r>
            <a:r>
              <a:rPr lang="en-US" b="1" dirty="0">
                <a:solidFill>
                  <a:srgbClr val="C00000"/>
                </a:solidFill>
              </a:rPr>
              <a:t>				1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YANKEES			   3.60				3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INDIANS		    	3.75				4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TIGERS				   4.20				7</a:t>
            </a:r>
            <a:endParaRPr lang="en-US" dirty="0">
              <a:solidFill>
                <a:srgbClr val="C00000"/>
              </a:solidFill>
            </a:endParaRPr>
          </a:p>
          <a:p>
            <a:pPr marL="192020" indent="-192020">
              <a:defRPr sz="7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5" name="Picture 4" descr="Comiskey Park - History, Photos and more of the Chicago White Sox former  ballpar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45438"/>
            <a:ext cx="3522345" cy="231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2107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Runs scored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TEAM			RUNS		</a:t>
            </a:r>
            <a:r>
              <a:rPr lang="en-US" b="1" dirty="0" smtClean="0">
                <a:solidFill>
                  <a:schemeClr val="bg1"/>
                </a:solidFill>
              </a:rPr>
              <a:t>RANK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INDIANS			745			1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RED SOX			726			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TIGERS			 </a:t>
            </a:r>
            <a:r>
              <a:rPr lang="en-US" b="1" dirty="0" smtClean="0">
                <a:solidFill>
                  <a:schemeClr val="bg1"/>
                </a:solidFill>
              </a:rPr>
              <a:t>713</a:t>
            </a:r>
            <a:r>
              <a:rPr lang="en-US" b="1" dirty="0">
                <a:solidFill>
                  <a:schemeClr val="bg1"/>
                </a:solidFill>
              </a:rPr>
              <a:t>			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YANKEES		 </a:t>
            </a:r>
            <a:r>
              <a:rPr lang="en-US" b="1" dirty="0" smtClean="0">
                <a:solidFill>
                  <a:schemeClr val="bg1"/>
                </a:solidFill>
              </a:rPr>
              <a:t>687</a:t>
            </a:r>
            <a:r>
              <a:rPr lang="en-US" b="1" dirty="0">
                <a:solidFill>
                  <a:schemeClr val="bg1"/>
                </a:solidFill>
              </a:rPr>
              <a:t>			4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CHISOX			 </a:t>
            </a:r>
            <a:r>
              <a:rPr lang="en-US" b="1" dirty="0" smtClean="0">
                <a:solidFill>
                  <a:schemeClr val="bg1"/>
                </a:solidFill>
              </a:rPr>
              <a:t>669</a:t>
            </a:r>
            <a:r>
              <a:rPr lang="en-US" b="1" dirty="0">
                <a:solidFill>
                  <a:schemeClr val="bg1"/>
                </a:solidFill>
              </a:rPr>
              <a:t>			5</a:t>
            </a:r>
          </a:p>
          <a:p>
            <a:pPr marL="192020" indent="-192020">
              <a:defRPr sz="7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0794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 err="1"/>
              <a:t>DoDGERS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	RS		RA		RS – RA	  PYTH	   ONE RUN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705		670	  		+35		  82-74		33-22</a:t>
            </a:r>
            <a:endParaRPr lang="en-US" dirty="0"/>
          </a:p>
          <a:p>
            <a:pPr marL="192020" indent="-192020">
              <a:defRPr sz="7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4" name="Picture 3" descr="1959 LA Dodgers Baseball Scorecard Canvas - Row One Bra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0"/>
            <a:ext cx="14192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s Angeles Coliseum - history, photos and more of the Los Angeles Dodgers  former ballpar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2819400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3557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 err="1"/>
              <a:t>DoDGERS</a:t>
            </a:r>
            <a:r>
              <a:rPr lang="en-US" dirty="0"/>
              <a:t> VS BRAVES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		RS		RA		RS – RA	  PYTH	    ONE RUN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LA	705		670	  		+35		  82-74		   33-22</a:t>
            </a:r>
            <a:endParaRPr lang="en-US" dirty="0"/>
          </a:p>
          <a:p>
            <a:pPr marL="0" indent="0">
              <a:buNone/>
              <a:defRPr sz="7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900" b="1" dirty="0">
                <a:sym typeface="Calibri"/>
              </a:rPr>
              <a:t>MIL 724		623	  	  + 101		   89-67		</a:t>
            </a:r>
            <a:r>
              <a:rPr lang="en-US" sz="2900" b="1" dirty="0" smtClean="0">
                <a:sym typeface="Calibri"/>
              </a:rPr>
              <a:t>	21-26</a:t>
            </a:r>
            <a:endParaRPr lang="en-US" sz="2900" b="1" dirty="0">
              <a:sym typeface="Calibri"/>
            </a:endParaRPr>
          </a:p>
          <a:p>
            <a:pPr marL="0" indent="0">
              <a:buNone/>
              <a:defRPr sz="7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6" name="Picture 5" descr="LA Dodgers 1950's - TAILGATING JERSEYS - CUSTOM JERSEYS -WE HELP YOU BUILD  -YOUR DESIGN -PARADOY JERSEY - FU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89764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7839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 err="1"/>
              <a:t>DoDGERS</a:t>
            </a:r>
            <a:r>
              <a:rPr lang="en-US" dirty="0"/>
              <a:t> VS GIANTS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		RS		RA		</a:t>
            </a:r>
            <a:r>
              <a:rPr lang="en-US" b="1" dirty="0" smtClean="0"/>
              <a:t>  RS </a:t>
            </a:r>
            <a:r>
              <a:rPr lang="en-US" b="1" dirty="0"/>
              <a:t>– RA	  PYTH	   ONE RUN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LA	</a:t>
            </a:r>
            <a:r>
              <a:rPr lang="en-US" b="1" dirty="0" smtClean="0"/>
              <a:t>	705</a:t>
            </a:r>
            <a:r>
              <a:rPr lang="en-US" b="1" dirty="0"/>
              <a:t>		670	  		+35		  82-74		33-22</a:t>
            </a:r>
            <a:endParaRPr lang="en-US" dirty="0"/>
          </a:p>
          <a:p>
            <a:pPr marL="0" indent="0">
              <a:buNone/>
            </a:pPr>
            <a:r>
              <a:rPr lang="en-US" sz="2900" b="1" dirty="0">
                <a:sym typeface="Calibri"/>
              </a:rPr>
              <a:t>SF	   </a:t>
            </a:r>
            <a:r>
              <a:rPr lang="en-US" sz="2900" b="1" dirty="0" smtClean="0">
                <a:sym typeface="Calibri"/>
              </a:rPr>
              <a:t>	</a:t>
            </a:r>
            <a:r>
              <a:rPr lang="en-US" sz="3200" b="1" dirty="0" smtClean="0"/>
              <a:t>705</a:t>
            </a:r>
            <a:r>
              <a:rPr lang="en-US" sz="3200" b="1" dirty="0"/>
              <a:t>	   613	      +92		 87-67	</a:t>
            </a:r>
            <a:r>
              <a:rPr lang="en-US" sz="3200" b="1" dirty="0" smtClean="0"/>
              <a:t>	20-22</a:t>
            </a:r>
            <a:endParaRPr lang="en-US" sz="3200" dirty="0"/>
          </a:p>
          <a:p>
            <a:pPr marL="0" indent="0">
              <a:buNone/>
              <a:defRPr sz="7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6850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63000"/>
                <a:lumOff val="37000"/>
              </a:srgbClr>
            </a:gs>
            <a:gs pos="100000">
              <a:srgbClr val="94219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34400" cy="17145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1959</a:t>
            </a:r>
            <a:endParaRPr dirty="0"/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0031" y="1752601"/>
            <a:ext cx="8643938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endParaRPr dirty="0"/>
          </a:p>
        </p:txBody>
      </p:sp>
      <p:pic>
        <p:nvPicPr>
          <p:cNvPr id="6" name="Picture 5" descr="Stan Williams, fearsome pitcher for LA Dodgers, dies at 84 | Times Lead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51904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ally Moon Autographed 1959 Topps Card #530 Los Angeles Dodgers High Number  SKU #198650 - Mill Creek Spor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40777"/>
            <a:ext cx="18478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s Angeles Dodgers - 1959 Baseball Cards - RetroSeasons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5" y="2363932"/>
            <a:ext cx="180022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ssued by Topps Chewing Gum Company | 1959 World Series, Hodges' Winning  Homer, from the &quot;1956 Topps Regular Issue&quot; series (R414-19), issued by  Topps Chewing Gum Company. | The Metropolitan Museum of Ar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24100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October 2, 1959: Dodgers' clutch homers sink White Sox in Game 2 – Society  for American Baseball Research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3337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1959 BROOKLYN DODGERS Print Vintage Baseball Poster. Retro - Etsy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4648200"/>
            <a:ext cx="12858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mazon.com: 1970 Fleer World Series # 56 1959 Dodgers vs. White Sox Chuck  Essegian Dodgers/WhiteSox (Baseball Card) GOOD Dodgers/WhiteSox :  Collectibles &amp; Fine Art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9" y="477116"/>
            <a:ext cx="2514600" cy="181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7620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85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Showroom</vt:lpstr>
      <vt:lpstr>THE 1959 WORLD SERIES:</vt:lpstr>
      <vt:lpstr>1959 AL</vt:lpstr>
      <vt:lpstr>1959 AL</vt:lpstr>
      <vt:lpstr>AL ERA rankings</vt:lpstr>
      <vt:lpstr>Runs scored</vt:lpstr>
      <vt:lpstr>DoDGERS</vt:lpstr>
      <vt:lpstr>DoDGERS VS BRAVES</vt:lpstr>
      <vt:lpstr>DoDGERS VS GIANTS</vt:lpstr>
      <vt:lpstr>1959</vt:lpstr>
      <vt:lpstr>1963 White sox</vt:lpstr>
      <vt:lpstr>1963 dodgers</vt:lpstr>
      <vt:lpstr>White sox vs  previous pennant winners</vt:lpstr>
      <vt:lpstr>White sox vs  subsequent pennant winners</vt:lpstr>
      <vt:lpstr>     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1959 WORLD SERIES:</dc:title>
  <dc:creator>Barry</dc:creator>
  <cp:lastModifiedBy>Barry</cp:lastModifiedBy>
  <cp:revision>33</cp:revision>
  <dcterms:created xsi:type="dcterms:W3CDTF">2023-06-25T17:40:11Z</dcterms:created>
  <dcterms:modified xsi:type="dcterms:W3CDTF">2023-06-30T01:02:19Z</dcterms:modified>
</cp:coreProperties>
</file>