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5143500" cx="9144000"/>
  <p:notesSz cx="6858000" cy="9144000"/>
  <p:embeddedFontLst>
    <p:embeddedFont>
      <p:font typeface="Roboto Thin"/>
      <p:regular r:id="rId49"/>
      <p:bold r:id="rId50"/>
      <p:italic r:id="rId51"/>
      <p:boldItalic r:id="rId52"/>
    </p:embeddedFont>
    <p:embeddedFont>
      <p:font typeface="Roboto"/>
      <p:regular r:id="rId53"/>
      <p:bold r:id="rId54"/>
      <p:italic r:id="rId55"/>
      <p:boldItalic r:id="rId56"/>
    </p:embeddedFont>
    <p:embeddedFont>
      <p:font typeface="Roboto Medium"/>
      <p:regular r:id="rId57"/>
      <p:bold r:id="rId58"/>
      <p:italic r:id="rId59"/>
      <p:boldItalic r:id="rId60"/>
    </p:embeddedFont>
    <p:embeddedFont>
      <p:font typeface="Roboto Light"/>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48E1A4A-17C6-4D8B-9316-347A790E15F7}">
  <a:tblStyle styleId="{048E1A4A-17C6-4D8B-9316-347A790E15F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RobotoThin-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Light-bold.fntdata"/><Relationship Id="rId61" Type="http://schemas.openxmlformats.org/officeDocument/2006/relationships/font" Target="fonts/RobotoLight-regular.fntdata"/><Relationship Id="rId20" Type="http://schemas.openxmlformats.org/officeDocument/2006/relationships/slide" Target="slides/slide14.xml"/><Relationship Id="rId64" Type="http://schemas.openxmlformats.org/officeDocument/2006/relationships/font" Target="fonts/RobotoLight-boldItalic.fntdata"/><Relationship Id="rId63" Type="http://schemas.openxmlformats.org/officeDocument/2006/relationships/font" Target="fonts/RobotoLight-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RobotoMedium-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Thin-italic.fntdata"/><Relationship Id="rId50" Type="http://schemas.openxmlformats.org/officeDocument/2006/relationships/font" Target="fonts/RobotoThin-bold.fntdata"/><Relationship Id="rId53" Type="http://schemas.openxmlformats.org/officeDocument/2006/relationships/font" Target="fonts/Roboto-regular.fntdata"/><Relationship Id="rId52" Type="http://schemas.openxmlformats.org/officeDocument/2006/relationships/font" Target="fonts/RobotoThin-boldItalic.fntdata"/><Relationship Id="rId11" Type="http://schemas.openxmlformats.org/officeDocument/2006/relationships/slide" Target="slides/slide5.xml"/><Relationship Id="rId55" Type="http://schemas.openxmlformats.org/officeDocument/2006/relationships/font" Target="fonts/Roboto-italic.fntdata"/><Relationship Id="rId10" Type="http://schemas.openxmlformats.org/officeDocument/2006/relationships/slide" Target="slides/slide4.xml"/><Relationship Id="rId54" Type="http://schemas.openxmlformats.org/officeDocument/2006/relationships/font" Target="fonts/Roboto-bold.fntdata"/><Relationship Id="rId13" Type="http://schemas.openxmlformats.org/officeDocument/2006/relationships/slide" Target="slides/slide7.xml"/><Relationship Id="rId57" Type="http://schemas.openxmlformats.org/officeDocument/2006/relationships/font" Target="fonts/RobotoMedium-regular.fntdata"/><Relationship Id="rId12" Type="http://schemas.openxmlformats.org/officeDocument/2006/relationships/slide" Target="slides/slide6.xml"/><Relationship Id="rId56" Type="http://schemas.openxmlformats.org/officeDocument/2006/relationships/font" Target="fonts/Roboto-boldItalic.fntdata"/><Relationship Id="rId15" Type="http://schemas.openxmlformats.org/officeDocument/2006/relationships/slide" Target="slides/slide9.xml"/><Relationship Id="rId59" Type="http://schemas.openxmlformats.org/officeDocument/2006/relationships/font" Target="fonts/RobotoMedium-italic.fntdata"/><Relationship Id="rId14" Type="http://schemas.openxmlformats.org/officeDocument/2006/relationships/slide" Target="slides/slide8.xml"/><Relationship Id="rId58" Type="http://schemas.openxmlformats.org/officeDocument/2006/relationships/font" Target="fonts/RobotoMedium-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bcfd8ab04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bcfd8ab04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11651bbad9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11651bbad9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11651bbad9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11651bbad9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11651bbad9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11651bbad9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11651bbad9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11651bbad9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bcfd8ab04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bcfd8ab04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bcfd8ab04e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bcfd8ab04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bcfd8ab04e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bcfd8ab04e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bcfd8ab04e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bcfd8ab04e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bcfd8ab04e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bcfd8ab04e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11651bbad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11651bbad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bcfd8ab04e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bcfd8ab04e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bcfd8ab04e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bcfd8ab04e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bcfd8ab04e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bcfd8ab04e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bd03be421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bd03be421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bd03be421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bd03be42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128772fa33_6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128772fa33_6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bcfd8ab0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2bcfd8ab0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11651bbad9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11651bbad9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Quickly go around the horn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11651bbad9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11651bbad9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11651bbad9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11651bbad9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14f82a2b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14f82a2b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11651bbad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211651bbad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11651bbad9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11651bbad9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11651bbad9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11651bbad9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11651bbad9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11651bbad9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11651bbad9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11651bbad9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11651bbad9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11651bbad9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11651bbad9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211651bbad9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11651bbad9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211651bbad9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9ae160eec9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29ae160eec9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9ae160eec9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29ae160eec9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138742683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138742683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9ae160eec9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29ae160eec9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9ae160eec9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29ae160eec9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9ae160eec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29ae160eec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11651bbad9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11651bbad9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Noisy judgements in Green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11651bbad9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11651bbad9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11651bbad9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11651bbad9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11651bbad9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11651bbad9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11651bbad9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11651bbad9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6.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6.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4.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8.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5.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7.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3.png"/><Relationship Id="rId4" Type="http://schemas.openxmlformats.org/officeDocument/2006/relationships/hyperlink" Target="https://pypi.org/project/pybaseball/" TargetMode="External"/><Relationship Id="rId5" Type="http://schemas.openxmlformats.org/officeDocument/2006/relationships/hyperlink" Target="http://www.retrosheet.org" TargetMode="External"/><Relationship Id="rId6" Type="http://schemas.openxmlformats.org/officeDocument/2006/relationships/hyperlink" Target="https://www.smartfantasybaseball.com/tools/" TargetMode="External"/><Relationship Id="rId7"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8.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5.jpg"/><Relationship Id="rId5" Type="http://schemas.openxmlformats.org/officeDocument/2006/relationships/image" Target="../media/image1.jpg"/><Relationship Id="rId6"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7.png"/><Relationship Id="rId6" Type="http://schemas.openxmlformats.org/officeDocument/2006/relationships/image" Target="../media/image41.png"/><Relationship Id="rId7" Type="http://schemas.openxmlformats.org/officeDocument/2006/relationships/image" Target="../media/image21.png"/><Relationship Id="rId8"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2.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2.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2.png"/><Relationship Id="rId4" Type="http://schemas.openxmlformats.org/officeDocument/2006/relationships/image" Target="../media/image32.png"/><Relationship Id="rId5"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2.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8.png"/><Relationship Id="rId4" Type="http://schemas.openxmlformats.org/officeDocument/2006/relationships/image" Target="../media/image25.png"/><Relationship Id="rId10" Type="http://schemas.openxmlformats.org/officeDocument/2006/relationships/image" Target="../media/image12.png"/><Relationship Id="rId9" Type="http://schemas.openxmlformats.org/officeDocument/2006/relationships/image" Target="../media/image33.png"/><Relationship Id="rId5" Type="http://schemas.openxmlformats.org/officeDocument/2006/relationships/image" Target="../media/image26.png"/><Relationship Id="rId6" Type="http://schemas.openxmlformats.org/officeDocument/2006/relationships/image" Target="../media/image35.png"/><Relationship Id="rId7" Type="http://schemas.openxmlformats.org/officeDocument/2006/relationships/image" Target="../media/image27.png"/><Relationship Id="rId8"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9.png"/><Relationship Id="rId4" Type="http://schemas.openxmlformats.org/officeDocument/2006/relationships/image" Target="../media/image38.jpg"/><Relationship Id="rId5" Type="http://schemas.openxmlformats.org/officeDocument/2006/relationships/image" Target="../media/image39.jpg"/><Relationship Id="rId6" Type="http://schemas.openxmlformats.org/officeDocument/2006/relationships/image" Target="../media/image37.jpg"/><Relationship Id="rId7" Type="http://schemas.openxmlformats.org/officeDocument/2006/relationships/image" Target="../media/image1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0.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4.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7.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4.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9.jpg"/><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0" y="0"/>
            <a:ext cx="4572000" cy="51435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325605" y="296038"/>
            <a:ext cx="3920700" cy="45513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325605" y="296038"/>
            <a:ext cx="3920700" cy="45513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a:ea typeface="Roboto"/>
                <a:cs typeface="Roboto"/>
                <a:sym typeface="Roboto"/>
              </a:rPr>
              <a:t>Nois</a:t>
            </a:r>
            <a:r>
              <a:rPr i="1" lang="en" sz="2600">
                <a:solidFill>
                  <a:srgbClr val="FFFFFF"/>
                </a:solidFill>
                <a:latin typeface="Roboto"/>
                <a:ea typeface="Roboto"/>
                <a:cs typeface="Roboto"/>
                <a:sym typeface="Roboto"/>
              </a:rPr>
              <a:t>ier</a:t>
            </a:r>
            <a:r>
              <a:rPr lang="en" sz="2600">
                <a:solidFill>
                  <a:srgbClr val="FFFFFF"/>
                </a:solidFill>
                <a:latin typeface="Roboto"/>
                <a:ea typeface="Roboto"/>
                <a:cs typeface="Roboto"/>
                <a:sym typeface="Roboto"/>
              </a:rPr>
              <a:t> Judgments:</a:t>
            </a:r>
            <a:r>
              <a:rPr lang="en" sz="2600">
                <a:solidFill>
                  <a:srgbClr val="FFFFFF"/>
                </a:solidFill>
                <a:latin typeface="Roboto Thin"/>
                <a:ea typeface="Roboto Thin"/>
                <a:cs typeface="Roboto Thin"/>
                <a:sym typeface="Roboto Thin"/>
              </a:rPr>
              <a:t> </a:t>
            </a:r>
            <a:endParaRPr sz="2600">
              <a:solidFill>
                <a:srgbClr val="FFFFFF"/>
              </a:solidFill>
              <a:latin typeface="Roboto Thin"/>
              <a:ea typeface="Roboto Thin"/>
              <a:cs typeface="Roboto Thin"/>
              <a:sym typeface="Roboto Thin"/>
            </a:endParaRPr>
          </a:p>
          <a:p>
            <a:pPr indent="0" lvl="0" marL="0" rtl="0" algn="ctr">
              <a:spcBef>
                <a:spcPts val="0"/>
              </a:spcBef>
              <a:spcAft>
                <a:spcPts val="0"/>
              </a:spcAft>
              <a:buNone/>
            </a:pPr>
            <a:r>
              <a:t/>
            </a:r>
            <a:endParaRPr sz="1500">
              <a:solidFill>
                <a:srgbClr val="FFFFFF"/>
              </a:solidFill>
              <a:latin typeface="Roboto Thin"/>
              <a:ea typeface="Roboto Thin"/>
              <a:cs typeface="Roboto Thin"/>
              <a:sym typeface="Roboto Thin"/>
            </a:endParaRPr>
          </a:p>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In-game applications of</a:t>
            </a:r>
            <a:r>
              <a:rPr lang="en" sz="2600">
                <a:solidFill>
                  <a:srgbClr val="FFFFFF"/>
                </a:solidFill>
                <a:latin typeface="Roboto Thin"/>
                <a:ea typeface="Roboto Thin"/>
                <a:cs typeface="Roboto Thin"/>
                <a:sym typeface="Roboto Thin"/>
              </a:rPr>
              <a:t> probability surface-based </a:t>
            </a:r>
            <a:r>
              <a:rPr lang="en" sz="2600">
                <a:solidFill>
                  <a:srgbClr val="FFFFFF"/>
                </a:solidFill>
                <a:latin typeface="Roboto Thin"/>
                <a:ea typeface="Roboto Thin"/>
                <a:cs typeface="Roboto Thin"/>
                <a:sym typeface="Roboto Thin"/>
              </a:rPr>
              <a:t>analysis</a:t>
            </a:r>
            <a:r>
              <a:rPr lang="en" sz="2600">
                <a:solidFill>
                  <a:srgbClr val="FFFFFF"/>
                </a:solidFill>
                <a:latin typeface="Roboto Thin"/>
                <a:ea typeface="Roboto Thin"/>
                <a:cs typeface="Roboto Thin"/>
                <a:sym typeface="Roboto Thin"/>
              </a:rPr>
              <a:t> of umpiring variability</a:t>
            </a:r>
            <a:endParaRPr sz="2600">
              <a:solidFill>
                <a:srgbClr val="FFFFFF"/>
              </a:solidFill>
              <a:latin typeface="Roboto Thin"/>
              <a:ea typeface="Roboto Thin"/>
              <a:cs typeface="Roboto Thin"/>
              <a:sym typeface="Roboto Thin"/>
            </a:endParaRPr>
          </a:p>
        </p:txBody>
      </p:sp>
      <p:sp>
        <p:nvSpPr>
          <p:cNvPr id="57" name="Google Shape;57;p13"/>
          <p:cNvSpPr txBox="1"/>
          <p:nvPr/>
        </p:nvSpPr>
        <p:spPr>
          <a:xfrm>
            <a:off x="4878200" y="1455767"/>
            <a:ext cx="3920700" cy="15891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dk1"/>
                </a:solidFill>
                <a:latin typeface="Roboto"/>
                <a:ea typeface="Roboto"/>
                <a:cs typeface="Roboto"/>
                <a:sym typeface="Roboto"/>
              </a:rPr>
              <a:t>Emily-Anne Patt</a:t>
            </a:r>
            <a:endParaRPr sz="2600">
              <a:solidFill>
                <a:schemeClr val="dk1"/>
              </a:solidFill>
              <a:latin typeface="Roboto"/>
              <a:ea typeface="Roboto"/>
              <a:cs typeface="Roboto"/>
              <a:sym typeface="Roboto"/>
            </a:endParaRPr>
          </a:p>
        </p:txBody>
      </p:sp>
      <p:sp>
        <p:nvSpPr>
          <p:cNvPr id="58" name="Google Shape;58;p13"/>
          <p:cNvSpPr txBox="1"/>
          <p:nvPr/>
        </p:nvSpPr>
        <p:spPr>
          <a:xfrm>
            <a:off x="4599325" y="3554400"/>
            <a:ext cx="4544700" cy="15891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dk1"/>
                </a:solidFill>
                <a:latin typeface="Roboto Thin"/>
                <a:ea typeface="Roboto Thin"/>
                <a:cs typeface="Roboto Thin"/>
                <a:sym typeface="Roboto Thin"/>
              </a:rPr>
              <a:t>SABR Analytics Conference</a:t>
            </a:r>
            <a:endParaRPr sz="2600">
              <a:solidFill>
                <a:schemeClr val="dk1"/>
              </a:solidFill>
              <a:latin typeface="Roboto Thin"/>
              <a:ea typeface="Roboto Thin"/>
              <a:cs typeface="Roboto Thin"/>
              <a:sym typeface="Roboto Thin"/>
            </a:endParaRPr>
          </a:p>
          <a:p>
            <a:pPr indent="0" lvl="0" marL="0" rtl="0" algn="ctr">
              <a:spcBef>
                <a:spcPts val="0"/>
              </a:spcBef>
              <a:spcAft>
                <a:spcPts val="0"/>
              </a:spcAft>
              <a:buNone/>
            </a:pPr>
            <a:r>
              <a:t/>
            </a:r>
            <a:endParaRPr sz="2600">
              <a:solidFill>
                <a:schemeClr val="dk1"/>
              </a:solidFill>
              <a:latin typeface="Roboto Thin"/>
              <a:ea typeface="Roboto Thin"/>
              <a:cs typeface="Roboto Thin"/>
              <a:sym typeface="Roboto Thin"/>
            </a:endParaRPr>
          </a:p>
          <a:p>
            <a:pPr indent="0" lvl="0" marL="0" rtl="0" algn="ctr">
              <a:spcBef>
                <a:spcPts val="0"/>
              </a:spcBef>
              <a:spcAft>
                <a:spcPts val="0"/>
              </a:spcAft>
              <a:buNone/>
            </a:pPr>
            <a:r>
              <a:rPr lang="en">
                <a:solidFill>
                  <a:schemeClr val="dk1"/>
                </a:solidFill>
                <a:latin typeface="Roboto Thin"/>
                <a:ea typeface="Roboto Thin"/>
                <a:cs typeface="Roboto Thin"/>
                <a:sym typeface="Roboto Thin"/>
              </a:rPr>
              <a:t>10 March 2024</a:t>
            </a:r>
            <a:endParaRPr>
              <a:solidFill>
                <a:schemeClr val="dk1"/>
              </a:solidFill>
              <a:latin typeface="Roboto Thin"/>
              <a:ea typeface="Roboto Thin"/>
              <a:cs typeface="Roboto Thin"/>
              <a:sym typeface="Roboto Thin"/>
            </a:endParaRPr>
          </a:p>
        </p:txBody>
      </p:sp>
      <p:pic>
        <p:nvPicPr>
          <p:cNvPr id="59" name="Google Shape;59;p13"/>
          <p:cNvPicPr preferRelativeResize="0"/>
          <p:nvPr/>
        </p:nvPicPr>
        <p:blipFill>
          <a:blip r:embed="rId3">
            <a:alphaModFix/>
          </a:blip>
          <a:stretch>
            <a:fillRect/>
          </a:stretch>
        </p:blipFill>
        <p:spPr>
          <a:xfrm>
            <a:off x="2057953" y="4198575"/>
            <a:ext cx="455997" cy="4560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2"/>
          <p:cNvSpPr/>
          <p:nvPr/>
        </p:nvSpPr>
        <p:spPr>
          <a:xfrm>
            <a:off x="769050" y="973625"/>
            <a:ext cx="7605900" cy="3756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5" name="Google Shape;245;p22"/>
          <p:cNvPicPr preferRelativeResize="0"/>
          <p:nvPr/>
        </p:nvPicPr>
        <p:blipFill rotWithShape="1">
          <a:blip r:embed="rId3">
            <a:alphaModFix/>
          </a:blip>
          <a:srcRect b="0" l="0" r="0" t="8206"/>
          <a:stretch/>
        </p:blipFill>
        <p:spPr>
          <a:xfrm>
            <a:off x="956750" y="1409575"/>
            <a:ext cx="7265425" cy="3179850"/>
          </a:xfrm>
          <a:prstGeom prst="rect">
            <a:avLst/>
          </a:prstGeom>
          <a:noFill/>
          <a:ln>
            <a:noFill/>
          </a:ln>
        </p:spPr>
      </p:pic>
      <p:sp>
        <p:nvSpPr>
          <p:cNvPr id="246" name="Google Shape;246;p22"/>
          <p:cNvSpPr txBox="1"/>
          <p:nvPr>
            <p:ph type="title"/>
          </p:nvPr>
        </p:nvSpPr>
        <p:spPr>
          <a:xfrm>
            <a:off x="1010350" y="2672979"/>
            <a:ext cx="155100" cy="322500"/>
          </a:xfrm>
          <a:prstGeom prst="rect">
            <a:avLst/>
          </a:prstGeom>
          <a:solidFill>
            <a:schemeClr val="lt1"/>
          </a:solidFill>
        </p:spPr>
        <p:txBody>
          <a:bodyPr anchorCtr="0" anchor="ctr" bIns="0" lIns="0" spcFirstLastPara="1" rIns="0" wrap="square" tIns="0">
            <a:noAutofit/>
          </a:bodyPr>
          <a:lstStyle/>
          <a:p>
            <a:pPr indent="0" lvl="0" marL="0" rtl="0" algn="ctr">
              <a:spcBef>
                <a:spcPts val="0"/>
              </a:spcBef>
              <a:spcAft>
                <a:spcPts val="0"/>
              </a:spcAft>
              <a:buNone/>
            </a:pPr>
            <a:r>
              <a:rPr lang="en" sz="1000"/>
              <a:t>P</a:t>
            </a:r>
            <a:endParaRPr sz="1000">
              <a:latin typeface="Roboto"/>
              <a:ea typeface="Roboto"/>
              <a:cs typeface="Roboto"/>
              <a:sym typeface="Roboto"/>
            </a:endParaRPr>
          </a:p>
        </p:txBody>
      </p:sp>
      <p:sp>
        <p:nvSpPr>
          <p:cNvPr id="247" name="Google Shape;247;p22"/>
          <p:cNvSpPr txBox="1"/>
          <p:nvPr>
            <p:ph type="title"/>
          </p:nvPr>
        </p:nvSpPr>
        <p:spPr>
          <a:xfrm>
            <a:off x="4672848" y="2672969"/>
            <a:ext cx="155100" cy="174000"/>
          </a:xfrm>
          <a:prstGeom prst="rect">
            <a:avLst/>
          </a:prstGeom>
          <a:solidFill>
            <a:schemeClr val="lt1"/>
          </a:solidFill>
        </p:spPr>
        <p:txBody>
          <a:bodyPr anchorCtr="0" anchor="ctr" bIns="0" lIns="0" spcFirstLastPara="1" rIns="0" wrap="square" tIns="0">
            <a:noAutofit/>
          </a:bodyPr>
          <a:lstStyle/>
          <a:p>
            <a:pPr indent="0" lvl="0" marL="0" rtl="0" algn="ctr">
              <a:spcBef>
                <a:spcPts val="0"/>
              </a:spcBef>
              <a:spcAft>
                <a:spcPts val="0"/>
              </a:spcAft>
              <a:buNone/>
            </a:pPr>
            <a:r>
              <a:rPr lang="en" sz="1000"/>
              <a:t>P</a:t>
            </a:r>
            <a:endParaRPr sz="1000">
              <a:latin typeface="Roboto"/>
              <a:ea typeface="Roboto"/>
              <a:cs typeface="Roboto"/>
              <a:sym typeface="Roboto"/>
            </a:endParaRPr>
          </a:p>
        </p:txBody>
      </p:sp>
      <p:sp>
        <p:nvSpPr>
          <p:cNvPr id="248" name="Google Shape;248;p22"/>
          <p:cNvSpPr txBox="1"/>
          <p:nvPr>
            <p:ph type="title"/>
          </p:nvPr>
        </p:nvSpPr>
        <p:spPr>
          <a:xfrm>
            <a:off x="1886715" y="3965308"/>
            <a:ext cx="322800" cy="322500"/>
          </a:xfrm>
          <a:prstGeom prst="rect">
            <a:avLst/>
          </a:prstGeom>
          <a:solidFill>
            <a:schemeClr val="lt1"/>
          </a:solidFill>
        </p:spPr>
        <p:txBody>
          <a:bodyPr anchorCtr="0" anchor="ctr" bIns="0" lIns="0" spcFirstLastPara="1" rIns="0" wrap="square" tIns="0">
            <a:noAutofit/>
          </a:bodyPr>
          <a:lstStyle/>
          <a:p>
            <a:pPr indent="0" lvl="0" marL="0" rtl="0" algn="ctr">
              <a:spcBef>
                <a:spcPts val="0"/>
              </a:spcBef>
              <a:spcAft>
                <a:spcPts val="0"/>
              </a:spcAft>
              <a:buNone/>
            </a:pPr>
            <a:r>
              <a:rPr lang="en" sz="1000"/>
              <a:t>z</a:t>
            </a:r>
            <a:endParaRPr sz="1000">
              <a:latin typeface="Roboto"/>
              <a:ea typeface="Roboto"/>
              <a:cs typeface="Roboto"/>
              <a:sym typeface="Roboto"/>
            </a:endParaRPr>
          </a:p>
        </p:txBody>
      </p:sp>
      <p:sp>
        <p:nvSpPr>
          <p:cNvPr id="249" name="Google Shape;249;p22"/>
          <p:cNvSpPr txBox="1"/>
          <p:nvPr>
            <p:ph type="title"/>
          </p:nvPr>
        </p:nvSpPr>
        <p:spPr>
          <a:xfrm>
            <a:off x="5513015" y="4002504"/>
            <a:ext cx="322800" cy="248100"/>
          </a:xfrm>
          <a:prstGeom prst="rect">
            <a:avLst/>
          </a:prstGeom>
          <a:solidFill>
            <a:schemeClr val="lt1"/>
          </a:solidFill>
        </p:spPr>
        <p:txBody>
          <a:bodyPr anchorCtr="0" anchor="ctr" bIns="0" lIns="0" spcFirstLastPara="1" rIns="0" wrap="square" tIns="0">
            <a:noAutofit/>
          </a:bodyPr>
          <a:lstStyle/>
          <a:p>
            <a:pPr indent="0" lvl="0" marL="0" rtl="0" algn="ctr">
              <a:spcBef>
                <a:spcPts val="0"/>
              </a:spcBef>
              <a:spcAft>
                <a:spcPts val="0"/>
              </a:spcAft>
              <a:buNone/>
            </a:pPr>
            <a:r>
              <a:rPr lang="en" sz="1000"/>
              <a:t>z</a:t>
            </a:r>
            <a:endParaRPr sz="1000">
              <a:latin typeface="Roboto"/>
              <a:ea typeface="Roboto"/>
              <a:cs typeface="Roboto"/>
              <a:sym typeface="Roboto"/>
            </a:endParaRPr>
          </a:p>
        </p:txBody>
      </p:sp>
      <p:sp>
        <p:nvSpPr>
          <p:cNvPr id="250" name="Google Shape;250;p22"/>
          <p:cNvSpPr txBox="1"/>
          <p:nvPr>
            <p:ph type="title"/>
          </p:nvPr>
        </p:nvSpPr>
        <p:spPr>
          <a:xfrm>
            <a:off x="769038" y="973625"/>
            <a:ext cx="4572000" cy="474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Light"/>
                <a:ea typeface="Roboto Light"/>
                <a:cs typeface="Roboto Light"/>
                <a:sym typeface="Roboto Light"/>
              </a:rPr>
              <a:t>Pitch Data</a:t>
            </a:r>
            <a:endParaRPr sz="1800">
              <a:latin typeface="Roboto Light"/>
              <a:ea typeface="Roboto Light"/>
              <a:cs typeface="Roboto Light"/>
              <a:sym typeface="Roboto Light"/>
            </a:endParaRPr>
          </a:p>
        </p:txBody>
      </p:sp>
      <p:sp>
        <p:nvSpPr>
          <p:cNvPr id="251" name="Google Shape;251;p22"/>
          <p:cNvSpPr txBox="1"/>
          <p:nvPr>
            <p:ph type="title"/>
          </p:nvPr>
        </p:nvSpPr>
        <p:spPr>
          <a:xfrm>
            <a:off x="4740013" y="973625"/>
            <a:ext cx="3617100" cy="474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Light"/>
                <a:ea typeface="Roboto Light"/>
                <a:cs typeface="Roboto Light"/>
                <a:sym typeface="Roboto Light"/>
              </a:rPr>
              <a:t>Best Fit Surface</a:t>
            </a:r>
            <a:endParaRPr sz="1800">
              <a:latin typeface="Roboto Light"/>
              <a:ea typeface="Roboto Light"/>
              <a:cs typeface="Roboto Light"/>
              <a:sym typeface="Roboto Light"/>
            </a:endParaRPr>
          </a:p>
        </p:txBody>
      </p:sp>
      <p:pic>
        <p:nvPicPr>
          <p:cNvPr id="252" name="Google Shape;252;p22"/>
          <p:cNvPicPr preferRelativeResize="0"/>
          <p:nvPr/>
        </p:nvPicPr>
        <p:blipFill>
          <a:blip r:embed="rId4">
            <a:alphaModFix/>
          </a:blip>
          <a:stretch>
            <a:fillRect/>
          </a:stretch>
        </p:blipFill>
        <p:spPr>
          <a:xfrm>
            <a:off x="8004375" y="4911613"/>
            <a:ext cx="152330" cy="141327"/>
          </a:xfrm>
          <a:prstGeom prst="rect">
            <a:avLst/>
          </a:prstGeom>
          <a:noFill/>
          <a:ln>
            <a:noFill/>
          </a:ln>
        </p:spPr>
      </p:pic>
      <p:sp>
        <p:nvSpPr>
          <p:cNvPr id="253" name="Google Shape;253;p22"/>
          <p:cNvSpPr txBox="1"/>
          <p:nvPr>
            <p:ph type="title"/>
          </p:nvPr>
        </p:nvSpPr>
        <p:spPr>
          <a:xfrm>
            <a:off x="7445125" y="4821025"/>
            <a:ext cx="6339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Modeling</a:t>
            </a:r>
            <a:endParaRPr sz="800">
              <a:solidFill>
                <a:schemeClr val="dk2"/>
              </a:solidFill>
              <a:latin typeface="Roboto"/>
              <a:ea typeface="Roboto"/>
              <a:cs typeface="Roboto"/>
              <a:sym typeface="Roboto"/>
            </a:endParaRPr>
          </a:p>
        </p:txBody>
      </p:sp>
      <p:pic>
        <p:nvPicPr>
          <p:cNvPr id="254" name="Google Shape;254;p22"/>
          <p:cNvPicPr preferRelativeResize="0"/>
          <p:nvPr/>
        </p:nvPicPr>
        <p:blipFill>
          <a:blip r:embed="rId4">
            <a:alphaModFix/>
          </a:blip>
          <a:stretch>
            <a:fillRect/>
          </a:stretch>
        </p:blipFill>
        <p:spPr>
          <a:xfrm>
            <a:off x="8185600" y="4911625"/>
            <a:ext cx="152330" cy="141327"/>
          </a:xfrm>
          <a:prstGeom prst="rect">
            <a:avLst/>
          </a:prstGeom>
          <a:noFill/>
          <a:ln>
            <a:noFill/>
          </a:ln>
        </p:spPr>
      </p:pic>
      <p:pic>
        <p:nvPicPr>
          <p:cNvPr id="255" name="Google Shape;255;p22"/>
          <p:cNvPicPr preferRelativeResize="0"/>
          <p:nvPr/>
        </p:nvPicPr>
        <p:blipFill>
          <a:blip r:embed="rId4">
            <a:alphaModFix/>
          </a:blip>
          <a:stretch>
            <a:fillRect/>
          </a:stretch>
        </p:blipFill>
        <p:spPr>
          <a:xfrm>
            <a:off x="8366850" y="4911613"/>
            <a:ext cx="152330" cy="141327"/>
          </a:xfrm>
          <a:prstGeom prst="rect">
            <a:avLst/>
          </a:prstGeom>
          <a:noFill/>
          <a:ln>
            <a:noFill/>
          </a:ln>
        </p:spPr>
      </p:pic>
      <p:pic>
        <p:nvPicPr>
          <p:cNvPr id="256" name="Google Shape;256;p22"/>
          <p:cNvPicPr preferRelativeResize="0"/>
          <p:nvPr/>
        </p:nvPicPr>
        <p:blipFill>
          <a:blip r:embed="rId4">
            <a:alphaModFix/>
          </a:blip>
          <a:stretch>
            <a:fillRect/>
          </a:stretch>
        </p:blipFill>
        <p:spPr>
          <a:xfrm>
            <a:off x="8548063" y="4911625"/>
            <a:ext cx="152330" cy="141327"/>
          </a:xfrm>
          <a:prstGeom prst="rect">
            <a:avLst/>
          </a:prstGeom>
          <a:noFill/>
          <a:ln>
            <a:noFill/>
          </a:ln>
        </p:spPr>
      </p:pic>
      <p:pic>
        <p:nvPicPr>
          <p:cNvPr id="257" name="Google Shape;257;p22"/>
          <p:cNvPicPr preferRelativeResize="0"/>
          <p:nvPr/>
        </p:nvPicPr>
        <p:blipFill>
          <a:blip r:embed="rId4">
            <a:alphaModFix/>
          </a:blip>
          <a:stretch>
            <a:fillRect/>
          </a:stretch>
        </p:blipFill>
        <p:spPr>
          <a:xfrm>
            <a:off x="8729300" y="4911625"/>
            <a:ext cx="152330" cy="141327"/>
          </a:xfrm>
          <a:prstGeom prst="rect">
            <a:avLst/>
          </a:prstGeom>
          <a:noFill/>
          <a:ln>
            <a:noFill/>
          </a:ln>
        </p:spPr>
      </p:pic>
      <p:pic>
        <p:nvPicPr>
          <p:cNvPr id="258" name="Google Shape;258;p22"/>
          <p:cNvPicPr preferRelativeResize="0"/>
          <p:nvPr/>
        </p:nvPicPr>
        <p:blipFill>
          <a:blip r:embed="rId4">
            <a:alphaModFix/>
          </a:blip>
          <a:stretch>
            <a:fillRect/>
          </a:stretch>
        </p:blipFill>
        <p:spPr>
          <a:xfrm>
            <a:off x="8910525" y="4911625"/>
            <a:ext cx="152330" cy="141327"/>
          </a:xfrm>
          <a:prstGeom prst="rect">
            <a:avLst/>
          </a:prstGeom>
          <a:noFill/>
          <a:ln>
            <a:noFill/>
          </a:ln>
        </p:spPr>
      </p:pic>
      <p:sp>
        <p:nvSpPr>
          <p:cNvPr id="259" name="Google Shape;259;p22"/>
          <p:cNvSpPr txBox="1"/>
          <p:nvPr>
            <p:ph type="title"/>
          </p:nvPr>
        </p:nvSpPr>
        <p:spPr>
          <a:xfrm>
            <a:off x="0" y="159375"/>
            <a:ext cx="9144000" cy="474900"/>
          </a:xfrm>
          <a:prstGeom prst="rect">
            <a:avLst/>
          </a:prstGeom>
          <a:solidFill>
            <a:srgbClr val="FFFFFF"/>
          </a:solidFill>
          <a:ln>
            <a:noFill/>
          </a:ln>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520">
                <a:latin typeface="Roboto Medium"/>
                <a:ea typeface="Roboto Medium"/>
                <a:cs typeface="Roboto Medium"/>
                <a:sym typeface="Roboto Medium"/>
              </a:rPr>
              <a:t>Building a Strike Zone Probability Surface: Step 4</a:t>
            </a:r>
            <a:endParaRPr sz="1520">
              <a:latin typeface="Roboto Medium"/>
              <a:ea typeface="Roboto Medium"/>
              <a:cs typeface="Roboto Medium"/>
              <a:sym typeface="Roboto Medium"/>
            </a:endParaRPr>
          </a:p>
        </p:txBody>
      </p:sp>
      <p:sp>
        <p:nvSpPr>
          <p:cNvPr id="260" name="Google Shape;260;p22"/>
          <p:cNvSpPr txBox="1"/>
          <p:nvPr>
            <p:ph type="title"/>
          </p:nvPr>
        </p:nvSpPr>
        <p:spPr>
          <a:xfrm>
            <a:off x="0" y="407650"/>
            <a:ext cx="9144000" cy="474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Light"/>
                <a:ea typeface="Roboto Light"/>
                <a:cs typeface="Roboto Light"/>
                <a:sym typeface="Roboto Light"/>
              </a:rPr>
              <a:t>The Anatomy of a Strike Zone Sigmoid</a:t>
            </a:r>
            <a:endParaRPr sz="1800">
              <a:latin typeface="Roboto Light"/>
              <a:ea typeface="Roboto Light"/>
              <a:cs typeface="Roboto Light"/>
              <a:sym typeface="Robo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3"/>
          <p:cNvSpPr/>
          <p:nvPr/>
        </p:nvSpPr>
        <p:spPr>
          <a:xfrm>
            <a:off x="4279550" y="233625"/>
            <a:ext cx="4759500" cy="4524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3"/>
          <p:cNvSpPr txBox="1"/>
          <p:nvPr>
            <p:ph type="title"/>
          </p:nvPr>
        </p:nvSpPr>
        <p:spPr>
          <a:xfrm>
            <a:off x="675000" y="330525"/>
            <a:ext cx="2877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820">
                <a:latin typeface="Roboto Medium"/>
                <a:ea typeface="Roboto Medium"/>
                <a:cs typeface="Roboto Medium"/>
                <a:sym typeface="Roboto Medium"/>
              </a:rPr>
              <a:t>The Umpires’ Strike Zone</a:t>
            </a:r>
            <a:endParaRPr sz="1820">
              <a:latin typeface="Roboto Medium"/>
              <a:ea typeface="Roboto Medium"/>
              <a:cs typeface="Roboto Medium"/>
              <a:sym typeface="Roboto Medium"/>
            </a:endParaRPr>
          </a:p>
        </p:txBody>
      </p:sp>
      <p:pic>
        <p:nvPicPr>
          <p:cNvPr id="267" name="Google Shape;267;p23"/>
          <p:cNvPicPr preferRelativeResize="0"/>
          <p:nvPr/>
        </p:nvPicPr>
        <p:blipFill>
          <a:blip r:embed="rId3">
            <a:alphaModFix/>
          </a:blip>
          <a:stretch>
            <a:fillRect/>
          </a:stretch>
        </p:blipFill>
        <p:spPr>
          <a:xfrm>
            <a:off x="4378950" y="330525"/>
            <a:ext cx="4544874" cy="4327501"/>
          </a:xfrm>
          <a:prstGeom prst="rect">
            <a:avLst/>
          </a:prstGeom>
          <a:noFill/>
          <a:ln>
            <a:noFill/>
          </a:ln>
        </p:spPr>
      </p:pic>
      <p:sp>
        <p:nvSpPr>
          <p:cNvPr id="268" name="Google Shape;268;p23"/>
          <p:cNvSpPr txBox="1"/>
          <p:nvPr>
            <p:ph type="title"/>
          </p:nvPr>
        </p:nvSpPr>
        <p:spPr>
          <a:xfrm rot="-5400000">
            <a:off x="8727075" y="3218399"/>
            <a:ext cx="195300" cy="322500"/>
          </a:xfrm>
          <a:prstGeom prst="rect">
            <a:avLst/>
          </a:prstGeom>
          <a:noFill/>
        </p:spPr>
        <p:txBody>
          <a:bodyPr anchorCtr="0" anchor="ctr" bIns="0" lIns="0" spcFirstLastPara="1" rIns="0" wrap="square" tIns="0">
            <a:noAutofit/>
          </a:bodyPr>
          <a:lstStyle/>
          <a:p>
            <a:pPr indent="0" lvl="0" marL="0" rtl="0" algn="ctr">
              <a:spcBef>
                <a:spcPts val="0"/>
              </a:spcBef>
              <a:spcAft>
                <a:spcPts val="0"/>
              </a:spcAft>
              <a:buNone/>
            </a:pPr>
            <a:r>
              <a:rPr lang="en" sz="1000"/>
              <a:t>(</a:t>
            </a:r>
            <a:r>
              <a:rPr lang="en" sz="1000"/>
              <a:t>P)</a:t>
            </a:r>
            <a:endParaRPr sz="1000">
              <a:latin typeface="Roboto"/>
              <a:ea typeface="Roboto"/>
              <a:cs typeface="Roboto"/>
              <a:sym typeface="Roboto"/>
            </a:endParaRPr>
          </a:p>
        </p:txBody>
      </p:sp>
      <p:sp>
        <p:nvSpPr>
          <p:cNvPr id="269" name="Google Shape;269;p23"/>
          <p:cNvSpPr txBox="1"/>
          <p:nvPr>
            <p:ph type="title"/>
          </p:nvPr>
        </p:nvSpPr>
        <p:spPr>
          <a:xfrm>
            <a:off x="7391800" y="4396504"/>
            <a:ext cx="155100" cy="322500"/>
          </a:xfrm>
          <a:prstGeom prst="rect">
            <a:avLst/>
          </a:prstGeom>
          <a:noFill/>
        </p:spPr>
        <p:txBody>
          <a:bodyPr anchorCtr="0" anchor="ctr" bIns="0" lIns="0" spcFirstLastPara="1" rIns="0" wrap="square" tIns="0">
            <a:noAutofit/>
          </a:bodyPr>
          <a:lstStyle/>
          <a:p>
            <a:pPr indent="0" lvl="0" marL="0" rtl="0" algn="ctr">
              <a:spcBef>
                <a:spcPts val="0"/>
              </a:spcBef>
              <a:spcAft>
                <a:spcPts val="0"/>
              </a:spcAft>
              <a:buNone/>
            </a:pPr>
            <a:r>
              <a:rPr lang="en" sz="1000"/>
              <a:t>(x)</a:t>
            </a:r>
            <a:endParaRPr sz="1000">
              <a:latin typeface="Roboto"/>
              <a:ea typeface="Roboto"/>
              <a:cs typeface="Roboto"/>
              <a:sym typeface="Roboto"/>
            </a:endParaRPr>
          </a:p>
        </p:txBody>
      </p:sp>
      <p:sp>
        <p:nvSpPr>
          <p:cNvPr id="270" name="Google Shape;270;p23"/>
          <p:cNvSpPr txBox="1"/>
          <p:nvPr>
            <p:ph type="title"/>
          </p:nvPr>
        </p:nvSpPr>
        <p:spPr>
          <a:xfrm rot="-5400000">
            <a:off x="4904975" y="3128400"/>
            <a:ext cx="155100" cy="315600"/>
          </a:xfrm>
          <a:prstGeom prst="rect">
            <a:avLst/>
          </a:prstGeom>
          <a:noFill/>
        </p:spPr>
        <p:txBody>
          <a:bodyPr anchorCtr="0" anchor="ctr" bIns="0" lIns="0" spcFirstLastPara="1" rIns="0" wrap="square" tIns="0">
            <a:noAutofit/>
          </a:bodyPr>
          <a:lstStyle/>
          <a:p>
            <a:pPr indent="0" lvl="0" marL="0" rtl="0" algn="ctr">
              <a:spcBef>
                <a:spcPts val="0"/>
              </a:spcBef>
              <a:spcAft>
                <a:spcPts val="0"/>
              </a:spcAft>
              <a:buNone/>
            </a:pPr>
            <a:r>
              <a:rPr lang="en" sz="1000"/>
              <a:t>(z)</a:t>
            </a:r>
            <a:endParaRPr sz="1000">
              <a:latin typeface="Roboto"/>
              <a:ea typeface="Roboto"/>
              <a:cs typeface="Roboto"/>
              <a:sym typeface="Roboto"/>
            </a:endParaRPr>
          </a:p>
        </p:txBody>
      </p:sp>
      <p:sp>
        <p:nvSpPr>
          <p:cNvPr id="271" name="Google Shape;271;p23"/>
          <p:cNvSpPr txBox="1"/>
          <p:nvPr>
            <p:ph idx="1" type="body"/>
          </p:nvPr>
        </p:nvSpPr>
        <p:spPr>
          <a:xfrm>
            <a:off x="159400" y="1165201"/>
            <a:ext cx="3870900" cy="3553800"/>
          </a:xfrm>
          <a:prstGeom prst="rect">
            <a:avLst/>
          </a:prstGeom>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The best-fit strike zone for all umpires across all seasons in the data set is 57.7 cm along the horizontal axis and 56.1 cm tall.</a:t>
            </a:r>
            <a:endParaRPr>
              <a:solidFill>
                <a:schemeClr val="dk1"/>
              </a:solidFill>
            </a:endParaRPr>
          </a:p>
          <a:p>
            <a:pPr indent="-342900" lvl="0" marL="457200" rtl="0" algn="l">
              <a:spcBef>
                <a:spcPts val="1000"/>
              </a:spcBef>
              <a:spcAft>
                <a:spcPts val="1000"/>
              </a:spcAft>
              <a:buClr>
                <a:schemeClr val="dk1"/>
              </a:buClr>
              <a:buSzPts val="1800"/>
              <a:buChar char="●"/>
            </a:pPr>
            <a:r>
              <a:rPr lang="en">
                <a:solidFill>
                  <a:schemeClr val="dk1"/>
                </a:solidFill>
              </a:rPr>
              <a:t>The best-fit strike zone is shifted 1.6 cm to the left of the center of the plate.</a:t>
            </a:r>
            <a:endParaRPr>
              <a:solidFill>
                <a:schemeClr val="dk1"/>
              </a:solidFill>
            </a:endParaRPr>
          </a:p>
        </p:txBody>
      </p:sp>
      <p:pic>
        <p:nvPicPr>
          <p:cNvPr id="272" name="Google Shape;272;p23"/>
          <p:cNvPicPr preferRelativeResize="0"/>
          <p:nvPr/>
        </p:nvPicPr>
        <p:blipFill>
          <a:blip r:embed="rId4">
            <a:alphaModFix/>
          </a:blip>
          <a:stretch>
            <a:fillRect/>
          </a:stretch>
        </p:blipFill>
        <p:spPr>
          <a:xfrm>
            <a:off x="7994750" y="4911588"/>
            <a:ext cx="152330" cy="141327"/>
          </a:xfrm>
          <a:prstGeom prst="rect">
            <a:avLst/>
          </a:prstGeom>
          <a:noFill/>
          <a:ln>
            <a:noFill/>
          </a:ln>
        </p:spPr>
      </p:pic>
      <p:sp>
        <p:nvSpPr>
          <p:cNvPr id="273" name="Google Shape;273;p23"/>
          <p:cNvSpPr txBox="1"/>
          <p:nvPr>
            <p:ph type="title"/>
          </p:nvPr>
        </p:nvSpPr>
        <p:spPr>
          <a:xfrm>
            <a:off x="7461975" y="4821000"/>
            <a:ext cx="5331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Results</a:t>
            </a:r>
            <a:endParaRPr sz="800">
              <a:solidFill>
                <a:schemeClr val="dk2"/>
              </a:solidFill>
              <a:latin typeface="Roboto"/>
              <a:ea typeface="Roboto"/>
              <a:cs typeface="Roboto"/>
              <a:sym typeface="Roboto"/>
            </a:endParaRPr>
          </a:p>
        </p:txBody>
      </p:sp>
      <p:sp>
        <p:nvSpPr>
          <p:cNvPr id="274" name="Google Shape;274;p23"/>
          <p:cNvSpPr/>
          <p:nvPr/>
        </p:nvSpPr>
        <p:spPr>
          <a:xfrm>
            <a:off x="8357165" y="4911608"/>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3"/>
          <p:cNvSpPr/>
          <p:nvPr/>
        </p:nvSpPr>
        <p:spPr>
          <a:xfrm>
            <a:off x="8719665"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3"/>
          <p:cNvSpPr/>
          <p:nvPr/>
        </p:nvSpPr>
        <p:spPr>
          <a:xfrm>
            <a:off x="8538431"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3"/>
          <p:cNvSpPr/>
          <p:nvPr/>
        </p:nvSpPr>
        <p:spPr>
          <a:xfrm>
            <a:off x="8900931" y="4911633"/>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3"/>
          <p:cNvSpPr/>
          <p:nvPr/>
        </p:nvSpPr>
        <p:spPr>
          <a:xfrm>
            <a:off x="8175915" y="4911608"/>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3"/>
          <p:cNvSpPr txBox="1"/>
          <p:nvPr>
            <p:ph type="title"/>
          </p:nvPr>
        </p:nvSpPr>
        <p:spPr>
          <a:xfrm>
            <a:off x="4378950" y="1746804"/>
            <a:ext cx="155100" cy="322500"/>
          </a:xfrm>
          <a:prstGeom prst="rect">
            <a:avLst/>
          </a:prstGeom>
          <a:noFill/>
        </p:spPr>
        <p:txBody>
          <a:bodyPr anchorCtr="0" anchor="ctr" bIns="0" lIns="0" spcFirstLastPara="1" rIns="0" wrap="square" tIns="0">
            <a:noAutofit/>
          </a:bodyPr>
          <a:lstStyle/>
          <a:p>
            <a:pPr indent="0" lvl="0" marL="0" rtl="0" algn="ctr">
              <a:spcBef>
                <a:spcPts val="0"/>
              </a:spcBef>
              <a:spcAft>
                <a:spcPts val="0"/>
              </a:spcAft>
              <a:buNone/>
            </a:pPr>
            <a:r>
              <a:rPr lang="en" sz="1000"/>
              <a:t>(z)</a:t>
            </a:r>
            <a:endParaRPr sz="1000">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4"/>
          <p:cNvSpPr/>
          <p:nvPr/>
        </p:nvSpPr>
        <p:spPr>
          <a:xfrm>
            <a:off x="154850" y="854825"/>
            <a:ext cx="4066200" cy="4200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4"/>
          <p:cNvSpPr txBox="1"/>
          <p:nvPr>
            <p:ph type="title"/>
          </p:nvPr>
        </p:nvSpPr>
        <p:spPr>
          <a:xfrm>
            <a:off x="0" y="59850"/>
            <a:ext cx="9144000" cy="572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SzPts val="990"/>
              <a:buNone/>
            </a:pPr>
            <a:r>
              <a:rPr lang="en" sz="1820">
                <a:latin typeface="Roboto Light"/>
                <a:ea typeface="Roboto Light"/>
                <a:cs typeface="Roboto Light"/>
                <a:sym typeface="Roboto Light"/>
              </a:rPr>
              <a:t>How does the actual strike zone compare to the official MLB strike zone?</a:t>
            </a:r>
            <a:endParaRPr sz="1820">
              <a:latin typeface="Roboto Light"/>
              <a:ea typeface="Roboto Light"/>
              <a:cs typeface="Roboto Light"/>
              <a:sym typeface="Roboto Light"/>
            </a:endParaRPr>
          </a:p>
        </p:txBody>
      </p:sp>
      <p:pic>
        <p:nvPicPr>
          <p:cNvPr id="286" name="Google Shape;286;p24"/>
          <p:cNvPicPr preferRelativeResize="0"/>
          <p:nvPr/>
        </p:nvPicPr>
        <p:blipFill>
          <a:blip r:embed="rId3">
            <a:alphaModFix/>
          </a:blip>
          <a:stretch>
            <a:fillRect/>
          </a:stretch>
        </p:blipFill>
        <p:spPr>
          <a:xfrm>
            <a:off x="7994750" y="4911588"/>
            <a:ext cx="152330" cy="141327"/>
          </a:xfrm>
          <a:prstGeom prst="rect">
            <a:avLst/>
          </a:prstGeom>
          <a:noFill/>
          <a:ln>
            <a:noFill/>
          </a:ln>
        </p:spPr>
      </p:pic>
      <p:sp>
        <p:nvSpPr>
          <p:cNvPr id="287" name="Google Shape;287;p24"/>
          <p:cNvSpPr txBox="1"/>
          <p:nvPr>
            <p:ph type="title"/>
          </p:nvPr>
        </p:nvSpPr>
        <p:spPr>
          <a:xfrm>
            <a:off x="7461975" y="4821000"/>
            <a:ext cx="5331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Res</a:t>
            </a:r>
            <a:r>
              <a:rPr lang="en" sz="800">
                <a:solidFill>
                  <a:schemeClr val="dk2"/>
                </a:solidFill>
              </a:rPr>
              <a:t>u</a:t>
            </a:r>
            <a:r>
              <a:rPr lang="en" sz="800">
                <a:solidFill>
                  <a:schemeClr val="dk2"/>
                </a:solidFill>
              </a:rPr>
              <a:t>lts</a:t>
            </a:r>
            <a:endParaRPr sz="800">
              <a:solidFill>
                <a:schemeClr val="dk2"/>
              </a:solidFill>
              <a:latin typeface="Roboto"/>
              <a:ea typeface="Roboto"/>
              <a:cs typeface="Roboto"/>
              <a:sym typeface="Roboto"/>
            </a:endParaRPr>
          </a:p>
        </p:txBody>
      </p:sp>
      <p:sp>
        <p:nvSpPr>
          <p:cNvPr id="288" name="Google Shape;288;p24"/>
          <p:cNvSpPr/>
          <p:nvPr/>
        </p:nvSpPr>
        <p:spPr>
          <a:xfrm>
            <a:off x="8357165" y="4911608"/>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4"/>
          <p:cNvSpPr/>
          <p:nvPr/>
        </p:nvSpPr>
        <p:spPr>
          <a:xfrm>
            <a:off x="8719665"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4"/>
          <p:cNvSpPr/>
          <p:nvPr/>
        </p:nvSpPr>
        <p:spPr>
          <a:xfrm>
            <a:off x="8538431"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4"/>
          <p:cNvSpPr/>
          <p:nvPr/>
        </p:nvSpPr>
        <p:spPr>
          <a:xfrm>
            <a:off x="8900931" y="4911633"/>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2" name="Google Shape;292;p24"/>
          <p:cNvPicPr preferRelativeResize="0"/>
          <p:nvPr/>
        </p:nvPicPr>
        <p:blipFill>
          <a:blip r:embed="rId3">
            <a:alphaModFix/>
          </a:blip>
          <a:stretch>
            <a:fillRect/>
          </a:stretch>
        </p:blipFill>
        <p:spPr>
          <a:xfrm>
            <a:off x="8175963" y="4911575"/>
            <a:ext cx="152330" cy="141327"/>
          </a:xfrm>
          <a:prstGeom prst="rect">
            <a:avLst/>
          </a:prstGeom>
          <a:noFill/>
          <a:ln>
            <a:noFill/>
          </a:ln>
        </p:spPr>
      </p:pic>
      <p:pic>
        <p:nvPicPr>
          <p:cNvPr id="293" name="Google Shape;293;p24"/>
          <p:cNvPicPr preferRelativeResize="0"/>
          <p:nvPr/>
        </p:nvPicPr>
        <p:blipFill>
          <a:blip r:embed="rId4">
            <a:alphaModFix/>
          </a:blip>
          <a:stretch>
            <a:fillRect/>
          </a:stretch>
        </p:blipFill>
        <p:spPr>
          <a:xfrm>
            <a:off x="259533" y="988667"/>
            <a:ext cx="3856833" cy="3932627"/>
          </a:xfrm>
          <a:prstGeom prst="rect">
            <a:avLst/>
          </a:prstGeom>
          <a:noFill/>
          <a:ln>
            <a:noFill/>
          </a:ln>
        </p:spPr>
      </p:pic>
      <p:sp>
        <p:nvSpPr>
          <p:cNvPr id="294" name="Google Shape;294;p24"/>
          <p:cNvSpPr txBox="1"/>
          <p:nvPr>
            <p:ph idx="1" type="body"/>
          </p:nvPr>
        </p:nvSpPr>
        <p:spPr>
          <a:xfrm>
            <a:off x="4572000" y="1449750"/>
            <a:ext cx="4440000" cy="2882100"/>
          </a:xfrm>
          <a:prstGeom prst="rect">
            <a:avLst/>
          </a:prstGeom>
        </p:spPr>
        <p:txBody>
          <a:bodyPr anchorCtr="0" anchor="t" bIns="91425" lIns="91425" spcFirstLastPara="1" rIns="91425" wrap="square" tIns="91425">
            <a:normAutofit fontScale="92500" lnSpcReduction="20000"/>
          </a:bodyPr>
          <a:lstStyle/>
          <a:p>
            <a:pPr indent="-334327" lvl="0" marL="457200" rtl="0" algn="l">
              <a:lnSpc>
                <a:spcPct val="115000"/>
              </a:lnSpc>
              <a:spcBef>
                <a:spcPts val="0"/>
              </a:spcBef>
              <a:spcAft>
                <a:spcPts val="0"/>
              </a:spcAft>
              <a:buClr>
                <a:schemeClr val="dk1"/>
              </a:buClr>
              <a:buSzPct val="100000"/>
              <a:buChar char="●"/>
            </a:pPr>
            <a:r>
              <a:rPr lang="en">
                <a:solidFill>
                  <a:schemeClr val="dk1"/>
                </a:solidFill>
              </a:rPr>
              <a:t>The best-fit strike zone </a:t>
            </a:r>
            <a:r>
              <a:rPr lang="en">
                <a:solidFill>
                  <a:schemeClr val="dk1"/>
                </a:solidFill>
                <a:latin typeface="Roboto Light"/>
                <a:ea typeface="Roboto Light"/>
                <a:cs typeface="Roboto Light"/>
                <a:sym typeface="Roboto Light"/>
              </a:rPr>
              <a:t>(blue dotted box)</a:t>
            </a:r>
            <a:r>
              <a:rPr lang="en">
                <a:solidFill>
                  <a:schemeClr val="dk1"/>
                </a:solidFill>
              </a:rPr>
              <a:t> is 7.1 cm wider than the official strike zone </a:t>
            </a:r>
            <a:r>
              <a:rPr lang="en">
                <a:solidFill>
                  <a:schemeClr val="dk1"/>
                </a:solidFill>
                <a:latin typeface="Roboto Light"/>
                <a:ea typeface="Roboto Light"/>
                <a:cs typeface="Roboto Light"/>
                <a:sym typeface="Roboto Light"/>
              </a:rPr>
              <a:t>(red dashed box).</a:t>
            </a:r>
            <a:endParaRPr>
              <a:solidFill>
                <a:schemeClr val="dk1"/>
              </a:solidFill>
              <a:latin typeface="Roboto Light"/>
              <a:ea typeface="Roboto Light"/>
              <a:cs typeface="Roboto Light"/>
              <a:sym typeface="Roboto Light"/>
            </a:endParaRPr>
          </a:p>
          <a:p>
            <a:pPr indent="-310832" lvl="1" marL="914400" rtl="0" algn="l">
              <a:lnSpc>
                <a:spcPct val="115000"/>
              </a:lnSpc>
              <a:spcBef>
                <a:spcPts val="1000"/>
              </a:spcBef>
              <a:spcAft>
                <a:spcPts val="0"/>
              </a:spcAft>
              <a:buClr>
                <a:schemeClr val="dk1"/>
              </a:buClr>
              <a:buSzPct val="100000"/>
              <a:buFont typeface="Roboto Light"/>
              <a:buChar char="○"/>
            </a:pPr>
            <a:r>
              <a:rPr lang="en">
                <a:solidFill>
                  <a:schemeClr val="dk1"/>
                </a:solidFill>
                <a:latin typeface="Roboto Light"/>
                <a:ea typeface="Roboto Light"/>
                <a:cs typeface="Roboto Light"/>
                <a:sym typeface="Roboto Light"/>
              </a:rPr>
              <a:t>Red dashed box passes through the center of a baseball that is tangent to home plate.</a:t>
            </a:r>
            <a:endParaRPr>
              <a:solidFill>
                <a:schemeClr val="dk1"/>
              </a:solidFill>
              <a:latin typeface="Roboto Light"/>
              <a:ea typeface="Roboto Light"/>
              <a:cs typeface="Roboto Light"/>
              <a:sym typeface="Roboto Light"/>
            </a:endParaRPr>
          </a:p>
          <a:p>
            <a:pPr indent="0" lvl="0" marL="914400" rtl="0" algn="l">
              <a:lnSpc>
                <a:spcPct val="115000"/>
              </a:lnSpc>
              <a:spcBef>
                <a:spcPts val="1000"/>
              </a:spcBef>
              <a:spcAft>
                <a:spcPts val="0"/>
              </a:spcAft>
              <a:buNone/>
            </a:pPr>
            <a:r>
              <a:t/>
            </a:r>
            <a:endParaRPr>
              <a:solidFill>
                <a:schemeClr val="dk1"/>
              </a:solidFill>
              <a:latin typeface="Roboto Light"/>
              <a:ea typeface="Roboto Light"/>
              <a:cs typeface="Roboto Light"/>
              <a:sym typeface="Roboto Light"/>
            </a:endParaRPr>
          </a:p>
          <a:p>
            <a:pPr indent="-334327" lvl="0" marL="457200" rtl="0" algn="l">
              <a:spcBef>
                <a:spcPts val="1000"/>
              </a:spcBef>
              <a:spcAft>
                <a:spcPts val="0"/>
              </a:spcAft>
              <a:buClr>
                <a:schemeClr val="dk1"/>
              </a:buClr>
              <a:buSzPct val="100000"/>
              <a:buChar char="●"/>
            </a:pPr>
            <a:r>
              <a:rPr lang="en">
                <a:solidFill>
                  <a:schemeClr val="dk1"/>
                </a:solidFill>
              </a:rPr>
              <a:t>The best-fit strike zone is shifted 1.6 cm to the left of the center of the plate.</a:t>
            </a:r>
            <a:endParaRPr>
              <a:solidFill>
                <a:schemeClr val="dk1"/>
              </a:solidFill>
            </a:endParaRPr>
          </a:p>
          <a:p>
            <a:pPr indent="0" lvl="0" marL="0" rtl="0" algn="l">
              <a:lnSpc>
                <a:spcPct val="115000"/>
              </a:lnSpc>
              <a:spcBef>
                <a:spcPts val="1000"/>
              </a:spcBef>
              <a:spcAft>
                <a:spcPts val="1000"/>
              </a:spcAft>
              <a:buNone/>
            </a:pPr>
            <a:r>
              <a:t/>
            </a:r>
            <a:endParaRPr>
              <a:solidFill>
                <a:schemeClr val="dk1"/>
              </a:solidFill>
            </a:endParaRPr>
          </a:p>
        </p:txBody>
      </p:sp>
      <p:sp>
        <p:nvSpPr>
          <p:cNvPr id="295" name="Google Shape;295;p24"/>
          <p:cNvSpPr txBox="1"/>
          <p:nvPr>
            <p:ph type="title"/>
          </p:nvPr>
        </p:nvSpPr>
        <p:spPr>
          <a:xfrm>
            <a:off x="0" y="159375"/>
            <a:ext cx="9144000" cy="474900"/>
          </a:xfrm>
          <a:prstGeom prst="rect">
            <a:avLst/>
          </a:prstGeom>
          <a:solidFill>
            <a:srgbClr val="FFFFFF"/>
          </a:solidFill>
          <a:ln>
            <a:noFill/>
          </a:ln>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520">
                <a:latin typeface="Roboto Medium"/>
                <a:ea typeface="Roboto Medium"/>
                <a:cs typeface="Roboto Medium"/>
                <a:sym typeface="Roboto Medium"/>
              </a:rPr>
              <a:t>Validating the Ruler</a:t>
            </a:r>
            <a:endParaRPr sz="1520">
              <a:latin typeface="Roboto Medium"/>
              <a:ea typeface="Roboto Medium"/>
              <a:cs typeface="Roboto Medium"/>
              <a:sym typeface="Roboto Medium"/>
            </a:endParaRPr>
          </a:p>
        </p:txBody>
      </p:sp>
      <p:sp>
        <p:nvSpPr>
          <p:cNvPr id="296" name="Google Shape;296;p24"/>
          <p:cNvSpPr txBox="1"/>
          <p:nvPr>
            <p:ph type="title"/>
          </p:nvPr>
        </p:nvSpPr>
        <p:spPr>
          <a:xfrm>
            <a:off x="0" y="407650"/>
            <a:ext cx="9144000" cy="474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Light"/>
                <a:ea typeface="Roboto Light"/>
                <a:cs typeface="Roboto Light"/>
                <a:sym typeface="Roboto Light"/>
              </a:rPr>
              <a:t>The Umpires’ Best-Fit Strike Zone Compared to the Official Zone</a:t>
            </a:r>
            <a:endParaRPr sz="1800">
              <a:latin typeface="Roboto Light"/>
              <a:ea typeface="Roboto Light"/>
              <a:cs typeface="Roboto Light"/>
              <a:sym typeface="Roboto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5"/>
          <p:cNvSpPr/>
          <p:nvPr/>
        </p:nvSpPr>
        <p:spPr>
          <a:xfrm>
            <a:off x="108950" y="784950"/>
            <a:ext cx="4329900" cy="4268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5"/>
          <p:cNvSpPr txBox="1"/>
          <p:nvPr>
            <p:ph type="title"/>
          </p:nvPr>
        </p:nvSpPr>
        <p:spPr>
          <a:xfrm>
            <a:off x="0" y="212250"/>
            <a:ext cx="9144000" cy="572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SzPts val="990"/>
              <a:buNone/>
            </a:pPr>
            <a:r>
              <a:rPr lang="en" sz="1820">
                <a:latin typeface="Roboto Light"/>
                <a:ea typeface="Roboto Light"/>
                <a:cs typeface="Roboto Light"/>
                <a:sym typeface="Roboto Light"/>
              </a:rPr>
              <a:t>Left vs. Right-handed Batters</a:t>
            </a:r>
            <a:endParaRPr sz="1820">
              <a:latin typeface="Roboto Light"/>
              <a:ea typeface="Roboto Light"/>
              <a:cs typeface="Roboto Light"/>
              <a:sym typeface="Roboto Light"/>
            </a:endParaRPr>
          </a:p>
        </p:txBody>
      </p:sp>
      <p:pic>
        <p:nvPicPr>
          <p:cNvPr id="303" name="Google Shape;303;p25"/>
          <p:cNvPicPr preferRelativeResize="0"/>
          <p:nvPr/>
        </p:nvPicPr>
        <p:blipFill>
          <a:blip r:embed="rId3">
            <a:alphaModFix/>
          </a:blip>
          <a:stretch>
            <a:fillRect/>
          </a:stretch>
        </p:blipFill>
        <p:spPr>
          <a:xfrm>
            <a:off x="7994750" y="4911588"/>
            <a:ext cx="152330" cy="141327"/>
          </a:xfrm>
          <a:prstGeom prst="rect">
            <a:avLst/>
          </a:prstGeom>
          <a:noFill/>
          <a:ln>
            <a:noFill/>
          </a:ln>
        </p:spPr>
      </p:pic>
      <p:sp>
        <p:nvSpPr>
          <p:cNvPr id="304" name="Google Shape;304;p25"/>
          <p:cNvSpPr txBox="1"/>
          <p:nvPr>
            <p:ph type="title"/>
          </p:nvPr>
        </p:nvSpPr>
        <p:spPr>
          <a:xfrm>
            <a:off x="7461975" y="4821000"/>
            <a:ext cx="5331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Results</a:t>
            </a:r>
            <a:endParaRPr sz="800">
              <a:solidFill>
                <a:schemeClr val="dk2"/>
              </a:solidFill>
              <a:latin typeface="Roboto"/>
              <a:ea typeface="Roboto"/>
              <a:cs typeface="Roboto"/>
              <a:sym typeface="Roboto"/>
            </a:endParaRPr>
          </a:p>
        </p:txBody>
      </p:sp>
      <p:sp>
        <p:nvSpPr>
          <p:cNvPr id="305" name="Google Shape;305;p25"/>
          <p:cNvSpPr/>
          <p:nvPr/>
        </p:nvSpPr>
        <p:spPr>
          <a:xfrm>
            <a:off x="8719665"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5"/>
          <p:cNvSpPr/>
          <p:nvPr/>
        </p:nvSpPr>
        <p:spPr>
          <a:xfrm>
            <a:off x="8538431"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5"/>
          <p:cNvSpPr/>
          <p:nvPr/>
        </p:nvSpPr>
        <p:spPr>
          <a:xfrm>
            <a:off x="8900931" y="4911633"/>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8" name="Google Shape;308;p25"/>
          <p:cNvPicPr preferRelativeResize="0"/>
          <p:nvPr/>
        </p:nvPicPr>
        <p:blipFill>
          <a:blip r:embed="rId3">
            <a:alphaModFix/>
          </a:blip>
          <a:stretch>
            <a:fillRect/>
          </a:stretch>
        </p:blipFill>
        <p:spPr>
          <a:xfrm>
            <a:off x="8175963" y="4911575"/>
            <a:ext cx="152330" cy="141327"/>
          </a:xfrm>
          <a:prstGeom prst="rect">
            <a:avLst/>
          </a:prstGeom>
          <a:noFill/>
          <a:ln>
            <a:noFill/>
          </a:ln>
        </p:spPr>
      </p:pic>
      <p:sp>
        <p:nvSpPr>
          <p:cNvPr id="309" name="Google Shape;309;p25"/>
          <p:cNvSpPr txBox="1"/>
          <p:nvPr>
            <p:ph idx="1" type="body"/>
          </p:nvPr>
        </p:nvSpPr>
        <p:spPr>
          <a:xfrm>
            <a:off x="4438850" y="1449750"/>
            <a:ext cx="4705200" cy="2882100"/>
          </a:xfrm>
          <a:prstGeom prst="rect">
            <a:avLst/>
          </a:prstGeom>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The best-fit strike zone for right-handed batters </a:t>
            </a:r>
            <a:r>
              <a:rPr lang="en">
                <a:solidFill>
                  <a:schemeClr val="dk1"/>
                </a:solidFill>
                <a:latin typeface="Roboto Light"/>
                <a:ea typeface="Roboto Light"/>
                <a:cs typeface="Roboto Light"/>
                <a:sym typeface="Roboto Light"/>
              </a:rPr>
              <a:t>(green dashed box)</a:t>
            </a:r>
            <a:r>
              <a:rPr lang="en">
                <a:solidFill>
                  <a:schemeClr val="dk1"/>
                </a:solidFill>
              </a:rPr>
              <a:t> and left-handed batters </a:t>
            </a:r>
            <a:r>
              <a:rPr lang="en">
                <a:solidFill>
                  <a:schemeClr val="dk1"/>
                </a:solidFill>
                <a:latin typeface="Roboto Light"/>
                <a:ea typeface="Roboto Light"/>
                <a:cs typeface="Roboto Light"/>
                <a:sym typeface="Roboto Light"/>
              </a:rPr>
              <a:t>(blue dotted box) </a:t>
            </a:r>
            <a:r>
              <a:rPr lang="en">
                <a:solidFill>
                  <a:schemeClr val="dk1"/>
                </a:solidFill>
              </a:rPr>
              <a:t>have nearly identical areas.</a:t>
            </a:r>
            <a:endParaRPr>
              <a:solidFill>
                <a:schemeClr val="dk1"/>
              </a:solidFill>
            </a:endParaRPr>
          </a:p>
          <a:p>
            <a:pPr indent="-342900" lvl="0" marL="457200" rtl="0" algn="l">
              <a:spcBef>
                <a:spcPts val="1000"/>
              </a:spcBef>
              <a:spcAft>
                <a:spcPts val="1000"/>
              </a:spcAft>
              <a:buClr>
                <a:schemeClr val="dk1"/>
              </a:buClr>
              <a:buSzPts val="1800"/>
              <a:buChar char="●"/>
            </a:pPr>
            <a:r>
              <a:rPr lang="en">
                <a:solidFill>
                  <a:schemeClr val="dk1"/>
                </a:solidFill>
              </a:rPr>
              <a:t>The right-handed strike zone is centered roughly over the plate, while the left-handed strike zone is shifted 3.9 cm to the outside of the plate. </a:t>
            </a:r>
            <a:endParaRPr>
              <a:solidFill>
                <a:schemeClr val="dk1"/>
              </a:solidFill>
            </a:endParaRPr>
          </a:p>
        </p:txBody>
      </p:sp>
      <p:pic>
        <p:nvPicPr>
          <p:cNvPr id="310" name="Google Shape;310;p25"/>
          <p:cNvPicPr preferRelativeResize="0"/>
          <p:nvPr/>
        </p:nvPicPr>
        <p:blipFill>
          <a:blip r:embed="rId3">
            <a:alphaModFix/>
          </a:blip>
          <a:stretch>
            <a:fillRect/>
          </a:stretch>
        </p:blipFill>
        <p:spPr>
          <a:xfrm>
            <a:off x="8357188" y="4911613"/>
            <a:ext cx="152330" cy="141327"/>
          </a:xfrm>
          <a:prstGeom prst="rect">
            <a:avLst/>
          </a:prstGeom>
          <a:noFill/>
          <a:ln>
            <a:noFill/>
          </a:ln>
        </p:spPr>
      </p:pic>
      <p:pic>
        <p:nvPicPr>
          <p:cNvPr id="311" name="Google Shape;311;p25"/>
          <p:cNvPicPr preferRelativeResize="0"/>
          <p:nvPr/>
        </p:nvPicPr>
        <p:blipFill>
          <a:blip r:embed="rId4">
            <a:alphaModFix/>
          </a:blip>
          <a:stretch>
            <a:fillRect/>
          </a:stretch>
        </p:blipFill>
        <p:spPr>
          <a:xfrm>
            <a:off x="210075" y="892125"/>
            <a:ext cx="4111200" cy="4053750"/>
          </a:xfrm>
          <a:prstGeom prst="rect">
            <a:avLst/>
          </a:prstGeom>
          <a:noFill/>
          <a:ln>
            <a:noFill/>
          </a:ln>
        </p:spPr>
      </p:pic>
      <p:sp>
        <p:nvSpPr>
          <p:cNvPr id="312" name="Google Shape;312;p25"/>
          <p:cNvSpPr txBox="1"/>
          <p:nvPr>
            <p:ph type="title"/>
          </p:nvPr>
        </p:nvSpPr>
        <p:spPr>
          <a:xfrm>
            <a:off x="0" y="159375"/>
            <a:ext cx="9144000" cy="474900"/>
          </a:xfrm>
          <a:prstGeom prst="rect">
            <a:avLst/>
          </a:prstGeom>
          <a:solidFill>
            <a:srgbClr val="FFFFFF"/>
          </a:solidFill>
          <a:ln>
            <a:noFill/>
          </a:ln>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520">
                <a:latin typeface="Roboto Medium"/>
                <a:ea typeface="Roboto Medium"/>
                <a:cs typeface="Roboto Medium"/>
                <a:sym typeface="Roboto Medium"/>
              </a:rPr>
              <a:t>Validating the Ruler</a:t>
            </a:r>
            <a:endParaRPr sz="1520">
              <a:latin typeface="Roboto Medium"/>
              <a:ea typeface="Roboto Medium"/>
              <a:cs typeface="Roboto Medium"/>
              <a:sym typeface="Roboto Medium"/>
            </a:endParaRPr>
          </a:p>
        </p:txBody>
      </p:sp>
      <p:sp>
        <p:nvSpPr>
          <p:cNvPr id="313" name="Google Shape;313;p25"/>
          <p:cNvSpPr txBox="1"/>
          <p:nvPr>
            <p:ph type="title"/>
          </p:nvPr>
        </p:nvSpPr>
        <p:spPr>
          <a:xfrm>
            <a:off x="0" y="407650"/>
            <a:ext cx="9144000" cy="474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Light"/>
                <a:ea typeface="Roboto Light"/>
                <a:cs typeface="Roboto Light"/>
                <a:sym typeface="Roboto Light"/>
              </a:rPr>
              <a:t>The Umpires’ Best-Fit Strike Zone Compared to the Official Zone</a:t>
            </a:r>
            <a:endParaRPr sz="1800">
              <a:latin typeface="Roboto Light"/>
              <a:ea typeface="Roboto Light"/>
              <a:cs typeface="Roboto Light"/>
              <a:sym typeface="Robo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6"/>
          <p:cNvSpPr/>
          <p:nvPr/>
        </p:nvSpPr>
        <p:spPr>
          <a:xfrm>
            <a:off x="256850" y="708750"/>
            <a:ext cx="4082400" cy="411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6"/>
          <p:cNvSpPr txBox="1"/>
          <p:nvPr>
            <p:ph type="title"/>
          </p:nvPr>
        </p:nvSpPr>
        <p:spPr>
          <a:xfrm>
            <a:off x="7538175" y="4821000"/>
            <a:ext cx="5331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Results</a:t>
            </a:r>
            <a:endParaRPr sz="800">
              <a:solidFill>
                <a:schemeClr val="dk2"/>
              </a:solidFill>
              <a:latin typeface="Roboto"/>
              <a:ea typeface="Roboto"/>
              <a:cs typeface="Roboto"/>
              <a:sym typeface="Roboto"/>
            </a:endParaRPr>
          </a:p>
        </p:txBody>
      </p:sp>
      <p:pic>
        <p:nvPicPr>
          <p:cNvPr id="320" name="Google Shape;320;p26"/>
          <p:cNvPicPr preferRelativeResize="0"/>
          <p:nvPr/>
        </p:nvPicPr>
        <p:blipFill>
          <a:blip r:embed="rId3">
            <a:alphaModFix/>
          </a:blip>
          <a:stretch>
            <a:fillRect/>
          </a:stretch>
        </p:blipFill>
        <p:spPr>
          <a:xfrm>
            <a:off x="414038" y="864225"/>
            <a:ext cx="3768017" cy="3807450"/>
          </a:xfrm>
          <a:prstGeom prst="rect">
            <a:avLst/>
          </a:prstGeom>
          <a:noFill/>
          <a:ln>
            <a:noFill/>
          </a:ln>
        </p:spPr>
      </p:pic>
      <p:sp>
        <p:nvSpPr>
          <p:cNvPr id="321" name="Google Shape;321;p26"/>
          <p:cNvSpPr txBox="1"/>
          <p:nvPr>
            <p:ph idx="1" type="body"/>
          </p:nvPr>
        </p:nvSpPr>
        <p:spPr>
          <a:xfrm>
            <a:off x="4339250" y="708750"/>
            <a:ext cx="4804800" cy="4118400"/>
          </a:xfrm>
          <a:prstGeom prst="rect">
            <a:avLst/>
          </a:prstGeom>
        </p:spPr>
        <p:txBody>
          <a:bodyPr anchorCtr="0" anchor="ctr" bIns="91425" lIns="91425" spcFirstLastPara="1" rIns="91425" wrap="square" tIns="91425">
            <a:normAutofit/>
          </a:bodyPr>
          <a:lstStyle/>
          <a:p>
            <a:pPr indent="-323850" lvl="0" marL="457200" rtl="0" algn="l">
              <a:lnSpc>
                <a:spcPct val="105000"/>
              </a:lnSpc>
              <a:spcBef>
                <a:spcPts val="0"/>
              </a:spcBef>
              <a:spcAft>
                <a:spcPts val="0"/>
              </a:spcAft>
              <a:buClr>
                <a:schemeClr val="dk1"/>
              </a:buClr>
              <a:buSzPts val="1500"/>
              <a:buChar char="●"/>
            </a:pPr>
            <a:r>
              <a:rPr lang="en" sz="1500">
                <a:solidFill>
                  <a:schemeClr val="dk1"/>
                </a:solidFill>
              </a:rPr>
              <a:t>The strike zone narrowed nearly 14%, from 63 to 54 cm between the 2008 and 2022 seasons. </a:t>
            </a:r>
            <a:endParaRPr sz="1500">
              <a:solidFill>
                <a:schemeClr val="dk1"/>
              </a:solidFill>
            </a:endParaRPr>
          </a:p>
          <a:p>
            <a:pPr indent="-323850" lvl="0" marL="457200" rtl="0" algn="l">
              <a:lnSpc>
                <a:spcPct val="105000"/>
              </a:lnSpc>
              <a:spcBef>
                <a:spcPts val="1000"/>
              </a:spcBef>
              <a:spcAft>
                <a:spcPts val="0"/>
              </a:spcAft>
              <a:buClr>
                <a:schemeClr val="dk1"/>
              </a:buClr>
              <a:buSzPts val="1500"/>
              <a:buChar char="●"/>
            </a:pPr>
            <a:r>
              <a:rPr lang="en" sz="1500">
                <a:solidFill>
                  <a:schemeClr val="dk1"/>
                </a:solidFill>
              </a:rPr>
              <a:t>The </a:t>
            </a:r>
            <a:r>
              <a:rPr lang="en" sz="1500">
                <a:solidFill>
                  <a:schemeClr val="dk1"/>
                </a:solidFill>
              </a:rPr>
              <a:t>left side of the strike zone moved towards the plate about 7 cm.</a:t>
            </a:r>
            <a:endParaRPr sz="1500">
              <a:solidFill>
                <a:schemeClr val="dk1"/>
              </a:solidFill>
            </a:endParaRPr>
          </a:p>
          <a:p>
            <a:pPr indent="-323850" lvl="0" marL="457200" rtl="0" algn="l">
              <a:lnSpc>
                <a:spcPct val="105000"/>
              </a:lnSpc>
              <a:spcBef>
                <a:spcPts val="1000"/>
              </a:spcBef>
              <a:spcAft>
                <a:spcPts val="0"/>
              </a:spcAft>
              <a:buClr>
                <a:schemeClr val="dk1"/>
              </a:buClr>
              <a:buSzPts val="1500"/>
              <a:buChar char="●"/>
            </a:pPr>
            <a:r>
              <a:rPr lang="en" sz="1500">
                <a:solidFill>
                  <a:schemeClr val="dk1"/>
                </a:solidFill>
              </a:rPr>
              <a:t>The upper limit of the strike zone has remained relatively consistent across the umpire corps since 2008, rising by 2 cm (2%) during that period.</a:t>
            </a:r>
            <a:endParaRPr sz="1500">
              <a:solidFill>
                <a:schemeClr val="dk1"/>
              </a:solidFill>
            </a:endParaRPr>
          </a:p>
          <a:p>
            <a:pPr indent="-323850" lvl="0" marL="457200" rtl="0" algn="l">
              <a:lnSpc>
                <a:spcPct val="105000"/>
              </a:lnSpc>
              <a:spcBef>
                <a:spcPts val="1000"/>
              </a:spcBef>
              <a:spcAft>
                <a:spcPts val="1000"/>
              </a:spcAft>
              <a:buClr>
                <a:schemeClr val="dk1"/>
              </a:buClr>
              <a:buSzPts val="1500"/>
              <a:buChar char="●"/>
            </a:pPr>
            <a:r>
              <a:rPr lang="en" sz="1500">
                <a:solidFill>
                  <a:schemeClr val="dk1"/>
                </a:solidFill>
              </a:rPr>
              <a:t>The bottom of the strike zone, however, dropped by nearly 9 cm—more than 16%—between 2008 and 2022.</a:t>
            </a:r>
            <a:endParaRPr sz="1500">
              <a:solidFill>
                <a:schemeClr val="dk1"/>
              </a:solidFill>
            </a:endParaRPr>
          </a:p>
        </p:txBody>
      </p:sp>
      <p:sp>
        <p:nvSpPr>
          <p:cNvPr id="322" name="Google Shape;322;p26"/>
          <p:cNvSpPr txBox="1"/>
          <p:nvPr>
            <p:ph type="title"/>
          </p:nvPr>
        </p:nvSpPr>
        <p:spPr>
          <a:xfrm>
            <a:off x="0" y="159375"/>
            <a:ext cx="9144000" cy="474900"/>
          </a:xfrm>
          <a:prstGeom prst="rect">
            <a:avLst/>
          </a:prstGeom>
          <a:solidFill>
            <a:srgbClr val="FFFFFF"/>
          </a:solidFill>
          <a:ln>
            <a:noFill/>
          </a:ln>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820">
                <a:latin typeface="Roboto Medium"/>
                <a:ea typeface="Roboto Medium"/>
                <a:cs typeface="Roboto Medium"/>
                <a:sym typeface="Roboto Medium"/>
              </a:rPr>
              <a:t>Seasonal Shifts</a:t>
            </a:r>
            <a:endParaRPr sz="1820">
              <a:latin typeface="Roboto Medium"/>
              <a:ea typeface="Roboto Medium"/>
              <a:cs typeface="Roboto Medium"/>
              <a:sym typeface="Roboto Medium"/>
            </a:endParaRPr>
          </a:p>
        </p:txBody>
      </p:sp>
      <p:pic>
        <p:nvPicPr>
          <p:cNvPr id="323" name="Google Shape;323;p26"/>
          <p:cNvPicPr preferRelativeResize="0"/>
          <p:nvPr/>
        </p:nvPicPr>
        <p:blipFill>
          <a:blip r:embed="rId4">
            <a:alphaModFix/>
          </a:blip>
          <a:stretch>
            <a:fillRect/>
          </a:stretch>
        </p:blipFill>
        <p:spPr>
          <a:xfrm>
            <a:off x="8004375" y="4911613"/>
            <a:ext cx="152330" cy="141327"/>
          </a:xfrm>
          <a:prstGeom prst="rect">
            <a:avLst/>
          </a:prstGeom>
          <a:noFill/>
          <a:ln>
            <a:noFill/>
          </a:ln>
        </p:spPr>
      </p:pic>
      <p:pic>
        <p:nvPicPr>
          <p:cNvPr id="324" name="Google Shape;324;p26"/>
          <p:cNvPicPr preferRelativeResize="0"/>
          <p:nvPr/>
        </p:nvPicPr>
        <p:blipFill>
          <a:blip r:embed="rId4">
            <a:alphaModFix/>
          </a:blip>
          <a:stretch>
            <a:fillRect/>
          </a:stretch>
        </p:blipFill>
        <p:spPr>
          <a:xfrm>
            <a:off x="8185600" y="4911625"/>
            <a:ext cx="152330" cy="141327"/>
          </a:xfrm>
          <a:prstGeom prst="rect">
            <a:avLst/>
          </a:prstGeom>
          <a:noFill/>
          <a:ln>
            <a:noFill/>
          </a:ln>
        </p:spPr>
      </p:pic>
      <p:pic>
        <p:nvPicPr>
          <p:cNvPr id="325" name="Google Shape;325;p26"/>
          <p:cNvPicPr preferRelativeResize="0"/>
          <p:nvPr/>
        </p:nvPicPr>
        <p:blipFill>
          <a:blip r:embed="rId4">
            <a:alphaModFix/>
          </a:blip>
          <a:stretch>
            <a:fillRect/>
          </a:stretch>
        </p:blipFill>
        <p:spPr>
          <a:xfrm>
            <a:off x="8366850" y="4911613"/>
            <a:ext cx="152330" cy="141327"/>
          </a:xfrm>
          <a:prstGeom prst="rect">
            <a:avLst/>
          </a:prstGeom>
          <a:noFill/>
          <a:ln>
            <a:noFill/>
          </a:ln>
        </p:spPr>
      </p:pic>
      <p:sp>
        <p:nvSpPr>
          <p:cNvPr id="326" name="Google Shape;326;p26"/>
          <p:cNvSpPr/>
          <p:nvPr/>
        </p:nvSpPr>
        <p:spPr>
          <a:xfrm>
            <a:off x="8910478"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6"/>
          <p:cNvSpPr/>
          <p:nvPr/>
        </p:nvSpPr>
        <p:spPr>
          <a:xfrm>
            <a:off x="8729240"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8" name="Google Shape;328;p26"/>
          <p:cNvPicPr preferRelativeResize="0"/>
          <p:nvPr/>
        </p:nvPicPr>
        <p:blipFill>
          <a:blip r:embed="rId4">
            <a:alphaModFix/>
          </a:blip>
          <a:stretch>
            <a:fillRect/>
          </a:stretch>
        </p:blipFill>
        <p:spPr>
          <a:xfrm>
            <a:off x="8548050" y="4911625"/>
            <a:ext cx="152330" cy="1413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7"/>
          <p:cNvSpPr/>
          <p:nvPr/>
        </p:nvSpPr>
        <p:spPr>
          <a:xfrm>
            <a:off x="5045450" y="482425"/>
            <a:ext cx="3920100" cy="403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7"/>
          <p:cNvSpPr txBox="1"/>
          <p:nvPr>
            <p:ph type="title"/>
          </p:nvPr>
        </p:nvSpPr>
        <p:spPr>
          <a:xfrm>
            <a:off x="-23800" y="618300"/>
            <a:ext cx="49758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820">
                <a:latin typeface="Roboto Medium"/>
                <a:ea typeface="Roboto Medium"/>
                <a:cs typeface="Roboto Medium"/>
                <a:sym typeface="Roboto Medium"/>
              </a:rPr>
              <a:t>Around the League: Umpire Accuracy</a:t>
            </a:r>
            <a:endParaRPr sz="1820">
              <a:latin typeface="Roboto Medium"/>
              <a:ea typeface="Roboto Medium"/>
              <a:cs typeface="Roboto Medium"/>
              <a:sym typeface="Roboto Medium"/>
            </a:endParaRPr>
          </a:p>
        </p:txBody>
      </p:sp>
      <p:sp>
        <p:nvSpPr>
          <p:cNvPr id="335" name="Google Shape;335;p27"/>
          <p:cNvSpPr txBox="1"/>
          <p:nvPr>
            <p:ph type="title"/>
          </p:nvPr>
        </p:nvSpPr>
        <p:spPr>
          <a:xfrm>
            <a:off x="7459700" y="4821000"/>
            <a:ext cx="6792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Results</a:t>
            </a:r>
            <a:endParaRPr sz="800">
              <a:solidFill>
                <a:schemeClr val="dk2"/>
              </a:solidFill>
              <a:latin typeface="Roboto"/>
              <a:ea typeface="Roboto"/>
              <a:cs typeface="Roboto"/>
              <a:sym typeface="Roboto"/>
            </a:endParaRPr>
          </a:p>
        </p:txBody>
      </p:sp>
      <p:grpSp>
        <p:nvGrpSpPr>
          <p:cNvPr id="336" name="Google Shape;336;p27"/>
          <p:cNvGrpSpPr/>
          <p:nvPr/>
        </p:nvGrpSpPr>
        <p:grpSpPr>
          <a:xfrm>
            <a:off x="1237825" y="1937925"/>
            <a:ext cx="2421525" cy="707300"/>
            <a:chOff x="336875" y="1603150"/>
            <a:chExt cx="2421525" cy="707300"/>
          </a:xfrm>
        </p:grpSpPr>
        <p:sp>
          <p:nvSpPr>
            <p:cNvPr id="337" name="Google Shape;337;p27"/>
            <p:cNvSpPr txBox="1"/>
            <p:nvPr/>
          </p:nvSpPr>
          <p:spPr>
            <a:xfrm>
              <a:off x="336875" y="1735025"/>
              <a:ext cx="67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Roboto"/>
                  <a:ea typeface="Roboto"/>
                  <a:cs typeface="Roboto"/>
                  <a:sym typeface="Roboto"/>
                </a:rPr>
                <a:t>IoU = </a:t>
              </a:r>
              <a:endParaRPr i="1">
                <a:latin typeface="Roboto"/>
                <a:ea typeface="Roboto"/>
                <a:cs typeface="Roboto"/>
                <a:sym typeface="Roboto"/>
              </a:endParaRPr>
            </a:p>
          </p:txBody>
        </p:sp>
        <p:sp>
          <p:nvSpPr>
            <p:cNvPr id="338" name="Google Shape;338;p27"/>
            <p:cNvSpPr txBox="1"/>
            <p:nvPr/>
          </p:nvSpPr>
          <p:spPr>
            <a:xfrm>
              <a:off x="916400" y="1658050"/>
              <a:ext cx="1304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Area of Intersection</a:t>
              </a:r>
              <a:endParaRPr sz="1000">
                <a:latin typeface="Roboto"/>
                <a:ea typeface="Roboto"/>
                <a:cs typeface="Roboto"/>
                <a:sym typeface="Roboto"/>
              </a:endParaRPr>
            </a:p>
          </p:txBody>
        </p:sp>
        <p:sp>
          <p:nvSpPr>
            <p:cNvPr id="339" name="Google Shape;339;p27"/>
            <p:cNvSpPr txBox="1"/>
            <p:nvPr/>
          </p:nvSpPr>
          <p:spPr>
            <a:xfrm>
              <a:off x="916400" y="1901675"/>
              <a:ext cx="1304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Roboto"/>
                  <a:ea typeface="Roboto"/>
                  <a:cs typeface="Roboto"/>
                  <a:sym typeface="Roboto"/>
                </a:rPr>
                <a:t>Area of Union</a:t>
              </a:r>
              <a:endParaRPr sz="1000">
                <a:latin typeface="Roboto"/>
                <a:ea typeface="Roboto"/>
                <a:cs typeface="Roboto"/>
                <a:sym typeface="Roboto"/>
              </a:endParaRPr>
            </a:p>
          </p:txBody>
        </p:sp>
        <p:cxnSp>
          <p:nvCxnSpPr>
            <p:cNvPr id="340" name="Google Shape;340;p27"/>
            <p:cNvCxnSpPr/>
            <p:nvPr/>
          </p:nvCxnSpPr>
          <p:spPr>
            <a:xfrm>
              <a:off x="916400" y="1954850"/>
              <a:ext cx="1842000" cy="3900"/>
            </a:xfrm>
            <a:prstGeom prst="straightConnector1">
              <a:avLst/>
            </a:prstGeom>
            <a:noFill/>
            <a:ln cap="flat" cmpd="sng" w="9525">
              <a:solidFill>
                <a:schemeClr val="dk2"/>
              </a:solidFill>
              <a:prstDash val="solid"/>
              <a:round/>
              <a:headEnd len="med" w="med" type="none"/>
              <a:tailEnd len="med" w="med" type="none"/>
            </a:ln>
          </p:spPr>
        </p:cxnSp>
        <p:sp>
          <p:nvSpPr>
            <p:cNvPr id="341" name="Google Shape;341;p27"/>
            <p:cNvSpPr/>
            <p:nvPr/>
          </p:nvSpPr>
          <p:spPr>
            <a:xfrm>
              <a:off x="2355325" y="1603150"/>
              <a:ext cx="240000" cy="224700"/>
            </a:xfrm>
            <a:prstGeom prst="rect">
              <a:avLst/>
            </a:prstGeom>
            <a:no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7"/>
            <p:cNvSpPr/>
            <p:nvPr/>
          </p:nvSpPr>
          <p:spPr>
            <a:xfrm>
              <a:off x="2448875" y="1692150"/>
              <a:ext cx="240000" cy="224700"/>
            </a:xfrm>
            <a:prstGeom prst="rect">
              <a:avLst/>
            </a:prstGeom>
            <a:no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7"/>
            <p:cNvSpPr/>
            <p:nvPr/>
          </p:nvSpPr>
          <p:spPr>
            <a:xfrm>
              <a:off x="2355325" y="1996750"/>
              <a:ext cx="240000" cy="224700"/>
            </a:xfrm>
            <a:prstGeom prst="rect">
              <a:avLst/>
            </a:prstGeom>
            <a:solidFill>
              <a:srgbClr val="1155CC"/>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7"/>
            <p:cNvSpPr/>
            <p:nvPr/>
          </p:nvSpPr>
          <p:spPr>
            <a:xfrm>
              <a:off x="2448875" y="2085750"/>
              <a:ext cx="240000" cy="224700"/>
            </a:xfrm>
            <a:prstGeom prst="rect">
              <a:avLst/>
            </a:prstGeom>
            <a:solidFill>
              <a:srgbClr val="1155CC"/>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7"/>
            <p:cNvSpPr/>
            <p:nvPr/>
          </p:nvSpPr>
          <p:spPr>
            <a:xfrm>
              <a:off x="2450400" y="1700625"/>
              <a:ext cx="152400" cy="127200"/>
            </a:xfrm>
            <a:prstGeom prst="rect">
              <a:avLst/>
            </a:prstGeom>
            <a:solidFill>
              <a:srgbClr val="1155CC"/>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6" name="Google Shape;346;p27"/>
          <p:cNvSpPr txBox="1"/>
          <p:nvPr>
            <p:ph idx="1" type="body"/>
          </p:nvPr>
        </p:nvSpPr>
        <p:spPr>
          <a:xfrm>
            <a:off x="-15150" y="3283500"/>
            <a:ext cx="4975800" cy="11139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1000"/>
              </a:spcAft>
              <a:buNone/>
            </a:pPr>
            <a:r>
              <a:rPr lang="en">
                <a:solidFill>
                  <a:schemeClr val="dk1"/>
                </a:solidFill>
              </a:rPr>
              <a:t>The IoU ratio for the umpire corps for right-handed batters ranges from 0.68 to 0.93, with the majority of umpires clustering around the 0.83 mark.</a:t>
            </a:r>
            <a:endParaRPr>
              <a:solidFill>
                <a:schemeClr val="dk1"/>
              </a:solidFill>
            </a:endParaRPr>
          </a:p>
        </p:txBody>
      </p:sp>
      <p:pic>
        <p:nvPicPr>
          <p:cNvPr id="347" name="Google Shape;347;p27"/>
          <p:cNvPicPr preferRelativeResize="0"/>
          <p:nvPr/>
        </p:nvPicPr>
        <p:blipFill>
          <a:blip r:embed="rId3">
            <a:alphaModFix/>
          </a:blip>
          <a:stretch>
            <a:fillRect/>
          </a:stretch>
        </p:blipFill>
        <p:spPr>
          <a:xfrm>
            <a:off x="5193950" y="618300"/>
            <a:ext cx="3633551" cy="3730024"/>
          </a:xfrm>
          <a:prstGeom prst="rect">
            <a:avLst/>
          </a:prstGeom>
          <a:noFill/>
          <a:ln>
            <a:noFill/>
          </a:ln>
        </p:spPr>
      </p:pic>
      <p:pic>
        <p:nvPicPr>
          <p:cNvPr id="348" name="Google Shape;348;p27"/>
          <p:cNvPicPr preferRelativeResize="0"/>
          <p:nvPr/>
        </p:nvPicPr>
        <p:blipFill>
          <a:blip r:embed="rId4">
            <a:alphaModFix/>
          </a:blip>
          <a:stretch>
            <a:fillRect/>
          </a:stretch>
        </p:blipFill>
        <p:spPr>
          <a:xfrm>
            <a:off x="8004375" y="4911613"/>
            <a:ext cx="152330" cy="141327"/>
          </a:xfrm>
          <a:prstGeom prst="rect">
            <a:avLst/>
          </a:prstGeom>
          <a:noFill/>
          <a:ln>
            <a:noFill/>
          </a:ln>
        </p:spPr>
      </p:pic>
      <p:pic>
        <p:nvPicPr>
          <p:cNvPr id="349" name="Google Shape;349;p27"/>
          <p:cNvPicPr preferRelativeResize="0"/>
          <p:nvPr/>
        </p:nvPicPr>
        <p:blipFill>
          <a:blip r:embed="rId4">
            <a:alphaModFix/>
          </a:blip>
          <a:stretch>
            <a:fillRect/>
          </a:stretch>
        </p:blipFill>
        <p:spPr>
          <a:xfrm>
            <a:off x="8185600" y="4911625"/>
            <a:ext cx="152330" cy="141327"/>
          </a:xfrm>
          <a:prstGeom prst="rect">
            <a:avLst/>
          </a:prstGeom>
          <a:noFill/>
          <a:ln>
            <a:noFill/>
          </a:ln>
        </p:spPr>
      </p:pic>
      <p:pic>
        <p:nvPicPr>
          <p:cNvPr id="350" name="Google Shape;350;p27"/>
          <p:cNvPicPr preferRelativeResize="0"/>
          <p:nvPr/>
        </p:nvPicPr>
        <p:blipFill>
          <a:blip r:embed="rId4">
            <a:alphaModFix/>
          </a:blip>
          <a:stretch>
            <a:fillRect/>
          </a:stretch>
        </p:blipFill>
        <p:spPr>
          <a:xfrm>
            <a:off x="8366850" y="4911613"/>
            <a:ext cx="152330" cy="141327"/>
          </a:xfrm>
          <a:prstGeom prst="rect">
            <a:avLst/>
          </a:prstGeom>
          <a:noFill/>
          <a:ln>
            <a:noFill/>
          </a:ln>
        </p:spPr>
      </p:pic>
      <p:pic>
        <p:nvPicPr>
          <p:cNvPr id="351" name="Google Shape;351;p27"/>
          <p:cNvPicPr preferRelativeResize="0"/>
          <p:nvPr/>
        </p:nvPicPr>
        <p:blipFill>
          <a:blip r:embed="rId4">
            <a:alphaModFix/>
          </a:blip>
          <a:stretch>
            <a:fillRect/>
          </a:stretch>
        </p:blipFill>
        <p:spPr>
          <a:xfrm>
            <a:off x="8548063" y="4911625"/>
            <a:ext cx="152330" cy="141327"/>
          </a:xfrm>
          <a:prstGeom prst="rect">
            <a:avLst/>
          </a:prstGeom>
          <a:noFill/>
          <a:ln>
            <a:noFill/>
          </a:ln>
        </p:spPr>
      </p:pic>
      <p:pic>
        <p:nvPicPr>
          <p:cNvPr id="352" name="Google Shape;352;p27"/>
          <p:cNvPicPr preferRelativeResize="0"/>
          <p:nvPr/>
        </p:nvPicPr>
        <p:blipFill>
          <a:blip r:embed="rId4">
            <a:alphaModFix/>
          </a:blip>
          <a:stretch>
            <a:fillRect/>
          </a:stretch>
        </p:blipFill>
        <p:spPr>
          <a:xfrm>
            <a:off x="8729300" y="4911625"/>
            <a:ext cx="152330" cy="141327"/>
          </a:xfrm>
          <a:prstGeom prst="rect">
            <a:avLst/>
          </a:prstGeom>
          <a:noFill/>
          <a:ln>
            <a:noFill/>
          </a:ln>
        </p:spPr>
      </p:pic>
      <p:sp>
        <p:nvSpPr>
          <p:cNvPr id="353" name="Google Shape;353;p27"/>
          <p:cNvSpPr/>
          <p:nvPr/>
        </p:nvSpPr>
        <p:spPr>
          <a:xfrm>
            <a:off x="8910478"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8"/>
          <p:cNvSpPr/>
          <p:nvPr/>
        </p:nvSpPr>
        <p:spPr>
          <a:xfrm>
            <a:off x="96775" y="733800"/>
            <a:ext cx="4308600" cy="4063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9" name="Google Shape;359;p28"/>
          <p:cNvPicPr preferRelativeResize="0"/>
          <p:nvPr/>
        </p:nvPicPr>
        <p:blipFill>
          <a:blip r:embed="rId3">
            <a:alphaModFix/>
          </a:blip>
          <a:stretch>
            <a:fillRect/>
          </a:stretch>
        </p:blipFill>
        <p:spPr>
          <a:xfrm>
            <a:off x="212275" y="863975"/>
            <a:ext cx="4077599" cy="3802848"/>
          </a:xfrm>
          <a:prstGeom prst="rect">
            <a:avLst/>
          </a:prstGeom>
          <a:noFill/>
          <a:ln>
            <a:noFill/>
          </a:ln>
        </p:spPr>
      </p:pic>
      <p:sp>
        <p:nvSpPr>
          <p:cNvPr id="360" name="Google Shape;360;p28"/>
          <p:cNvSpPr txBox="1"/>
          <p:nvPr>
            <p:ph type="title"/>
          </p:nvPr>
        </p:nvSpPr>
        <p:spPr>
          <a:xfrm>
            <a:off x="0" y="161100"/>
            <a:ext cx="91440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820">
                <a:latin typeface="Roboto Medium"/>
                <a:ea typeface="Roboto Medium"/>
                <a:cs typeface="Roboto Medium"/>
                <a:sym typeface="Roboto Medium"/>
              </a:rPr>
              <a:t>Around the League: Umpire Accuracy</a:t>
            </a:r>
            <a:endParaRPr sz="1820">
              <a:latin typeface="Roboto Medium"/>
              <a:ea typeface="Roboto Medium"/>
              <a:cs typeface="Roboto Medium"/>
              <a:sym typeface="Roboto Medium"/>
            </a:endParaRPr>
          </a:p>
        </p:txBody>
      </p:sp>
      <p:sp>
        <p:nvSpPr>
          <p:cNvPr id="361" name="Google Shape;361;p28"/>
          <p:cNvSpPr txBox="1"/>
          <p:nvPr>
            <p:ph idx="1" type="body"/>
          </p:nvPr>
        </p:nvSpPr>
        <p:spPr>
          <a:xfrm>
            <a:off x="4438850" y="1449750"/>
            <a:ext cx="4705200" cy="2882100"/>
          </a:xfrm>
          <a:prstGeom prst="rect">
            <a:avLst/>
          </a:prstGeom>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Umpires who started at the same time move together as cohorts towards higher IoUs—more accuracy. </a:t>
            </a:r>
            <a:endParaRPr>
              <a:solidFill>
                <a:schemeClr val="dk1"/>
              </a:solidFill>
            </a:endParaRPr>
          </a:p>
          <a:p>
            <a:pPr indent="-342900" lvl="0" marL="457200" rtl="0" algn="l">
              <a:lnSpc>
                <a:spcPct val="115000"/>
              </a:lnSpc>
              <a:spcBef>
                <a:spcPts val="1000"/>
              </a:spcBef>
              <a:spcAft>
                <a:spcPts val="1000"/>
              </a:spcAft>
              <a:buClr>
                <a:schemeClr val="dk1"/>
              </a:buClr>
              <a:buSzPts val="1800"/>
              <a:buChar char="●"/>
            </a:pPr>
            <a:r>
              <a:rPr lang="en">
                <a:solidFill>
                  <a:schemeClr val="dk1"/>
                </a:solidFill>
              </a:rPr>
              <a:t>New additions to the umpire corps are generally </a:t>
            </a:r>
            <a:r>
              <a:rPr lang="en">
                <a:solidFill>
                  <a:schemeClr val="dk1"/>
                </a:solidFill>
              </a:rPr>
              <a:t>adapting</a:t>
            </a:r>
            <a:r>
              <a:rPr lang="en">
                <a:solidFill>
                  <a:schemeClr val="dk1"/>
                </a:solidFill>
              </a:rPr>
              <a:t> to the existing zone rather than driving changes. </a:t>
            </a:r>
            <a:endParaRPr>
              <a:solidFill>
                <a:schemeClr val="dk1"/>
              </a:solidFill>
            </a:endParaRPr>
          </a:p>
        </p:txBody>
      </p:sp>
      <p:pic>
        <p:nvPicPr>
          <p:cNvPr id="362" name="Google Shape;362;p28"/>
          <p:cNvPicPr preferRelativeResize="0"/>
          <p:nvPr/>
        </p:nvPicPr>
        <p:blipFill>
          <a:blip r:embed="rId4">
            <a:alphaModFix/>
          </a:blip>
          <a:stretch>
            <a:fillRect/>
          </a:stretch>
        </p:blipFill>
        <p:spPr>
          <a:xfrm>
            <a:off x="8004375" y="4911613"/>
            <a:ext cx="152330" cy="141327"/>
          </a:xfrm>
          <a:prstGeom prst="rect">
            <a:avLst/>
          </a:prstGeom>
          <a:noFill/>
          <a:ln>
            <a:noFill/>
          </a:ln>
        </p:spPr>
      </p:pic>
      <p:sp>
        <p:nvSpPr>
          <p:cNvPr id="363" name="Google Shape;363;p28"/>
          <p:cNvSpPr txBox="1"/>
          <p:nvPr>
            <p:ph type="title"/>
          </p:nvPr>
        </p:nvSpPr>
        <p:spPr>
          <a:xfrm>
            <a:off x="7445125" y="4821025"/>
            <a:ext cx="6339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Results</a:t>
            </a:r>
            <a:endParaRPr sz="800">
              <a:solidFill>
                <a:schemeClr val="dk2"/>
              </a:solidFill>
              <a:latin typeface="Roboto"/>
              <a:ea typeface="Roboto"/>
              <a:cs typeface="Roboto"/>
              <a:sym typeface="Roboto"/>
            </a:endParaRPr>
          </a:p>
        </p:txBody>
      </p:sp>
      <p:pic>
        <p:nvPicPr>
          <p:cNvPr id="364" name="Google Shape;364;p28"/>
          <p:cNvPicPr preferRelativeResize="0"/>
          <p:nvPr/>
        </p:nvPicPr>
        <p:blipFill>
          <a:blip r:embed="rId4">
            <a:alphaModFix/>
          </a:blip>
          <a:stretch>
            <a:fillRect/>
          </a:stretch>
        </p:blipFill>
        <p:spPr>
          <a:xfrm>
            <a:off x="8185600" y="4911625"/>
            <a:ext cx="152330" cy="141327"/>
          </a:xfrm>
          <a:prstGeom prst="rect">
            <a:avLst/>
          </a:prstGeom>
          <a:noFill/>
          <a:ln>
            <a:noFill/>
          </a:ln>
        </p:spPr>
      </p:pic>
      <p:pic>
        <p:nvPicPr>
          <p:cNvPr id="365" name="Google Shape;365;p28"/>
          <p:cNvPicPr preferRelativeResize="0"/>
          <p:nvPr/>
        </p:nvPicPr>
        <p:blipFill>
          <a:blip r:embed="rId4">
            <a:alphaModFix/>
          </a:blip>
          <a:stretch>
            <a:fillRect/>
          </a:stretch>
        </p:blipFill>
        <p:spPr>
          <a:xfrm>
            <a:off x="8366850" y="4911613"/>
            <a:ext cx="152330" cy="141327"/>
          </a:xfrm>
          <a:prstGeom prst="rect">
            <a:avLst/>
          </a:prstGeom>
          <a:noFill/>
          <a:ln>
            <a:noFill/>
          </a:ln>
        </p:spPr>
      </p:pic>
      <p:pic>
        <p:nvPicPr>
          <p:cNvPr id="366" name="Google Shape;366;p28"/>
          <p:cNvPicPr preferRelativeResize="0"/>
          <p:nvPr/>
        </p:nvPicPr>
        <p:blipFill>
          <a:blip r:embed="rId4">
            <a:alphaModFix/>
          </a:blip>
          <a:stretch>
            <a:fillRect/>
          </a:stretch>
        </p:blipFill>
        <p:spPr>
          <a:xfrm>
            <a:off x="8548063" y="4911625"/>
            <a:ext cx="152330" cy="141327"/>
          </a:xfrm>
          <a:prstGeom prst="rect">
            <a:avLst/>
          </a:prstGeom>
          <a:noFill/>
          <a:ln>
            <a:noFill/>
          </a:ln>
        </p:spPr>
      </p:pic>
      <p:pic>
        <p:nvPicPr>
          <p:cNvPr id="367" name="Google Shape;367;p28"/>
          <p:cNvPicPr preferRelativeResize="0"/>
          <p:nvPr/>
        </p:nvPicPr>
        <p:blipFill>
          <a:blip r:embed="rId4">
            <a:alphaModFix/>
          </a:blip>
          <a:stretch>
            <a:fillRect/>
          </a:stretch>
        </p:blipFill>
        <p:spPr>
          <a:xfrm>
            <a:off x="8729300" y="4911625"/>
            <a:ext cx="152330" cy="141327"/>
          </a:xfrm>
          <a:prstGeom prst="rect">
            <a:avLst/>
          </a:prstGeom>
          <a:noFill/>
          <a:ln>
            <a:noFill/>
          </a:ln>
        </p:spPr>
      </p:pic>
      <p:pic>
        <p:nvPicPr>
          <p:cNvPr id="368" name="Google Shape;368;p28"/>
          <p:cNvPicPr preferRelativeResize="0"/>
          <p:nvPr/>
        </p:nvPicPr>
        <p:blipFill>
          <a:blip r:embed="rId4">
            <a:alphaModFix/>
          </a:blip>
          <a:stretch>
            <a:fillRect/>
          </a:stretch>
        </p:blipFill>
        <p:spPr>
          <a:xfrm>
            <a:off x="8910525" y="4911625"/>
            <a:ext cx="152330" cy="1413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9"/>
          <p:cNvSpPr/>
          <p:nvPr/>
        </p:nvSpPr>
        <p:spPr>
          <a:xfrm>
            <a:off x="4957325" y="634825"/>
            <a:ext cx="4008300" cy="4197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4" name="Google Shape;374;p29"/>
          <p:cNvPicPr preferRelativeResize="0"/>
          <p:nvPr/>
        </p:nvPicPr>
        <p:blipFill>
          <a:blip r:embed="rId3">
            <a:alphaModFix/>
          </a:blip>
          <a:stretch>
            <a:fillRect/>
          </a:stretch>
        </p:blipFill>
        <p:spPr>
          <a:xfrm>
            <a:off x="5037213" y="775088"/>
            <a:ext cx="3848523" cy="3917373"/>
          </a:xfrm>
          <a:prstGeom prst="rect">
            <a:avLst/>
          </a:prstGeom>
          <a:noFill/>
          <a:ln>
            <a:noFill/>
          </a:ln>
        </p:spPr>
      </p:pic>
      <p:sp>
        <p:nvSpPr>
          <p:cNvPr id="375" name="Google Shape;375;p29"/>
          <p:cNvSpPr txBox="1"/>
          <p:nvPr>
            <p:ph type="title"/>
          </p:nvPr>
        </p:nvSpPr>
        <p:spPr>
          <a:xfrm>
            <a:off x="0" y="161100"/>
            <a:ext cx="91440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820">
                <a:latin typeface="Roboto Medium"/>
                <a:ea typeface="Roboto Medium"/>
                <a:cs typeface="Roboto Medium"/>
                <a:sym typeface="Roboto Medium"/>
              </a:rPr>
              <a:t>Model Sensitivity: How Low Can We Go? </a:t>
            </a:r>
            <a:endParaRPr sz="1820">
              <a:latin typeface="Roboto Medium"/>
              <a:ea typeface="Roboto Medium"/>
              <a:cs typeface="Roboto Medium"/>
              <a:sym typeface="Roboto Medium"/>
            </a:endParaRPr>
          </a:p>
        </p:txBody>
      </p:sp>
      <p:sp>
        <p:nvSpPr>
          <p:cNvPr id="376" name="Google Shape;376;p29"/>
          <p:cNvSpPr txBox="1"/>
          <p:nvPr>
            <p:ph idx="1" type="body"/>
          </p:nvPr>
        </p:nvSpPr>
        <p:spPr>
          <a:xfrm>
            <a:off x="166050" y="1280900"/>
            <a:ext cx="4705200" cy="2882100"/>
          </a:xfrm>
          <a:prstGeom prst="rect">
            <a:avLst/>
          </a:prstGeom>
        </p:spPr>
        <p:txBody>
          <a:bodyPr anchorCtr="0" anchor="t" bIns="91425" lIns="91425" spcFirstLastPara="1" rIns="91425" wrap="square" tIns="91425">
            <a:normAutofit fontScale="92500" lnSpcReduction="10000"/>
          </a:bodyPr>
          <a:lstStyle/>
          <a:p>
            <a:pPr indent="-334327" lvl="0" marL="457200" rtl="0" algn="l">
              <a:lnSpc>
                <a:spcPct val="115000"/>
              </a:lnSpc>
              <a:spcBef>
                <a:spcPts val="0"/>
              </a:spcBef>
              <a:spcAft>
                <a:spcPts val="0"/>
              </a:spcAft>
              <a:buClr>
                <a:schemeClr val="dk1"/>
              </a:buClr>
              <a:buSzPct val="100000"/>
              <a:buChar char="●"/>
            </a:pPr>
            <a:r>
              <a:rPr lang="en">
                <a:solidFill>
                  <a:schemeClr val="dk1"/>
                </a:solidFill>
              </a:rPr>
              <a:t>We reconstructed the best-fit surface with successively lower pitch counts to determine how finely we could split the data and still have reliable results.  </a:t>
            </a:r>
            <a:endParaRPr>
              <a:solidFill>
                <a:schemeClr val="dk1"/>
              </a:solidFill>
            </a:endParaRPr>
          </a:p>
          <a:p>
            <a:pPr indent="-334327" lvl="0" marL="457200" rtl="0" algn="l">
              <a:lnSpc>
                <a:spcPct val="115000"/>
              </a:lnSpc>
              <a:spcBef>
                <a:spcPts val="1000"/>
              </a:spcBef>
              <a:spcAft>
                <a:spcPts val="0"/>
              </a:spcAft>
              <a:buClr>
                <a:schemeClr val="dk1"/>
              </a:buClr>
              <a:buSzPct val="100000"/>
              <a:buChar char="●"/>
            </a:pPr>
            <a:r>
              <a:rPr lang="en">
                <a:solidFill>
                  <a:schemeClr val="dk1"/>
                </a:solidFill>
              </a:rPr>
              <a:t>Predictably smooth decrease in variability in best-fit strike zone areas shows the surface is mathematically well-behaved.</a:t>
            </a:r>
            <a:endParaRPr>
              <a:solidFill>
                <a:schemeClr val="dk1"/>
              </a:solidFill>
            </a:endParaRPr>
          </a:p>
          <a:p>
            <a:pPr indent="-334327" lvl="0" marL="457200" rtl="0" algn="l">
              <a:lnSpc>
                <a:spcPct val="115000"/>
              </a:lnSpc>
              <a:spcBef>
                <a:spcPts val="1000"/>
              </a:spcBef>
              <a:spcAft>
                <a:spcPts val="1000"/>
              </a:spcAft>
              <a:buClr>
                <a:schemeClr val="dk1"/>
              </a:buClr>
              <a:buSzPct val="100000"/>
              <a:buChar char="●"/>
            </a:pPr>
            <a:r>
              <a:rPr lang="en">
                <a:solidFill>
                  <a:schemeClr val="dk1"/>
                </a:solidFill>
              </a:rPr>
              <a:t>We can slice the data to about 10,000 pitches and still have robust results. </a:t>
            </a:r>
            <a:endParaRPr>
              <a:solidFill>
                <a:schemeClr val="dk1"/>
              </a:solidFill>
            </a:endParaRPr>
          </a:p>
        </p:txBody>
      </p:sp>
      <p:sp>
        <p:nvSpPr>
          <p:cNvPr id="377" name="Google Shape;377;p29"/>
          <p:cNvSpPr txBox="1"/>
          <p:nvPr>
            <p:ph type="title"/>
          </p:nvPr>
        </p:nvSpPr>
        <p:spPr>
          <a:xfrm>
            <a:off x="7372475" y="4821025"/>
            <a:ext cx="6792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Discussion</a:t>
            </a:r>
            <a:endParaRPr sz="800">
              <a:solidFill>
                <a:schemeClr val="dk2"/>
              </a:solidFill>
              <a:latin typeface="Roboto"/>
              <a:ea typeface="Roboto"/>
              <a:cs typeface="Roboto"/>
              <a:sym typeface="Roboto"/>
            </a:endParaRPr>
          </a:p>
        </p:txBody>
      </p:sp>
      <p:pic>
        <p:nvPicPr>
          <p:cNvPr id="378" name="Google Shape;378;p29"/>
          <p:cNvPicPr preferRelativeResize="0"/>
          <p:nvPr/>
        </p:nvPicPr>
        <p:blipFill>
          <a:blip r:embed="rId4">
            <a:alphaModFix/>
          </a:blip>
          <a:stretch>
            <a:fillRect/>
          </a:stretch>
        </p:blipFill>
        <p:spPr>
          <a:xfrm>
            <a:off x="7994750" y="4911588"/>
            <a:ext cx="152330" cy="141327"/>
          </a:xfrm>
          <a:prstGeom prst="rect">
            <a:avLst/>
          </a:prstGeom>
          <a:noFill/>
          <a:ln>
            <a:noFill/>
          </a:ln>
        </p:spPr>
      </p:pic>
      <p:sp>
        <p:nvSpPr>
          <p:cNvPr id="379" name="Google Shape;379;p29"/>
          <p:cNvSpPr/>
          <p:nvPr/>
        </p:nvSpPr>
        <p:spPr>
          <a:xfrm>
            <a:off x="8357165" y="4911608"/>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9"/>
          <p:cNvSpPr/>
          <p:nvPr/>
        </p:nvSpPr>
        <p:spPr>
          <a:xfrm>
            <a:off x="8719665"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9"/>
          <p:cNvSpPr/>
          <p:nvPr/>
        </p:nvSpPr>
        <p:spPr>
          <a:xfrm>
            <a:off x="8538431"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9"/>
          <p:cNvSpPr/>
          <p:nvPr/>
        </p:nvSpPr>
        <p:spPr>
          <a:xfrm>
            <a:off x="8175915" y="4911608"/>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0"/>
          <p:cNvSpPr/>
          <p:nvPr/>
        </p:nvSpPr>
        <p:spPr>
          <a:xfrm>
            <a:off x="947100" y="832575"/>
            <a:ext cx="7249800" cy="3983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8" name="Google Shape;388;p30"/>
          <p:cNvPicPr preferRelativeResize="0"/>
          <p:nvPr/>
        </p:nvPicPr>
        <p:blipFill>
          <a:blip r:embed="rId3">
            <a:alphaModFix/>
          </a:blip>
          <a:stretch>
            <a:fillRect/>
          </a:stretch>
        </p:blipFill>
        <p:spPr>
          <a:xfrm>
            <a:off x="1070075" y="939799"/>
            <a:ext cx="7003827" cy="3768650"/>
          </a:xfrm>
          <a:prstGeom prst="rect">
            <a:avLst/>
          </a:prstGeom>
          <a:noFill/>
          <a:ln>
            <a:noFill/>
          </a:ln>
        </p:spPr>
      </p:pic>
      <p:sp>
        <p:nvSpPr>
          <p:cNvPr id="389" name="Google Shape;389;p30"/>
          <p:cNvSpPr txBox="1"/>
          <p:nvPr>
            <p:ph type="title"/>
          </p:nvPr>
        </p:nvSpPr>
        <p:spPr>
          <a:xfrm>
            <a:off x="0" y="313500"/>
            <a:ext cx="91440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820">
                <a:latin typeface="Roboto Medium"/>
                <a:ea typeface="Roboto Medium"/>
                <a:cs typeface="Roboto Medium"/>
                <a:sym typeface="Roboto Medium"/>
              </a:rPr>
              <a:t>Situational Analysis: Umpires’ 2-Strike Bias</a:t>
            </a:r>
            <a:endParaRPr sz="1820">
              <a:latin typeface="Roboto Medium"/>
              <a:ea typeface="Roboto Medium"/>
              <a:cs typeface="Roboto Medium"/>
              <a:sym typeface="Roboto Medium"/>
            </a:endParaRPr>
          </a:p>
        </p:txBody>
      </p:sp>
      <p:sp>
        <p:nvSpPr>
          <p:cNvPr id="390" name="Google Shape;390;p30"/>
          <p:cNvSpPr txBox="1"/>
          <p:nvPr/>
        </p:nvSpPr>
        <p:spPr>
          <a:xfrm>
            <a:off x="7308300" y="2047025"/>
            <a:ext cx="1344300" cy="928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Roboto"/>
                <a:ea typeface="Roboto"/>
                <a:cs typeface="Roboto"/>
                <a:sym typeface="Roboto"/>
              </a:rPr>
              <a:t>Best-fit strike zone area of random samples of 30-40,000 pitches. </a:t>
            </a:r>
            <a:endParaRPr sz="1000">
              <a:solidFill>
                <a:schemeClr val="dk1"/>
              </a:solidFill>
              <a:latin typeface="Roboto"/>
              <a:ea typeface="Roboto"/>
              <a:cs typeface="Roboto"/>
              <a:sym typeface="Roboto"/>
            </a:endParaRPr>
          </a:p>
        </p:txBody>
      </p:sp>
      <p:sp>
        <p:nvSpPr>
          <p:cNvPr id="391" name="Google Shape;391;p30"/>
          <p:cNvSpPr txBox="1"/>
          <p:nvPr/>
        </p:nvSpPr>
        <p:spPr>
          <a:xfrm>
            <a:off x="1998975" y="3407375"/>
            <a:ext cx="1432200" cy="928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Roboto"/>
                <a:ea typeface="Roboto"/>
                <a:cs typeface="Roboto"/>
                <a:sym typeface="Roboto"/>
              </a:rPr>
              <a:t>Best-fit strike zone area of random samples of 30-40,000 pitches when there are 2-strikes. </a:t>
            </a:r>
            <a:endParaRPr sz="1000">
              <a:solidFill>
                <a:schemeClr val="dk1"/>
              </a:solidFill>
              <a:latin typeface="Roboto"/>
              <a:ea typeface="Roboto"/>
              <a:cs typeface="Roboto"/>
              <a:sym typeface="Roboto"/>
            </a:endParaRPr>
          </a:p>
        </p:txBody>
      </p:sp>
      <p:cxnSp>
        <p:nvCxnSpPr>
          <p:cNvPr id="392" name="Google Shape;392;p30"/>
          <p:cNvCxnSpPr/>
          <p:nvPr/>
        </p:nvCxnSpPr>
        <p:spPr>
          <a:xfrm flipH="1">
            <a:off x="1950500" y="4307025"/>
            <a:ext cx="181800" cy="103800"/>
          </a:xfrm>
          <a:prstGeom prst="straightConnector1">
            <a:avLst/>
          </a:prstGeom>
          <a:noFill/>
          <a:ln cap="flat" cmpd="sng" w="9525">
            <a:solidFill>
              <a:schemeClr val="dk1"/>
            </a:solidFill>
            <a:prstDash val="solid"/>
            <a:round/>
            <a:headEnd len="med" w="med" type="none"/>
            <a:tailEnd len="med" w="med" type="triangle"/>
          </a:ln>
        </p:spPr>
      </p:cxnSp>
      <p:cxnSp>
        <p:nvCxnSpPr>
          <p:cNvPr id="393" name="Google Shape;393;p30"/>
          <p:cNvCxnSpPr/>
          <p:nvPr/>
        </p:nvCxnSpPr>
        <p:spPr>
          <a:xfrm flipH="1">
            <a:off x="7412350" y="2826325"/>
            <a:ext cx="155700" cy="246900"/>
          </a:xfrm>
          <a:prstGeom prst="straightConnector1">
            <a:avLst/>
          </a:prstGeom>
          <a:noFill/>
          <a:ln cap="flat" cmpd="sng" w="9525">
            <a:solidFill>
              <a:schemeClr val="dk1"/>
            </a:solidFill>
            <a:prstDash val="solid"/>
            <a:round/>
            <a:headEnd len="med" w="med" type="none"/>
            <a:tailEnd len="med" w="med" type="triangle"/>
          </a:ln>
        </p:spPr>
      </p:cxnSp>
      <p:sp>
        <p:nvSpPr>
          <p:cNvPr id="394" name="Google Shape;394;p30"/>
          <p:cNvSpPr txBox="1"/>
          <p:nvPr/>
        </p:nvSpPr>
        <p:spPr>
          <a:xfrm>
            <a:off x="3561050" y="1553450"/>
            <a:ext cx="2052300" cy="175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Roboto"/>
                <a:ea typeface="Roboto"/>
                <a:cs typeface="Roboto"/>
                <a:sym typeface="Roboto"/>
              </a:rPr>
              <a:t>23 standard </a:t>
            </a:r>
            <a:r>
              <a:rPr lang="en" sz="1000">
                <a:solidFill>
                  <a:schemeClr val="dk1"/>
                </a:solidFill>
                <a:latin typeface="Roboto"/>
                <a:ea typeface="Roboto"/>
                <a:cs typeface="Roboto"/>
                <a:sym typeface="Roboto"/>
              </a:rPr>
              <a:t>divisions</a:t>
            </a:r>
            <a:r>
              <a:rPr lang="en" sz="1000">
                <a:solidFill>
                  <a:schemeClr val="dk1"/>
                </a:solidFill>
                <a:latin typeface="Roboto"/>
                <a:ea typeface="Roboto"/>
                <a:cs typeface="Roboto"/>
                <a:sym typeface="Roboto"/>
              </a:rPr>
              <a:t> apart</a:t>
            </a:r>
            <a:endParaRPr sz="1000">
              <a:solidFill>
                <a:schemeClr val="dk1"/>
              </a:solidFill>
              <a:latin typeface="Roboto"/>
              <a:ea typeface="Roboto"/>
              <a:cs typeface="Roboto"/>
              <a:sym typeface="Roboto"/>
            </a:endParaRPr>
          </a:p>
        </p:txBody>
      </p:sp>
      <p:sp>
        <p:nvSpPr>
          <p:cNvPr id="395" name="Google Shape;395;p30"/>
          <p:cNvSpPr txBox="1"/>
          <p:nvPr>
            <p:ph type="title"/>
          </p:nvPr>
        </p:nvSpPr>
        <p:spPr>
          <a:xfrm>
            <a:off x="7524875" y="4821025"/>
            <a:ext cx="6792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Discussion</a:t>
            </a:r>
            <a:endParaRPr sz="800">
              <a:solidFill>
                <a:schemeClr val="dk2"/>
              </a:solidFill>
              <a:latin typeface="Roboto"/>
              <a:ea typeface="Roboto"/>
              <a:cs typeface="Roboto"/>
              <a:sym typeface="Roboto"/>
            </a:endParaRPr>
          </a:p>
        </p:txBody>
      </p:sp>
      <p:pic>
        <p:nvPicPr>
          <p:cNvPr id="396" name="Google Shape;396;p30"/>
          <p:cNvPicPr preferRelativeResize="0"/>
          <p:nvPr/>
        </p:nvPicPr>
        <p:blipFill>
          <a:blip r:embed="rId4">
            <a:alphaModFix/>
          </a:blip>
          <a:stretch>
            <a:fillRect/>
          </a:stretch>
        </p:blipFill>
        <p:spPr>
          <a:xfrm>
            <a:off x="8147150" y="4911588"/>
            <a:ext cx="152330" cy="141327"/>
          </a:xfrm>
          <a:prstGeom prst="rect">
            <a:avLst/>
          </a:prstGeom>
          <a:noFill/>
          <a:ln>
            <a:noFill/>
          </a:ln>
        </p:spPr>
      </p:pic>
      <p:sp>
        <p:nvSpPr>
          <p:cNvPr id="397" name="Google Shape;397;p30"/>
          <p:cNvSpPr/>
          <p:nvPr/>
        </p:nvSpPr>
        <p:spPr>
          <a:xfrm>
            <a:off x="8509565" y="4911608"/>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0"/>
          <p:cNvSpPr/>
          <p:nvPr/>
        </p:nvSpPr>
        <p:spPr>
          <a:xfrm>
            <a:off x="8872065"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0"/>
          <p:cNvSpPr/>
          <p:nvPr/>
        </p:nvSpPr>
        <p:spPr>
          <a:xfrm>
            <a:off x="8690831"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0" name="Google Shape;400;p30"/>
          <p:cNvPicPr preferRelativeResize="0"/>
          <p:nvPr/>
        </p:nvPicPr>
        <p:blipFill>
          <a:blip r:embed="rId4">
            <a:alphaModFix/>
          </a:blip>
          <a:stretch>
            <a:fillRect/>
          </a:stretch>
        </p:blipFill>
        <p:spPr>
          <a:xfrm>
            <a:off x="8328363" y="4911575"/>
            <a:ext cx="152330" cy="1413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1"/>
          <p:cNvSpPr/>
          <p:nvPr/>
        </p:nvSpPr>
        <p:spPr>
          <a:xfrm>
            <a:off x="229250" y="1042125"/>
            <a:ext cx="3640200" cy="3450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6" name="Google Shape;406;p31"/>
          <p:cNvPicPr preferRelativeResize="0"/>
          <p:nvPr/>
        </p:nvPicPr>
        <p:blipFill>
          <a:blip r:embed="rId3">
            <a:alphaModFix/>
          </a:blip>
          <a:stretch>
            <a:fillRect/>
          </a:stretch>
        </p:blipFill>
        <p:spPr>
          <a:xfrm>
            <a:off x="378903" y="1134500"/>
            <a:ext cx="3340902" cy="3265848"/>
          </a:xfrm>
          <a:prstGeom prst="rect">
            <a:avLst/>
          </a:prstGeom>
          <a:noFill/>
          <a:ln>
            <a:noFill/>
          </a:ln>
        </p:spPr>
      </p:pic>
      <p:sp>
        <p:nvSpPr>
          <p:cNvPr id="407" name="Google Shape;407;p31"/>
          <p:cNvSpPr txBox="1"/>
          <p:nvPr>
            <p:ph type="title"/>
          </p:nvPr>
        </p:nvSpPr>
        <p:spPr>
          <a:xfrm>
            <a:off x="0" y="313500"/>
            <a:ext cx="91440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820">
                <a:latin typeface="Roboto Medium"/>
                <a:ea typeface="Roboto Medium"/>
                <a:cs typeface="Roboto Medium"/>
                <a:sym typeface="Roboto Medium"/>
              </a:rPr>
              <a:t>Situational Analysis: Umpires’ 2-Strike Bias</a:t>
            </a:r>
            <a:endParaRPr sz="1820">
              <a:latin typeface="Roboto Medium"/>
              <a:ea typeface="Roboto Medium"/>
              <a:cs typeface="Roboto Medium"/>
              <a:sym typeface="Roboto Medium"/>
            </a:endParaRPr>
          </a:p>
        </p:txBody>
      </p:sp>
      <p:sp>
        <p:nvSpPr>
          <p:cNvPr id="408" name="Google Shape;408;p31"/>
          <p:cNvSpPr txBox="1"/>
          <p:nvPr>
            <p:ph idx="1" type="body"/>
          </p:nvPr>
        </p:nvSpPr>
        <p:spPr>
          <a:xfrm>
            <a:off x="4056150" y="1293900"/>
            <a:ext cx="4705200" cy="2882100"/>
          </a:xfrm>
          <a:prstGeom prst="rect">
            <a:avLst/>
          </a:prstGeom>
        </p:spPr>
        <p:txBody>
          <a:bodyPr anchorCtr="0" anchor="t" bIns="91425" lIns="91425" spcFirstLastPara="1" rIns="91425" wrap="square" tIns="91425">
            <a:normAutofit fontScale="92500" lnSpcReduction="20000"/>
          </a:bodyPr>
          <a:lstStyle/>
          <a:p>
            <a:pPr indent="-334327" lvl="0" marL="457200" rtl="0" algn="l">
              <a:lnSpc>
                <a:spcPct val="115000"/>
              </a:lnSpc>
              <a:spcBef>
                <a:spcPts val="0"/>
              </a:spcBef>
              <a:spcAft>
                <a:spcPts val="0"/>
              </a:spcAft>
              <a:buClr>
                <a:schemeClr val="dk1"/>
              </a:buClr>
              <a:buSzPct val="100000"/>
              <a:buChar char="●"/>
            </a:pPr>
            <a:r>
              <a:rPr lang="en">
                <a:solidFill>
                  <a:schemeClr val="dk1"/>
                </a:solidFill>
              </a:rPr>
              <a:t>The average area of the best-fit strike zone in 2008 to RHB is 3,030 cm</a:t>
            </a:r>
            <a:r>
              <a:rPr baseline="30000" lang="en">
                <a:solidFill>
                  <a:schemeClr val="dk1"/>
                </a:solidFill>
              </a:rPr>
              <a:t>2 </a:t>
            </a:r>
            <a:r>
              <a:rPr lang="en">
                <a:solidFill>
                  <a:schemeClr val="dk1"/>
                </a:solidFill>
                <a:latin typeface="Roboto Light"/>
                <a:ea typeface="Roboto Light"/>
                <a:cs typeface="Roboto Light"/>
                <a:sym typeface="Roboto Light"/>
              </a:rPr>
              <a:t>(black dot)</a:t>
            </a:r>
            <a:r>
              <a:rPr lang="en">
                <a:solidFill>
                  <a:schemeClr val="dk1"/>
                </a:solidFill>
              </a:rPr>
              <a:t>. If we just look at best-fit with 2 strikes </a:t>
            </a:r>
            <a:r>
              <a:rPr lang="en">
                <a:solidFill>
                  <a:schemeClr val="dk1"/>
                </a:solidFill>
                <a:latin typeface="Roboto Light"/>
                <a:ea typeface="Roboto Light"/>
                <a:cs typeface="Roboto Light"/>
                <a:sym typeface="Roboto Light"/>
              </a:rPr>
              <a:t>(red dot)</a:t>
            </a:r>
            <a:r>
              <a:rPr lang="en">
                <a:solidFill>
                  <a:schemeClr val="dk1"/>
                </a:solidFill>
              </a:rPr>
              <a:t>, that area shrinks to less than 2,600 </a:t>
            </a:r>
            <a:r>
              <a:rPr lang="en">
                <a:solidFill>
                  <a:schemeClr val="dk1"/>
                </a:solidFill>
              </a:rPr>
              <a:t>cm</a:t>
            </a:r>
            <a:r>
              <a:rPr baseline="30000" lang="en">
                <a:solidFill>
                  <a:schemeClr val="dk1"/>
                </a:solidFill>
              </a:rPr>
              <a:t>2</a:t>
            </a:r>
            <a:r>
              <a:rPr lang="en">
                <a:solidFill>
                  <a:schemeClr val="dk1"/>
                </a:solidFill>
              </a:rPr>
              <a:t>.  </a:t>
            </a:r>
            <a:endParaRPr>
              <a:solidFill>
                <a:schemeClr val="dk1"/>
              </a:solidFill>
            </a:endParaRPr>
          </a:p>
          <a:p>
            <a:pPr indent="-334327" lvl="0" marL="457200" rtl="0" algn="l">
              <a:lnSpc>
                <a:spcPct val="115000"/>
              </a:lnSpc>
              <a:spcBef>
                <a:spcPts val="1000"/>
              </a:spcBef>
              <a:spcAft>
                <a:spcPts val="0"/>
              </a:spcAft>
              <a:buClr>
                <a:schemeClr val="dk1"/>
              </a:buClr>
              <a:buSzPct val="100000"/>
              <a:buChar char="●"/>
            </a:pPr>
            <a:r>
              <a:rPr lang="en">
                <a:solidFill>
                  <a:schemeClr val="dk1"/>
                </a:solidFill>
              </a:rPr>
              <a:t>That’s the </a:t>
            </a:r>
            <a:r>
              <a:rPr lang="en">
                <a:solidFill>
                  <a:schemeClr val="dk1"/>
                </a:solidFill>
              </a:rPr>
              <a:t>equivalent</a:t>
            </a:r>
            <a:r>
              <a:rPr lang="en">
                <a:solidFill>
                  <a:schemeClr val="dk1"/>
                </a:solidFill>
              </a:rPr>
              <a:t> of a pitcher losing 2 cm on each side of the strike zone </a:t>
            </a:r>
            <a:r>
              <a:rPr lang="en">
                <a:solidFill>
                  <a:schemeClr val="dk1"/>
                </a:solidFill>
              </a:rPr>
              <a:t>rectangle</a:t>
            </a:r>
            <a:r>
              <a:rPr lang="en">
                <a:solidFill>
                  <a:schemeClr val="dk1"/>
                </a:solidFill>
              </a:rPr>
              <a:t> when there are 2 strikes. </a:t>
            </a:r>
            <a:endParaRPr>
              <a:solidFill>
                <a:schemeClr val="dk1"/>
              </a:solidFill>
            </a:endParaRPr>
          </a:p>
          <a:p>
            <a:pPr indent="-334327" lvl="0" marL="457200" rtl="0" algn="l">
              <a:lnSpc>
                <a:spcPct val="115000"/>
              </a:lnSpc>
              <a:spcBef>
                <a:spcPts val="1000"/>
              </a:spcBef>
              <a:spcAft>
                <a:spcPts val="1000"/>
              </a:spcAft>
              <a:buClr>
                <a:schemeClr val="dk1"/>
              </a:buClr>
              <a:buSzPct val="100000"/>
              <a:buChar char="●"/>
            </a:pPr>
            <a:r>
              <a:rPr lang="en">
                <a:solidFill>
                  <a:schemeClr val="dk1"/>
                </a:solidFill>
              </a:rPr>
              <a:t>The shrinking 2-strike strike zone is apparent for all seasons in the data set. </a:t>
            </a:r>
            <a:endParaRPr>
              <a:solidFill>
                <a:schemeClr val="dk1"/>
              </a:solidFill>
            </a:endParaRPr>
          </a:p>
        </p:txBody>
      </p:sp>
      <p:sp>
        <p:nvSpPr>
          <p:cNvPr id="409" name="Google Shape;409;p31"/>
          <p:cNvSpPr txBox="1"/>
          <p:nvPr>
            <p:ph type="title"/>
          </p:nvPr>
        </p:nvSpPr>
        <p:spPr>
          <a:xfrm>
            <a:off x="7524875" y="4821025"/>
            <a:ext cx="6792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Discussion</a:t>
            </a:r>
            <a:endParaRPr sz="800">
              <a:solidFill>
                <a:schemeClr val="dk2"/>
              </a:solidFill>
              <a:latin typeface="Roboto"/>
              <a:ea typeface="Roboto"/>
              <a:cs typeface="Roboto"/>
              <a:sym typeface="Roboto"/>
            </a:endParaRPr>
          </a:p>
        </p:txBody>
      </p:sp>
      <p:pic>
        <p:nvPicPr>
          <p:cNvPr id="410" name="Google Shape;410;p31"/>
          <p:cNvPicPr preferRelativeResize="0"/>
          <p:nvPr/>
        </p:nvPicPr>
        <p:blipFill>
          <a:blip r:embed="rId4">
            <a:alphaModFix/>
          </a:blip>
          <a:stretch>
            <a:fillRect/>
          </a:stretch>
        </p:blipFill>
        <p:spPr>
          <a:xfrm>
            <a:off x="8147150" y="4911588"/>
            <a:ext cx="152330" cy="141327"/>
          </a:xfrm>
          <a:prstGeom prst="rect">
            <a:avLst/>
          </a:prstGeom>
          <a:noFill/>
          <a:ln>
            <a:noFill/>
          </a:ln>
        </p:spPr>
      </p:pic>
      <p:sp>
        <p:nvSpPr>
          <p:cNvPr id="411" name="Google Shape;411;p31"/>
          <p:cNvSpPr/>
          <p:nvPr/>
        </p:nvSpPr>
        <p:spPr>
          <a:xfrm>
            <a:off x="8872065"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1"/>
          <p:cNvSpPr/>
          <p:nvPr/>
        </p:nvSpPr>
        <p:spPr>
          <a:xfrm>
            <a:off x="8690831"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3" name="Google Shape;413;p31"/>
          <p:cNvPicPr preferRelativeResize="0"/>
          <p:nvPr/>
        </p:nvPicPr>
        <p:blipFill>
          <a:blip r:embed="rId4">
            <a:alphaModFix/>
          </a:blip>
          <a:stretch>
            <a:fillRect/>
          </a:stretch>
        </p:blipFill>
        <p:spPr>
          <a:xfrm>
            <a:off x="8328363" y="4911575"/>
            <a:ext cx="152330" cy="141327"/>
          </a:xfrm>
          <a:prstGeom prst="rect">
            <a:avLst/>
          </a:prstGeom>
          <a:noFill/>
          <a:ln>
            <a:noFill/>
          </a:ln>
        </p:spPr>
      </p:pic>
      <p:pic>
        <p:nvPicPr>
          <p:cNvPr id="414" name="Google Shape;414;p31"/>
          <p:cNvPicPr preferRelativeResize="0"/>
          <p:nvPr/>
        </p:nvPicPr>
        <p:blipFill>
          <a:blip r:embed="rId4">
            <a:alphaModFix/>
          </a:blip>
          <a:stretch>
            <a:fillRect/>
          </a:stretch>
        </p:blipFill>
        <p:spPr>
          <a:xfrm>
            <a:off x="8509588" y="4911613"/>
            <a:ext cx="152330" cy="1413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p:nvPr/>
        </p:nvSpPr>
        <p:spPr>
          <a:xfrm>
            <a:off x="1315900" y="336700"/>
            <a:ext cx="2182200" cy="2140200"/>
          </a:xfrm>
          <a:prstGeom prst="ellipse">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1592950" y="619000"/>
            <a:ext cx="1628100" cy="15756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6042275" y="2924850"/>
            <a:ext cx="1628100" cy="1575600"/>
          </a:xfrm>
          <a:prstGeom prst="ellipse">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1588525" y="3395000"/>
            <a:ext cx="798300" cy="7833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p:nvPr/>
        </p:nvSpPr>
        <p:spPr>
          <a:xfrm>
            <a:off x="5644025" y="107350"/>
            <a:ext cx="1221000" cy="1174800"/>
          </a:xfrm>
          <a:prstGeom prst="ellipse">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311700" y="2998850"/>
            <a:ext cx="1628100" cy="1575600"/>
          </a:xfrm>
          <a:prstGeom prst="ellipse">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txBox="1"/>
          <p:nvPr>
            <p:ph type="title"/>
          </p:nvPr>
        </p:nvSpPr>
        <p:spPr>
          <a:xfrm>
            <a:off x="1027000" y="1059400"/>
            <a:ext cx="2760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320"/>
              <a:t>Emily-Anne </a:t>
            </a:r>
            <a:endParaRPr sz="2320"/>
          </a:p>
          <a:p>
            <a:pPr indent="0" lvl="0" marL="0" rtl="0" algn="ctr">
              <a:spcBef>
                <a:spcPts val="0"/>
              </a:spcBef>
              <a:spcAft>
                <a:spcPts val="0"/>
              </a:spcAft>
              <a:buSzPts val="990"/>
              <a:buNone/>
            </a:pPr>
            <a:r>
              <a:rPr lang="en" sz="2320"/>
              <a:t>Patt</a:t>
            </a:r>
            <a:endParaRPr sz="2320">
              <a:latin typeface="Roboto"/>
              <a:ea typeface="Roboto"/>
              <a:cs typeface="Roboto"/>
              <a:sym typeface="Roboto"/>
            </a:endParaRPr>
          </a:p>
        </p:txBody>
      </p:sp>
      <p:sp>
        <p:nvSpPr>
          <p:cNvPr id="71" name="Google Shape;71;p14"/>
          <p:cNvSpPr txBox="1"/>
          <p:nvPr>
            <p:ph idx="1" type="body"/>
          </p:nvPr>
        </p:nvSpPr>
        <p:spPr>
          <a:xfrm>
            <a:off x="5754700" y="260500"/>
            <a:ext cx="4260300" cy="868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chemeClr val="dk1"/>
                </a:solidFill>
                <a:latin typeface="Roboto Light"/>
                <a:ea typeface="Roboto Light"/>
                <a:cs typeface="Roboto Light"/>
                <a:sym typeface="Roboto Light"/>
              </a:rPr>
              <a:t>Manager, </a:t>
            </a:r>
            <a:endParaRPr sz="1400">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en" sz="1400">
                <a:solidFill>
                  <a:schemeClr val="dk1"/>
                </a:solidFill>
                <a:latin typeface="Roboto Light"/>
                <a:ea typeface="Roboto Light"/>
                <a:cs typeface="Roboto Light"/>
                <a:sym typeface="Roboto Light"/>
              </a:rPr>
              <a:t>Quantitative Intelligence &amp; Methodologies </a:t>
            </a:r>
            <a:endParaRPr sz="1400">
              <a:solidFill>
                <a:schemeClr val="dk1"/>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en" sz="1400">
                <a:solidFill>
                  <a:schemeClr val="dk1"/>
                </a:solidFill>
                <a:latin typeface="Roboto Light"/>
                <a:ea typeface="Roboto Light"/>
                <a:cs typeface="Roboto Light"/>
                <a:sym typeface="Roboto Light"/>
              </a:rPr>
              <a:t>Alphabet, Inc.</a:t>
            </a:r>
            <a:endParaRPr sz="1400">
              <a:solidFill>
                <a:schemeClr val="dk1"/>
              </a:solidFill>
              <a:latin typeface="Roboto Light"/>
              <a:ea typeface="Roboto Light"/>
              <a:cs typeface="Roboto Light"/>
              <a:sym typeface="Roboto Light"/>
            </a:endParaRPr>
          </a:p>
        </p:txBody>
      </p:sp>
      <p:pic>
        <p:nvPicPr>
          <p:cNvPr id="72" name="Google Shape;72;p14"/>
          <p:cNvPicPr preferRelativeResize="0"/>
          <p:nvPr/>
        </p:nvPicPr>
        <p:blipFill rotWithShape="1">
          <a:blip r:embed="rId3">
            <a:alphaModFix/>
          </a:blip>
          <a:srcRect b="22722" l="0" r="0" t="7469"/>
          <a:stretch/>
        </p:blipFill>
        <p:spPr>
          <a:xfrm>
            <a:off x="3098775" y="826650"/>
            <a:ext cx="3784500" cy="3522600"/>
          </a:xfrm>
          <a:prstGeom prst="ellipse">
            <a:avLst/>
          </a:prstGeom>
          <a:noFill/>
          <a:ln>
            <a:noFill/>
          </a:ln>
        </p:spPr>
      </p:pic>
      <p:sp>
        <p:nvSpPr>
          <p:cNvPr id="73" name="Google Shape;73;p14"/>
          <p:cNvSpPr txBox="1"/>
          <p:nvPr>
            <p:ph idx="1" type="body"/>
          </p:nvPr>
        </p:nvSpPr>
        <p:spPr>
          <a:xfrm>
            <a:off x="686650" y="3395000"/>
            <a:ext cx="3350100" cy="7833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1000"/>
              </a:spcAft>
              <a:buNone/>
            </a:pPr>
            <a:r>
              <a:rPr lang="en">
                <a:solidFill>
                  <a:schemeClr val="dk1"/>
                </a:solidFill>
                <a:latin typeface="Roboto Light"/>
                <a:ea typeface="Roboto Light"/>
                <a:cs typeface="Roboto Light"/>
                <a:sym typeface="Roboto Light"/>
              </a:rPr>
              <a:t>Coach at Washington Natio</a:t>
            </a:r>
            <a:r>
              <a:rPr lang="en">
                <a:solidFill>
                  <a:schemeClr val="lt1"/>
                </a:solidFill>
                <a:latin typeface="Roboto Light"/>
                <a:ea typeface="Roboto Light"/>
                <a:cs typeface="Roboto Light"/>
                <a:sym typeface="Roboto Light"/>
              </a:rPr>
              <a:t>n</a:t>
            </a:r>
            <a:r>
              <a:rPr lang="en">
                <a:solidFill>
                  <a:srgbClr val="FFFFFF"/>
                </a:solidFill>
                <a:latin typeface="Roboto Light"/>
                <a:ea typeface="Roboto Light"/>
                <a:cs typeface="Roboto Light"/>
                <a:sym typeface="Roboto Light"/>
              </a:rPr>
              <a:t>als</a:t>
            </a:r>
            <a:r>
              <a:rPr lang="en">
                <a:solidFill>
                  <a:schemeClr val="dk1"/>
                </a:solidFill>
                <a:latin typeface="Roboto Light"/>
                <a:ea typeface="Roboto Light"/>
                <a:cs typeface="Roboto Light"/>
                <a:sym typeface="Roboto Light"/>
              </a:rPr>
              <a:t> Youth Baseball Academy</a:t>
            </a:r>
            <a:endParaRPr>
              <a:solidFill>
                <a:schemeClr val="dk1"/>
              </a:solidFill>
              <a:latin typeface="Roboto Light"/>
              <a:ea typeface="Roboto Light"/>
              <a:cs typeface="Roboto Light"/>
              <a:sym typeface="Roboto Light"/>
            </a:endParaRPr>
          </a:p>
        </p:txBody>
      </p:sp>
      <p:sp>
        <p:nvSpPr>
          <p:cNvPr id="74" name="Google Shape;74;p14"/>
          <p:cNvSpPr/>
          <p:nvPr/>
        </p:nvSpPr>
        <p:spPr>
          <a:xfrm>
            <a:off x="82225" y="121125"/>
            <a:ext cx="544800" cy="5364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a:off x="352325" y="437625"/>
            <a:ext cx="544800" cy="5364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785450" y="-199700"/>
            <a:ext cx="544800" cy="536400"/>
          </a:xfrm>
          <a:prstGeom prst="ellipse">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 name="Google Shape;77;p14"/>
          <p:cNvPicPr preferRelativeResize="0"/>
          <p:nvPr/>
        </p:nvPicPr>
        <p:blipFill>
          <a:blip r:embed="rId4">
            <a:alphaModFix/>
          </a:blip>
          <a:stretch>
            <a:fillRect/>
          </a:stretch>
        </p:blipFill>
        <p:spPr>
          <a:xfrm>
            <a:off x="7980925" y="4813025"/>
            <a:ext cx="214298" cy="214298"/>
          </a:xfrm>
          <a:prstGeom prst="rect">
            <a:avLst/>
          </a:prstGeom>
          <a:noFill/>
          <a:ln>
            <a:noFill/>
          </a:ln>
        </p:spPr>
      </p:pic>
      <p:sp>
        <p:nvSpPr>
          <p:cNvPr id="78" name="Google Shape;78;p14"/>
          <p:cNvSpPr txBox="1"/>
          <p:nvPr>
            <p:ph type="title"/>
          </p:nvPr>
        </p:nvSpPr>
        <p:spPr>
          <a:xfrm>
            <a:off x="7297925" y="4758925"/>
            <a:ext cx="7434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Introduction</a:t>
            </a:r>
            <a:endParaRPr sz="800">
              <a:solidFill>
                <a:schemeClr val="dk2"/>
              </a:solidFill>
              <a:latin typeface="Roboto"/>
              <a:ea typeface="Roboto"/>
              <a:cs typeface="Roboto"/>
              <a:sym typeface="Roboto"/>
            </a:endParaRPr>
          </a:p>
        </p:txBody>
      </p:sp>
      <p:sp>
        <p:nvSpPr>
          <p:cNvPr id="79" name="Google Shape;79;p14"/>
          <p:cNvSpPr/>
          <p:nvPr/>
        </p:nvSpPr>
        <p:spPr>
          <a:xfrm>
            <a:off x="8554325" y="4813075"/>
            <a:ext cx="214200" cy="214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 name="Google Shape;80;p14"/>
          <p:cNvPicPr preferRelativeResize="0"/>
          <p:nvPr/>
        </p:nvPicPr>
        <p:blipFill>
          <a:blip r:embed="rId4">
            <a:alphaModFix/>
          </a:blip>
          <a:stretch>
            <a:fillRect/>
          </a:stretch>
        </p:blipFill>
        <p:spPr>
          <a:xfrm>
            <a:off x="8267625" y="4813025"/>
            <a:ext cx="214298" cy="214298"/>
          </a:xfrm>
          <a:prstGeom prst="rect">
            <a:avLst/>
          </a:prstGeom>
          <a:noFill/>
          <a:ln>
            <a:noFill/>
          </a:ln>
        </p:spPr>
      </p:pic>
      <p:sp>
        <p:nvSpPr>
          <p:cNvPr id="81" name="Google Shape;81;p14"/>
          <p:cNvSpPr/>
          <p:nvPr/>
        </p:nvSpPr>
        <p:spPr>
          <a:xfrm>
            <a:off x="8840925" y="4813075"/>
            <a:ext cx="214200" cy="214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2"/>
          <p:cNvSpPr/>
          <p:nvPr/>
        </p:nvSpPr>
        <p:spPr>
          <a:xfrm>
            <a:off x="1675350" y="1038600"/>
            <a:ext cx="5793300" cy="320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0" name="Google Shape;420;p32"/>
          <p:cNvPicPr preferRelativeResize="0"/>
          <p:nvPr/>
        </p:nvPicPr>
        <p:blipFill>
          <a:blip r:embed="rId3">
            <a:alphaModFix/>
          </a:blip>
          <a:stretch>
            <a:fillRect/>
          </a:stretch>
        </p:blipFill>
        <p:spPr>
          <a:xfrm>
            <a:off x="1767350" y="1136595"/>
            <a:ext cx="5609298" cy="2993626"/>
          </a:xfrm>
          <a:prstGeom prst="rect">
            <a:avLst/>
          </a:prstGeom>
          <a:noFill/>
          <a:ln>
            <a:noFill/>
          </a:ln>
        </p:spPr>
      </p:pic>
      <p:sp>
        <p:nvSpPr>
          <p:cNvPr id="421" name="Google Shape;421;p32"/>
          <p:cNvSpPr txBox="1"/>
          <p:nvPr>
            <p:ph type="title"/>
          </p:nvPr>
        </p:nvSpPr>
        <p:spPr>
          <a:xfrm>
            <a:off x="0" y="313500"/>
            <a:ext cx="91440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820">
                <a:latin typeface="Roboto Medium"/>
                <a:ea typeface="Roboto Medium"/>
                <a:cs typeface="Roboto Medium"/>
                <a:sym typeface="Roboto Medium"/>
              </a:rPr>
              <a:t>Situational Analysis: Umpires’ 2-Strike Bias</a:t>
            </a:r>
            <a:endParaRPr sz="1820">
              <a:latin typeface="Roboto Medium"/>
              <a:ea typeface="Roboto Medium"/>
              <a:cs typeface="Roboto Medium"/>
              <a:sym typeface="Roboto Medium"/>
            </a:endParaRPr>
          </a:p>
        </p:txBody>
      </p:sp>
      <p:sp>
        <p:nvSpPr>
          <p:cNvPr id="422" name="Google Shape;422;p32"/>
          <p:cNvSpPr txBox="1"/>
          <p:nvPr>
            <p:ph idx="1" type="body"/>
          </p:nvPr>
        </p:nvSpPr>
        <p:spPr>
          <a:xfrm>
            <a:off x="1675350" y="4241100"/>
            <a:ext cx="5793300" cy="11394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1000"/>
              </a:spcAft>
              <a:buNone/>
            </a:pPr>
            <a:r>
              <a:rPr lang="en" sz="1200">
                <a:solidFill>
                  <a:schemeClr val="dk1"/>
                </a:solidFill>
              </a:rPr>
              <a:t>While there is tightening all around the strike zone, the 2-strike bias </a:t>
            </a:r>
            <a:r>
              <a:rPr lang="en" sz="1200">
                <a:solidFill>
                  <a:schemeClr val="dk1"/>
                </a:solidFill>
                <a:latin typeface="Roboto Light"/>
                <a:ea typeface="Roboto Light"/>
                <a:cs typeface="Roboto Light"/>
                <a:sym typeface="Roboto Light"/>
              </a:rPr>
              <a:t>(left)</a:t>
            </a:r>
            <a:r>
              <a:rPr lang="en" sz="1200">
                <a:solidFill>
                  <a:schemeClr val="dk1"/>
                </a:solidFill>
              </a:rPr>
              <a:t> is primarily a bias against high and low strikes.</a:t>
            </a:r>
            <a:endParaRPr sz="1200">
              <a:solidFill>
                <a:schemeClr val="dk1"/>
              </a:solidFill>
            </a:endParaRPr>
          </a:p>
        </p:txBody>
      </p:sp>
      <p:sp>
        <p:nvSpPr>
          <p:cNvPr id="423" name="Google Shape;423;p32"/>
          <p:cNvSpPr txBox="1"/>
          <p:nvPr>
            <p:ph type="title"/>
          </p:nvPr>
        </p:nvSpPr>
        <p:spPr>
          <a:xfrm>
            <a:off x="7524875" y="4821025"/>
            <a:ext cx="6792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Discussion</a:t>
            </a:r>
            <a:endParaRPr sz="800">
              <a:solidFill>
                <a:schemeClr val="dk2"/>
              </a:solidFill>
              <a:latin typeface="Roboto"/>
              <a:ea typeface="Roboto"/>
              <a:cs typeface="Roboto"/>
              <a:sym typeface="Roboto"/>
            </a:endParaRPr>
          </a:p>
        </p:txBody>
      </p:sp>
      <p:pic>
        <p:nvPicPr>
          <p:cNvPr id="424" name="Google Shape;424;p32"/>
          <p:cNvPicPr preferRelativeResize="0"/>
          <p:nvPr/>
        </p:nvPicPr>
        <p:blipFill>
          <a:blip r:embed="rId4">
            <a:alphaModFix/>
          </a:blip>
          <a:stretch>
            <a:fillRect/>
          </a:stretch>
        </p:blipFill>
        <p:spPr>
          <a:xfrm>
            <a:off x="8147150" y="4911588"/>
            <a:ext cx="152330" cy="141327"/>
          </a:xfrm>
          <a:prstGeom prst="rect">
            <a:avLst/>
          </a:prstGeom>
          <a:noFill/>
          <a:ln>
            <a:noFill/>
          </a:ln>
        </p:spPr>
      </p:pic>
      <p:sp>
        <p:nvSpPr>
          <p:cNvPr id="425" name="Google Shape;425;p32"/>
          <p:cNvSpPr/>
          <p:nvPr/>
        </p:nvSpPr>
        <p:spPr>
          <a:xfrm>
            <a:off x="8872065"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6" name="Google Shape;426;p32"/>
          <p:cNvPicPr preferRelativeResize="0"/>
          <p:nvPr/>
        </p:nvPicPr>
        <p:blipFill>
          <a:blip r:embed="rId4">
            <a:alphaModFix/>
          </a:blip>
          <a:stretch>
            <a:fillRect/>
          </a:stretch>
        </p:blipFill>
        <p:spPr>
          <a:xfrm>
            <a:off x="8328363" y="4911575"/>
            <a:ext cx="152330" cy="141327"/>
          </a:xfrm>
          <a:prstGeom prst="rect">
            <a:avLst/>
          </a:prstGeom>
          <a:noFill/>
          <a:ln>
            <a:noFill/>
          </a:ln>
        </p:spPr>
      </p:pic>
      <p:pic>
        <p:nvPicPr>
          <p:cNvPr id="427" name="Google Shape;427;p32"/>
          <p:cNvPicPr preferRelativeResize="0"/>
          <p:nvPr/>
        </p:nvPicPr>
        <p:blipFill>
          <a:blip r:embed="rId4">
            <a:alphaModFix/>
          </a:blip>
          <a:stretch>
            <a:fillRect/>
          </a:stretch>
        </p:blipFill>
        <p:spPr>
          <a:xfrm>
            <a:off x="8509588" y="4911613"/>
            <a:ext cx="152330" cy="141327"/>
          </a:xfrm>
          <a:prstGeom prst="rect">
            <a:avLst/>
          </a:prstGeom>
          <a:noFill/>
          <a:ln>
            <a:noFill/>
          </a:ln>
        </p:spPr>
      </p:pic>
      <p:pic>
        <p:nvPicPr>
          <p:cNvPr id="428" name="Google Shape;428;p32"/>
          <p:cNvPicPr preferRelativeResize="0"/>
          <p:nvPr/>
        </p:nvPicPr>
        <p:blipFill>
          <a:blip r:embed="rId4">
            <a:alphaModFix/>
          </a:blip>
          <a:stretch>
            <a:fillRect/>
          </a:stretch>
        </p:blipFill>
        <p:spPr>
          <a:xfrm>
            <a:off x="8690825" y="4911613"/>
            <a:ext cx="152330" cy="14132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33"/>
          <p:cNvSpPr/>
          <p:nvPr/>
        </p:nvSpPr>
        <p:spPr>
          <a:xfrm>
            <a:off x="1359450" y="925225"/>
            <a:ext cx="6425100" cy="3546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4" name="Google Shape;434;p33"/>
          <p:cNvPicPr preferRelativeResize="0"/>
          <p:nvPr/>
        </p:nvPicPr>
        <p:blipFill>
          <a:blip r:embed="rId3">
            <a:alphaModFix/>
          </a:blip>
          <a:stretch>
            <a:fillRect/>
          </a:stretch>
        </p:blipFill>
        <p:spPr>
          <a:xfrm>
            <a:off x="1469013" y="1054324"/>
            <a:ext cx="6205972" cy="3287824"/>
          </a:xfrm>
          <a:prstGeom prst="rect">
            <a:avLst/>
          </a:prstGeom>
          <a:noFill/>
          <a:ln>
            <a:noFill/>
          </a:ln>
        </p:spPr>
      </p:pic>
      <p:sp>
        <p:nvSpPr>
          <p:cNvPr id="435" name="Google Shape;435;p33"/>
          <p:cNvSpPr txBox="1"/>
          <p:nvPr>
            <p:ph type="title"/>
          </p:nvPr>
        </p:nvSpPr>
        <p:spPr>
          <a:xfrm>
            <a:off x="0" y="313500"/>
            <a:ext cx="91440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820">
                <a:latin typeface="Roboto Medium"/>
                <a:ea typeface="Roboto Medium"/>
                <a:cs typeface="Roboto Medium"/>
                <a:sym typeface="Roboto Medium"/>
              </a:rPr>
              <a:t>Situational Analysis: Ballpark Effects</a:t>
            </a:r>
            <a:endParaRPr sz="1820">
              <a:latin typeface="Roboto Medium"/>
              <a:ea typeface="Roboto Medium"/>
              <a:cs typeface="Roboto Medium"/>
              <a:sym typeface="Roboto Medium"/>
            </a:endParaRPr>
          </a:p>
        </p:txBody>
      </p:sp>
      <p:sp>
        <p:nvSpPr>
          <p:cNvPr id="436" name="Google Shape;436;p33"/>
          <p:cNvSpPr txBox="1"/>
          <p:nvPr>
            <p:ph idx="1" type="body"/>
          </p:nvPr>
        </p:nvSpPr>
        <p:spPr>
          <a:xfrm>
            <a:off x="1675350" y="4510250"/>
            <a:ext cx="5793300" cy="8703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1000"/>
              </a:spcAft>
              <a:buNone/>
            </a:pPr>
            <a:r>
              <a:rPr lang="en" sz="1200">
                <a:solidFill>
                  <a:schemeClr val="dk1"/>
                </a:solidFill>
              </a:rPr>
              <a:t>Nothing to see here. </a:t>
            </a:r>
            <a:endParaRPr sz="1200">
              <a:solidFill>
                <a:schemeClr val="dk1"/>
              </a:solidFill>
            </a:endParaRPr>
          </a:p>
        </p:txBody>
      </p:sp>
      <p:sp>
        <p:nvSpPr>
          <p:cNvPr id="437" name="Google Shape;437;p33"/>
          <p:cNvSpPr txBox="1"/>
          <p:nvPr>
            <p:ph type="title"/>
          </p:nvPr>
        </p:nvSpPr>
        <p:spPr>
          <a:xfrm>
            <a:off x="7524875" y="4821025"/>
            <a:ext cx="6792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Discussion</a:t>
            </a:r>
            <a:endParaRPr sz="800">
              <a:solidFill>
                <a:schemeClr val="dk2"/>
              </a:solidFill>
              <a:latin typeface="Roboto"/>
              <a:ea typeface="Roboto"/>
              <a:cs typeface="Roboto"/>
              <a:sym typeface="Roboto"/>
            </a:endParaRPr>
          </a:p>
        </p:txBody>
      </p:sp>
      <p:pic>
        <p:nvPicPr>
          <p:cNvPr id="438" name="Google Shape;438;p33"/>
          <p:cNvPicPr preferRelativeResize="0"/>
          <p:nvPr/>
        </p:nvPicPr>
        <p:blipFill>
          <a:blip r:embed="rId4">
            <a:alphaModFix/>
          </a:blip>
          <a:stretch>
            <a:fillRect/>
          </a:stretch>
        </p:blipFill>
        <p:spPr>
          <a:xfrm>
            <a:off x="8147150" y="4911588"/>
            <a:ext cx="152330" cy="141327"/>
          </a:xfrm>
          <a:prstGeom prst="rect">
            <a:avLst/>
          </a:prstGeom>
          <a:noFill/>
          <a:ln>
            <a:noFill/>
          </a:ln>
        </p:spPr>
      </p:pic>
      <p:pic>
        <p:nvPicPr>
          <p:cNvPr id="439" name="Google Shape;439;p33"/>
          <p:cNvPicPr preferRelativeResize="0"/>
          <p:nvPr/>
        </p:nvPicPr>
        <p:blipFill>
          <a:blip r:embed="rId4">
            <a:alphaModFix/>
          </a:blip>
          <a:stretch>
            <a:fillRect/>
          </a:stretch>
        </p:blipFill>
        <p:spPr>
          <a:xfrm>
            <a:off x="8328363" y="4911575"/>
            <a:ext cx="152330" cy="141327"/>
          </a:xfrm>
          <a:prstGeom prst="rect">
            <a:avLst/>
          </a:prstGeom>
          <a:noFill/>
          <a:ln>
            <a:noFill/>
          </a:ln>
        </p:spPr>
      </p:pic>
      <p:pic>
        <p:nvPicPr>
          <p:cNvPr id="440" name="Google Shape;440;p33"/>
          <p:cNvPicPr preferRelativeResize="0"/>
          <p:nvPr/>
        </p:nvPicPr>
        <p:blipFill>
          <a:blip r:embed="rId4">
            <a:alphaModFix/>
          </a:blip>
          <a:stretch>
            <a:fillRect/>
          </a:stretch>
        </p:blipFill>
        <p:spPr>
          <a:xfrm>
            <a:off x="8509588" y="4911613"/>
            <a:ext cx="152330" cy="141327"/>
          </a:xfrm>
          <a:prstGeom prst="rect">
            <a:avLst/>
          </a:prstGeom>
          <a:noFill/>
          <a:ln>
            <a:noFill/>
          </a:ln>
        </p:spPr>
      </p:pic>
      <p:pic>
        <p:nvPicPr>
          <p:cNvPr id="441" name="Google Shape;441;p33"/>
          <p:cNvPicPr preferRelativeResize="0"/>
          <p:nvPr/>
        </p:nvPicPr>
        <p:blipFill>
          <a:blip r:embed="rId4">
            <a:alphaModFix/>
          </a:blip>
          <a:stretch>
            <a:fillRect/>
          </a:stretch>
        </p:blipFill>
        <p:spPr>
          <a:xfrm>
            <a:off x="8690825" y="4911613"/>
            <a:ext cx="152330" cy="141327"/>
          </a:xfrm>
          <a:prstGeom prst="rect">
            <a:avLst/>
          </a:prstGeom>
          <a:noFill/>
          <a:ln>
            <a:noFill/>
          </a:ln>
        </p:spPr>
      </p:pic>
      <p:pic>
        <p:nvPicPr>
          <p:cNvPr id="442" name="Google Shape;442;p33"/>
          <p:cNvPicPr preferRelativeResize="0"/>
          <p:nvPr/>
        </p:nvPicPr>
        <p:blipFill>
          <a:blip r:embed="rId4">
            <a:alphaModFix/>
          </a:blip>
          <a:stretch>
            <a:fillRect/>
          </a:stretch>
        </p:blipFill>
        <p:spPr>
          <a:xfrm>
            <a:off x="8872050" y="4911563"/>
            <a:ext cx="152330" cy="14132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4"/>
          <p:cNvSpPr/>
          <p:nvPr/>
        </p:nvSpPr>
        <p:spPr>
          <a:xfrm>
            <a:off x="858088" y="1290613"/>
            <a:ext cx="2394300" cy="263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48" name="Google Shape;448;p34"/>
          <p:cNvSpPr/>
          <p:nvPr/>
        </p:nvSpPr>
        <p:spPr>
          <a:xfrm>
            <a:off x="1097038" y="1506013"/>
            <a:ext cx="1916400" cy="2207700"/>
          </a:xfrm>
          <a:prstGeom prst="rect">
            <a:avLst/>
          </a:prstGeom>
          <a:solidFill>
            <a:schemeClr val="lt1"/>
          </a:solid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49" name="Google Shape;449;p34"/>
          <p:cNvSpPr txBox="1"/>
          <p:nvPr>
            <p:ph type="title"/>
          </p:nvPr>
        </p:nvSpPr>
        <p:spPr>
          <a:xfrm>
            <a:off x="-50" y="140225"/>
            <a:ext cx="91440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Medium"/>
                <a:ea typeface="Roboto Medium"/>
                <a:cs typeface="Roboto Medium"/>
                <a:sym typeface="Roboto Medium"/>
              </a:rPr>
              <a:t>Player Evaluation: Catcher Framing and the FISZ</a:t>
            </a:r>
            <a:endParaRPr sz="1800">
              <a:latin typeface="Roboto Medium"/>
              <a:ea typeface="Roboto Medium"/>
              <a:cs typeface="Roboto Medium"/>
              <a:sym typeface="Roboto Medium"/>
            </a:endParaRPr>
          </a:p>
        </p:txBody>
      </p:sp>
      <p:sp>
        <p:nvSpPr>
          <p:cNvPr id="450" name="Google Shape;450;p34"/>
          <p:cNvSpPr txBox="1"/>
          <p:nvPr/>
        </p:nvSpPr>
        <p:spPr>
          <a:xfrm>
            <a:off x="3437788" y="2591750"/>
            <a:ext cx="9846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000">
                <a:solidFill>
                  <a:schemeClr val="dk1"/>
                </a:solidFill>
                <a:latin typeface="Roboto"/>
                <a:ea typeface="Roboto"/>
                <a:cs typeface="Roboto"/>
                <a:sym typeface="Roboto"/>
              </a:rPr>
              <a:t> Shadow Zone</a:t>
            </a:r>
            <a:endParaRPr sz="1000">
              <a:solidFill>
                <a:schemeClr val="dk1"/>
              </a:solidFill>
              <a:latin typeface="Roboto"/>
              <a:ea typeface="Roboto"/>
              <a:cs typeface="Roboto"/>
              <a:sym typeface="Roboto"/>
            </a:endParaRPr>
          </a:p>
        </p:txBody>
      </p:sp>
      <p:sp>
        <p:nvSpPr>
          <p:cNvPr id="451" name="Google Shape;451;p34"/>
          <p:cNvSpPr txBox="1"/>
          <p:nvPr/>
        </p:nvSpPr>
        <p:spPr>
          <a:xfrm>
            <a:off x="454525" y="829375"/>
            <a:ext cx="32139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Traditional Catcher Framing Metrics</a:t>
            </a:r>
            <a:endParaRPr>
              <a:solidFill>
                <a:schemeClr val="dk1"/>
              </a:solidFill>
              <a:latin typeface="Roboto"/>
              <a:ea typeface="Roboto"/>
              <a:cs typeface="Roboto"/>
              <a:sym typeface="Roboto"/>
            </a:endParaRPr>
          </a:p>
        </p:txBody>
      </p:sp>
      <p:pic>
        <p:nvPicPr>
          <p:cNvPr id="452" name="Google Shape;452;p34"/>
          <p:cNvPicPr preferRelativeResize="0"/>
          <p:nvPr/>
        </p:nvPicPr>
        <p:blipFill>
          <a:blip r:embed="rId3">
            <a:alphaModFix/>
          </a:blip>
          <a:stretch>
            <a:fillRect/>
          </a:stretch>
        </p:blipFill>
        <p:spPr>
          <a:xfrm>
            <a:off x="1113270" y="2545538"/>
            <a:ext cx="232166" cy="215398"/>
          </a:xfrm>
          <a:prstGeom prst="rect">
            <a:avLst/>
          </a:prstGeom>
          <a:noFill/>
          <a:ln>
            <a:noFill/>
          </a:ln>
        </p:spPr>
      </p:pic>
      <p:pic>
        <p:nvPicPr>
          <p:cNvPr id="453" name="Google Shape;453;p34"/>
          <p:cNvPicPr preferRelativeResize="0"/>
          <p:nvPr/>
        </p:nvPicPr>
        <p:blipFill>
          <a:blip r:embed="rId3">
            <a:alphaModFix/>
          </a:blip>
          <a:stretch>
            <a:fillRect/>
          </a:stretch>
        </p:blipFill>
        <p:spPr>
          <a:xfrm>
            <a:off x="858082" y="2545538"/>
            <a:ext cx="232166" cy="215398"/>
          </a:xfrm>
          <a:prstGeom prst="rect">
            <a:avLst/>
          </a:prstGeom>
          <a:noFill/>
          <a:ln>
            <a:noFill/>
          </a:ln>
        </p:spPr>
      </p:pic>
      <p:sp>
        <p:nvSpPr>
          <p:cNvPr id="454" name="Google Shape;454;p34"/>
          <p:cNvSpPr txBox="1"/>
          <p:nvPr/>
        </p:nvSpPr>
        <p:spPr>
          <a:xfrm>
            <a:off x="3252388" y="1116925"/>
            <a:ext cx="11700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1000">
                <a:solidFill>
                  <a:schemeClr val="dk1"/>
                </a:solidFill>
                <a:latin typeface="Roboto"/>
                <a:ea typeface="Roboto"/>
                <a:cs typeface="Roboto"/>
                <a:sym typeface="Roboto"/>
              </a:rPr>
              <a:t> Official Strike</a:t>
            </a:r>
            <a:r>
              <a:rPr lang="en" sz="1000">
                <a:solidFill>
                  <a:schemeClr val="dk1"/>
                </a:solidFill>
                <a:latin typeface="Roboto"/>
                <a:ea typeface="Roboto"/>
                <a:cs typeface="Roboto"/>
                <a:sym typeface="Roboto"/>
              </a:rPr>
              <a:t> Zone</a:t>
            </a:r>
            <a:endParaRPr sz="1000">
              <a:solidFill>
                <a:schemeClr val="dk1"/>
              </a:solidFill>
              <a:latin typeface="Roboto"/>
              <a:ea typeface="Roboto"/>
              <a:cs typeface="Roboto"/>
              <a:sym typeface="Roboto"/>
            </a:endParaRPr>
          </a:p>
        </p:txBody>
      </p:sp>
      <p:cxnSp>
        <p:nvCxnSpPr>
          <p:cNvPr id="455" name="Google Shape;455;p34"/>
          <p:cNvCxnSpPr>
            <a:stCxn id="450" idx="1"/>
          </p:cNvCxnSpPr>
          <p:nvPr/>
        </p:nvCxnSpPr>
        <p:spPr>
          <a:xfrm rot="10800000">
            <a:off x="2849788" y="2513300"/>
            <a:ext cx="588000" cy="155400"/>
          </a:xfrm>
          <a:prstGeom prst="straightConnector1">
            <a:avLst/>
          </a:prstGeom>
          <a:noFill/>
          <a:ln cap="flat" cmpd="sng" w="9525">
            <a:solidFill>
              <a:schemeClr val="dk2"/>
            </a:solidFill>
            <a:prstDash val="solid"/>
            <a:round/>
            <a:headEnd len="med" w="med" type="none"/>
            <a:tailEnd len="med" w="med" type="triangle"/>
          </a:ln>
        </p:spPr>
      </p:cxnSp>
      <p:cxnSp>
        <p:nvCxnSpPr>
          <p:cNvPr id="456" name="Google Shape;456;p34"/>
          <p:cNvCxnSpPr>
            <a:stCxn id="450" idx="1"/>
          </p:cNvCxnSpPr>
          <p:nvPr/>
        </p:nvCxnSpPr>
        <p:spPr>
          <a:xfrm flipH="1">
            <a:off x="3180688" y="2668700"/>
            <a:ext cx="257100" cy="188100"/>
          </a:xfrm>
          <a:prstGeom prst="straightConnector1">
            <a:avLst/>
          </a:prstGeom>
          <a:noFill/>
          <a:ln cap="flat" cmpd="sng" w="9525">
            <a:solidFill>
              <a:schemeClr val="dk2"/>
            </a:solidFill>
            <a:prstDash val="solid"/>
            <a:round/>
            <a:headEnd len="med" w="med" type="none"/>
            <a:tailEnd len="med" w="med" type="triangle"/>
          </a:ln>
        </p:spPr>
      </p:cxnSp>
      <p:cxnSp>
        <p:nvCxnSpPr>
          <p:cNvPr id="457" name="Google Shape;457;p34"/>
          <p:cNvCxnSpPr>
            <a:stCxn id="454" idx="1"/>
          </p:cNvCxnSpPr>
          <p:nvPr/>
        </p:nvCxnSpPr>
        <p:spPr>
          <a:xfrm flipH="1">
            <a:off x="2953288" y="1193875"/>
            <a:ext cx="299100" cy="273000"/>
          </a:xfrm>
          <a:prstGeom prst="straightConnector1">
            <a:avLst/>
          </a:prstGeom>
          <a:noFill/>
          <a:ln cap="flat" cmpd="sng" w="9525">
            <a:solidFill>
              <a:schemeClr val="dk2"/>
            </a:solidFill>
            <a:prstDash val="solid"/>
            <a:round/>
            <a:headEnd len="med" w="med" type="none"/>
            <a:tailEnd len="med" w="med" type="triangle"/>
          </a:ln>
        </p:spPr>
      </p:cxnSp>
      <p:sp>
        <p:nvSpPr>
          <p:cNvPr id="458" name="Google Shape;458;p34"/>
          <p:cNvSpPr/>
          <p:nvPr/>
        </p:nvSpPr>
        <p:spPr>
          <a:xfrm>
            <a:off x="5924038" y="1290613"/>
            <a:ext cx="2394300" cy="263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59" name="Google Shape;459;p34"/>
          <p:cNvSpPr/>
          <p:nvPr/>
        </p:nvSpPr>
        <p:spPr>
          <a:xfrm>
            <a:off x="6001513" y="1506025"/>
            <a:ext cx="2161800" cy="2262900"/>
          </a:xfrm>
          <a:prstGeom prst="rect">
            <a:avLst/>
          </a:prstGeom>
          <a:solidFill>
            <a:srgbClr val="FFFFFF"/>
          </a:solidFill>
          <a:ln cap="flat" cmpd="sng" w="19050">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60" name="Google Shape;460;p34"/>
          <p:cNvSpPr/>
          <p:nvPr/>
        </p:nvSpPr>
        <p:spPr>
          <a:xfrm>
            <a:off x="6162988" y="1506013"/>
            <a:ext cx="1916400" cy="2207700"/>
          </a:xfrm>
          <a:prstGeom prst="rect">
            <a:avLst/>
          </a:prstGeom>
          <a:solidFill>
            <a:schemeClr val="lt1"/>
          </a:solid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461" name="Google Shape;461;p34"/>
          <p:cNvSpPr txBox="1"/>
          <p:nvPr/>
        </p:nvSpPr>
        <p:spPr>
          <a:xfrm>
            <a:off x="5475450" y="829375"/>
            <a:ext cx="32139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The Framing-Induced Strike Zone (FISZ)</a:t>
            </a:r>
            <a:endParaRPr>
              <a:solidFill>
                <a:schemeClr val="dk1"/>
              </a:solidFill>
              <a:latin typeface="Roboto"/>
              <a:ea typeface="Roboto"/>
              <a:cs typeface="Roboto"/>
              <a:sym typeface="Roboto"/>
            </a:endParaRPr>
          </a:p>
        </p:txBody>
      </p:sp>
      <p:sp>
        <p:nvSpPr>
          <p:cNvPr id="462" name="Google Shape;462;p34"/>
          <p:cNvSpPr txBox="1"/>
          <p:nvPr>
            <p:ph idx="1" type="body"/>
          </p:nvPr>
        </p:nvSpPr>
        <p:spPr>
          <a:xfrm>
            <a:off x="0" y="4162500"/>
            <a:ext cx="9144000" cy="812700"/>
          </a:xfrm>
          <a:prstGeom prst="rect">
            <a:avLst/>
          </a:prstGeom>
        </p:spPr>
        <p:txBody>
          <a:bodyPr anchorCtr="0" anchor="ctr" bIns="91425" lIns="91425" spcFirstLastPara="1" rIns="91425" wrap="square" tIns="91425">
            <a:normAutofit lnSpcReduction="10000"/>
          </a:bodyPr>
          <a:lstStyle/>
          <a:p>
            <a:pPr indent="0" lvl="0" marL="0" rtl="0" algn="ctr">
              <a:lnSpc>
                <a:spcPct val="95000"/>
              </a:lnSpc>
              <a:spcBef>
                <a:spcPts val="0"/>
              </a:spcBef>
              <a:spcAft>
                <a:spcPts val="1000"/>
              </a:spcAft>
              <a:buSzPts val="1018"/>
              <a:buNone/>
            </a:pPr>
            <a:r>
              <a:rPr b="1" i="1" lang="en" sz="1565">
                <a:solidFill>
                  <a:schemeClr val="dk1"/>
                </a:solidFill>
              </a:rPr>
              <a:t>Takeaway:</a:t>
            </a:r>
            <a:r>
              <a:rPr i="1" lang="en" sz="1565">
                <a:solidFill>
                  <a:schemeClr val="dk1"/>
                </a:solidFill>
              </a:rPr>
              <a:t> </a:t>
            </a:r>
            <a:r>
              <a:rPr lang="en" sz="1565">
                <a:solidFill>
                  <a:schemeClr val="dk1"/>
                </a:solidFill>
              </a:rPr>
              <a:t>Traditional catcher framing metrics give credit to catchers for strike calls that are already inside an umpire’s own strike zone. The FISZ takes the umpire’s own strike zone into account and credits the catcher’s framing only with strikes that would have otherwise been called a ball. </a:t>
            </a:r>
            <a:endParaRPr sz="1565">
              <a:solidFill>
                <a:schemeClr val="dk1"/>
              </a:solidFill>
            </a:endParaRPr>
          </a:p>
        </p:txBody>
      </p:sp>
      <p:sp>
        <p:nvSpPr>
          <p:cNvPr id="463" name="Google Shape;463;p34"/>
          <p:cNvSpPr txBox="1"/>
          <p:nvPr/>
        </p:nvSpPr>
        <p:spPr>
          <a:xfrm>
            <a:off x="5058663" y="1387375"/>
            <a:ext cx="7272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000">
                <a:solidFill>
                  <a:schemeClr val="dk1"/>
                </a:solidFill>
                <a:latin typeface="Roboto"/>
                <a:ea typeface="Roboto"/>
                <a:cs typeface="Roboto"/>
                <a:sym typeface="Roboto"/>
              </a:rPr>
              <a:t>The FISZ</a:t>
            </a:r>
            <a:endParaRPr sz="1000">
              <a:solidFill>
                <a:schemeClr val="dk1"/>
              </a:solidFill>
              <a:latin typeface="Roboto"/>
              <a:ea typeface="Roboto"/>
              <a:cs typeface="Roboto"/>
              <a:sym typeface="Roboto"/>
            </a:endParaRPr>
          </a:p>
        </p:txBody>
      </p:sp>
      <p:cxnSp>
        <p:nvCxnSpPr>
          <p:cNvPr id="464" name="Google Shape;464;p34"/>
          <p:cNvCxnSpPr/>
          <p:nvPr/>
        </p:nvCxnSpPr>
        <p:spPr>
          <a:xfrm flipH="1" rot="10800000">
            <a:off x="5625913" y="1423350"/>
            <a:ext cx="355800" cy="61200"/>
          </a:xfrm>
          <a:prstGeom prst="straightConnector1">
            <a:avLst/>
          </a:prstGeom>
          <a:noFill/>
          <a:ln cap="flat" cmpd="sng" w="9525">
            <a:solidFill>
              <a:schemeClr val="dk2"/>
            </a:solidFill>
            <a:prstDash val="solid"/>
            <a:round/>
            <a:headEnd len="med" w="med" type="none"/>
            <a:tailEnd len="med" w="med" type="triangle"/>
          </a:ln>
        </p:spPr>
      </p:cxnSp>
      <p:cxnSp>
        <p:nvCxnSpPr>
          <p:cNvPr id="465" name="Google Shape;465;p34"/>
          <p:cNvCxnSpPr/>
          <p:nvPr/>
        </p:nvCxnSpPr>
        <p:spPr>
          <a:xfrm>
            <a:off x="1114513" y="15276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66" name="Google Shape;466;p34"/>
          <p:cNvCxnSpPr/>
          <p:nvPr/>
        </p:nvCxnSpPr>
        <p:spPr>
          <a:xfrm>
            <a:off x="1114513" y="1741450"/>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67" name="Google Shape;467;p34"/>
          <p:cNvCxnSpPr/>
          <p:nvPr/>
        </p:nvCxnSpPr>
        <p:spPr>
          <a:xfrm>
            <a:off x="1114513" y="195527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68" name="Google Shape;468;p34"/>
          <p:cNvCxnSpPr/>
          <p:nvPr/>
        </p:nvCxnSpPr>
        <p:spPr>
          <a:xfrm>
            <a:off x="1381688" y="15276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69" name="Google Shape;469;p34"/>
          <p:cNvCxnSpPr/>
          <p:nvPr/>
        </p:nvCxnSpPr>
        <p:spPr>
          <a:xfrm>
            <a:off x="1633538" y="15276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70" name="Google Shape;470;p34"/>
          <p:cNvCxnSpPr/>
          <p:nvPr/>
        </p:nvCxnSpPr>
        <p:spPr>
          <a:xfrm>
            <a:off x="1863038" y="15276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71" name="Google Shape;471;p34"/>
          <p:cNvCxnSpPr/>
          <p:nvPr/>
        </p:nvCxnSpPr>
        <p:spPr>
          <a:xfrm>
            <a:off x="2092538" y="15276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72" name="Google Shape;472;p34"/>
          <p:cNvCxnSpPr/>
          <p:nvPr/>
        </p:nvCxnSpPr>
        <p:spPr>
          <a:xfrm>
            <a:off x="2344388" y="15276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73" name="Google Shape;473;p34"/>
          <p:cNvCxnSpPr/>
          <p:nvPr/>
        </p:nvCxnSpPr>
        <p:spPr>
          <a:xfrm>
            <a:off x="2573888" y="1527625"/>
            <a:ext cx="414900" cy="336600"/>
          </a:xfrm>
          <a:prstGeom prst="straightConnector1">
            <a:avLst/>
          </a:prstGeom>
          <a:noFill/>
          <a:ln cap="flat" cmpd="sng" w="28575">
            <a:solidFill>
              <a:schemeClr val="lt2"/>
            </a:solidFill>
            <a:prstDash val="solid"/>
            <a:round/>
            <a:headEnd len="med" w="med" type="none"/>
            <a:tailEnd len="med" w="med" type="none"/>
          </a:ln>
        </p:spPr>
      </p:cxnSp>
      <p:cxnSp>
        <p:nvCxnSpPr>
          <p:cNvPr id="474" name="Google Shape;474;p34"/>
          <p:cNvCxnSpPr/>
          <p:nvPr/>
        </p:nvCxnSpPr>
        <p:spPr>
          <a:xfrm>
            <a:off x="2777513" y="15276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75" name="Google Shape;475;p34"/>
          <p:cNvCxnSpPr/>
          <p:nvPr/>
        </p:nvCxnSpPr>
        <p:spPr>
          <a:xfrm>
            <a:off x="2777513" y="192497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76" name="Google Shape;476;p34"/>
          <p:cNvCxnSpPr/>
          <p:nvPr/>
        </p:nvCxnSpPr>
        <p:spPr>
          <a:xfrm>
            <a:off x="1114513" y="2143500"/>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77" name="Google Shape;477;p34"/>
          <p:cNvCxnSpPr/>
          <p:nvPr/>
        </p:nvCxnSpPr>
        <p:spPr>
          <a:xfrm>
            <a:off x="1114600" y="2327100"/>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78" name="Google Shape;478;p34"/>
          <p:cNvCxnSpPr/>
          <p:nvPr/>
        </p:nvCxnSpPr>
        <p:spPr>
          <a:xfrm>
            <a:off x="1097038" y="275937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79" name="Google Shape;479;p34"/>
          <p:cNvCxnSpPr/>
          <p:nvPr/>
        </p:nvCxnSpPr>
        <p:spPr>
          <a:xfrm>
            <a:off x="1097038" y="2997150"/>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80" name="Google Shape;480;p34"/>
          <p:cNvCxnSpPr/>
          <p:nvPr/>
        </p:nvCxnSpPr>
        <p:spPr>
          <a:xfrm>
            <a:off x="1097038" y="3191650"/>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81" name="Google Shape;481;p34"/>
          <p:cNvCxnSpPr/>
          <p:nvPr/>
        </p:nvCxnSpPr>
        <p:spPr>
          <a:xfrm>
            <a:off x="1114513" y="3381413"/>
            <a:ext cx="390300" cy="311400"/>
          </a:xfrm>
          <a:prstGeom prst="straightConnector1">
            <a:avLst/>
          </a:prstGeom>
          <a:noFill/>
          <a:ln cap="flat" cmpd="sng" w="28575">
            <a:solidFill>
              <a:schemeClr val="lt2"/>
            </a:solidFill>
            <a:prstDash val="solid"/>
            <a:round/>
            <a:headEnd len="med" w="med" type="none"/>
            <a:tailEnd len="med" w="med" type="none"/>
          </a:ln>
        </p:spPr>
      </p:cxnSp>
      <p:cxnSp>
        <p:nvCxnSpPr>
          <p:cNvPr id="482" name="Google Shape;482;p34"/>
          <p:cNvCxnSpPr/>
          <p:nvPr/>
        </p:nvCxnSpPr>
        <p:spPr>
          <a:xfrm>
            <a:off x="1097038" y="35301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83" name="Google Shape;483;p34"/>
          <p:cNvCxnSpPr/>
          <p:nvPr/>
        </p:nvCxnSpPr>
        <p:spPr>
          <a:xfrm>
            <a:off x="2777513" y="35092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84" name="Google Shape;484;p34"/>
          <p:cNvCxnSpPr/>
          <p:nvPr/>
        </p:nvCxnSpPr>
        <p:spPr>
          <a:xfrm>
            <a:off x="2548013" y="35092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85" name="Google Shape;485;p34"/>
          <p:cNvCxnSpPr/>
          <p:nvPr/>
        </p:nvCxnSpPr>
        <p:spPr>
          <a:xfrm>
            <a:off x="2322038" y="35092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86" name="Google Shape;486;p34"/>
          <p:cNvCxnSpPr/>
          <p:nvPr/>
        </p:nvCxnSpPr>
        <p:spPr>
          <a:xfrm>
            <a:off x="2092538" y="35092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87" name="Google Shape;487;p34"/>
          <p:cNvCxnSpPr/>
          <p:nvPr/>
        </p:nvCxnSpPr>
        <p:spPr>
          <a:xfrm>
            <a:off x="1887513" y="35092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88" name="Google Shape;488;p34"/>
          <p:cNvCxnSpPr/>
          <p:nvPr/>
        </p:nvCxnSpPr>
        <p:spPr>
          <a:xfrm>
            <a:off x="1683925" y="35092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89" name="Google Shape;489;p34"/>
          <p:cNvCxnSpPr/>
          <p:nvPr/>
        </p:nvCxnSpPr>
        <p:spPr>
          <a:xfrm>
            <a:off x="1492275" y="35092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90" name="Google Shape;490;p34"/>
          <p:cNvCxnSpPr/>
          <p:nvPr/>
        </p:nvCxnSpPr>
        <p:spPr>
          <a:xfrm>
            <a:off x="2777513" y="3325625"/>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91" name="Google Shape;491;p34"/>
          <p:cNvCxnSpPr/>
          <p:nvPr/>
        </p:nvCxnSpPr>
        <p:spPr>
          <a:xfrm>
            <a:off x="2777513" y="3088963"/>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92" name="Google Shape;492;p34"/>
          <p:cNvCxnSpPr/>
          <p:nvPr/>
        </p:nvCxnSpPr>
        <p:spPr>
          <a:xfrm>
            <a:off x="2777513" y="2905363"/>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93" name="Google Shape;493;p34"/>
          <p:cNvCxnSpPr/>
          <p:nvPr/>
        </p:nvCxnSpPr>
        <p:spPr>
          <a:xfrm>
            <a:off x="2777513" y="2717100"/>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94" name="Google Shape;494;p34"/>
          <p:cNvCxnSpPr/>
          <p:nvPr/>
        </p:nvCxnSpPr>
        <p:spPr>
          <a:xfrm>
            <a:off x="2777513" y="2533500"/>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95" name="Google Shape;495;p34"/>
          <p:cNvCxnSpPr/>
          <p:nvPr/>
        </p:nvCxnSpPr>
        <p:spPr>
          <a:xfrm>
            <a:off x="2777513" y="2321038"/>
            <a:ext cx="229500" cy="183600"/>
          </a:xfrm>
          <a:prstGeom prst="straightConnector1">
            <a:avLst/>
          </a:prstGeom>
          <a:noFill/>
          <a:ln cap="flat" cmpd="sng" w="28575">
            <a:solidFill>
              <a:schemeClr val="lt2"/>
            </a:solidFill>
            <a:prstDash val="solid"/>
            <a:round/>
            <a:headEnd len="med" w="med" type="none"/>
            <a:tailEnd len="med" w="med" type="none"/>
          </a:ln>
        </p:spPr>
      </p:cxnSp>
      <p:cxnSp>
        <p:nvCxnSpPr>
          <p:cNvPr id="496" name="Google Shape;496;p34"/>
          <p:cNvCxnSpPr/>
          <p:nvPr/>
        </p:nvCxnSpPr>
        <p:spPr>
          <a:xfrm>
            <a:off x="2777513" y="2123013"/>
            <a:ext cx="229500" cy="183600"/>
          </a:xfrm>
          <a:prstGeom prst="straightConnector1">
            <a:avLst/>
          </a:prstGeom>
          <a:noFill/>
          <a:ln cap="flat" cmpd="sng" w="28575">
            <a:solidFill>
              <a:schemeClr val="lt2"/>
            </a:solidFill>
            <a:prstDash val="solid"/>
            <a:round/>
            <a:headEnd len="med" w="med" type="none"/>
            <a:tailEnd len="med" w="med" type="none"/>
          </a:ln>
        </p:spPr>
      </p:cxnSp>
      <p:sp>
        <p:nvSpPr>
          <p:cNvPr id="497" name="Google Shape;497;p34"/>
          <p:cNvSpPr txBox="1"/>
          <p:nvPr>
            <p:ph type="title"/>
          </p:nvPr>
        </p:nvSpPr>
        <p:spPr>
          <a:xfrm>
            <a:off x="7839375" y="4821025"/>
            <a:ext cx="7272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Application</a:t>
            </a:r>
            <a:endParaRPr sz="800">
              <a:solidFill>
                <a:schemeClr val="dk2"/>
              </a:solidFill>
              <a:latin typeface="Roboto"/>
              <a:ea typeface="Roboto"/>
              <a:cs typeface="Roboto"/>
              <a:sym typeface="Roboto"/>
            </a:endParaRPr>
          </a:p>
        </p:txBody>
      </p:sp>
      <p:pic>
        <p:nvPicPr>
          <p:cNvPr id="498" name="Google Shape;498;p34"/>
          <p:cNvPicPr preferRelativeResize="0"/>
          <p:nvPr/>
        </p:nvPicPr>
        <p:blipFill>
          <a:blip r:embed="rId3">
            <a:alphaModFix/>
          </a:blip>
          <a:stretch>
            <a:fillRect/>
          </a:stretch>
        </p:blipFill>
        <p:spPr>
          <a:xfrm>
            <a:off x="8509650" y="4911588"/>
            <a:ext cx="152330" cy="141327"/>
          </a:xfrm>
          <a:prstGeom prst="rect">
            <a:avLst/>
          </a:prstGeom>
          <a:noFill/>
          <a:ln>
            <a:noFill/>
          </a:ln>
        </p:spPr>
      </p:pic>
      <p:sp>
        <p:nvSpPr>
          <p:cNvPr id="499" name="Google Shape;499;p34"/>
          <p:cNvSpPr/>
          <p:nvPr/>
        </p:nvSpPr>
        <p:spPr>
          <a:xfrm>
            <a:off x="8872065"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4"/>
          <p:cNvSpPr/>
          <p:nvPr/>
        </p:nvSpPr>
        <p:spPr>
          <a:xfrm>
            <a:off x="8690831"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35"/>
          <p:cNvSpPr/>
          <p:nvPr/>
        </p:nvSpPr>
        <p:spPr>
          <a:xfrm>
            <a:off x="110750" y="931600"/>
            <a:ext cx="5085900" cy="288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6" name="Google Shape;506;p35"/>
          <p:cNvPicPr preferRelativeResize="0"/>
          <p:nvPr/>
        </p:nvPicPr>
        <p:blipFill rotWithShape="1">
          <a:blip r:embed="rId3">
            <a:alphaModFix/>
          </a:blip>
          <a:srcRect b="46254" l="0" r="0" t="5382"/>
          <a:stretch/>
        </p:blipFill>
        <p:spPr>
          <a:xfrm>
            <a:off x="203525" y="1345550"/>
            <a:ext cx="4878649" cy="2340226"/>
          </a:xfrm>
          <a:prstGeom prst="rect">
            <a:avLst/>
          </a:prstGeom>
          <a:noFill/>
          <a:ln>
            <a:noFill/>
          </a:ln>
        </p:spPr>
      </p:pic>
      <p:sp>
        <p:nvSpPr>
          <p:cNvPr id="507" name="Google Shape;507;p35"/>
          <p:cNvSpPr txBox="1"/>
          <p:nvPr>
            <p:ph type="title"/>
          </p:nvPr>
        </p:nvSpPr>
        <p:spPr>
          <a:xfrm>
            <a:off x="-50" y="140225"/>
            <a:ext cx="91440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Medium"/>
                <a:ea typeface="Roboto Medium"/>
                <a:cs typeface="Roboto Medium"/>
                <a:sym typeface="Roboto Medium"/>
              </a:rPr>
              <a:t>Player Evaluation: Catcher Framing and the FISZ</a:t>
            </a:r>
            <a:endParaRPr sz="1800">
              <a:latin typeface="Roboto Medium"/>
              <a:ea typeface="Roboto Medium"/>
              <a:cs typeface="Roboto Medium"/>
              <a:sym typeface="Roboto Medium"/>
            </a:endParaRPr>
          </a:p>
        </p:txBody>
      </p:sp>
      <p:sp>
        <p:nvSpPr>
          <p:cNvPr id="508" name="Google Shape;508;p35"/>
          <p:cNvSpPr/>
          <p:nvPr/>
        </p:nvSpPr>
        <p:spPr>
          <a:xfrm>
            <a:off x="570800" y="2911450"/>
            <a:ext cx="690000" cy="24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09" name="Google Shape;509;p35"/>
          <p:cNvSpPr/>
          <p:nvPr/>
        </p:nvSpPr>
        <p:spPr>
          <a:xfrm>
            <a:off x="4250175" y="3031900"/>
            <a:ext cx="690000" cy="24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10" name="Google Shape;510;p35"/>
          <p:cNvSpPr txBox="1"/>
          <p:nvPr>
            <p:ph idx="1" type="body"/>
          </p:nvPr>
        </p:nvSpPr>
        <p:spPr>
          <a:xfrm>
            <a:off x="5132850" y="931600"/>
            <a:ext cx="3890400" cy="2882100"/>
          </a:xfrm>
          <a:prstGeom prst="rect">
            <a:avLst/>
          </a:prstGeom>
        </p:spPr>
        <p:txBody>
          <a:bodyPr anchorCtr="0" anchor="ctr" bIns="91425" lIns="91425" spcFirstLastPara="1" rIns="91425" wrap="square" tIns="91425">
            <a:normAutofit/>
          </a:bodyPr>
          <a:lstStyle/>
          <a:p>
            <a:pPr indent="-317500" lvl="0" marL="457200" rtl="0" algn="l">
              <a:lnSpc>
                <a:spcPct val="115000"/>
              </a:lnSpc>
              <a:spcBef>
                <a:spcPts val="0"/>
              </a:spcBef>
              <a:spcAft>
                <a:spcPts val="0"/>
              </a:spcAft>
              <a:buClr>
                <a:schemeClr val="dk1"/>
              </a:buClr>
              <a:buSzPts val="1400"/>
              <a:buChar char="●"/>
            </a:pPr>
            <a:r>
              <a:rPr lang="en" sz="1400">
                <a:solidFill>
                  <a:schemeClr val="dk1"/>
                </a:solidFill>
              </a:rPr>
              <a:t>We measure the FISZ as the difference in the area of a strike zone when a </a:t>
            </a:r>
            <a:r>
              <a:rPr lang="en" sz="1400">
                <a:solidFill>
                  <a:schemeClr val="dk1"/>
                </a:solidFill>
              </a:rPr>
              <a:t>specific catcher is behind the plate vs. the average umpires’ strike zone. </a:t>
            </a:r>
            <a:endParaRPr sz="1400">
              <a:solidFill>
                <a:schemeClr val="dk1"/>
              </a:solidFill>
            </a:endParaRPr>
          </a:p>
          <a:p>
            <a:pPr indent="-317500" lvl="0" marL="457200" rtl="0" algn="l">
              <a:lnSpc>
                <a:spcPct val="115000"/>
              </a:lnSpc>
              <a:spcBef>
                <a:spcPts val="1000"/>
              </a:spcBef>
              <a:spcAft>
                <a:spcPts val="0"/>
              </a:spcAft>
              <a:buClr>
                <a:schemeClr val="dk1"/>
              </a:buClr>
              <a:buSzPts val="1400"/>
              <a:buChar char="●"/>
            </a:pPr>
            <a:r>
              <a:rPr lang="en" sz="1400">
                <a:solidFill>
                  <a:schemeClr val="dk1"/>
                </a:solidFill>
              </a:rPr>
              <a:t>The FISZ accounts for the season and batter handedness.</a:t>
            </a:r>
            <a:endParaRPr sz="1400">
              <a:solidFill>
                <a:schemeClr val="dk1"/>
              </a:solidFill>
            </a:endParaRPr>
          </a:p>
          <a:p>
            <a:pPr indent="-317500" lvl="0" marL="457200" rtl="0" algn="l">
              <a:lnSpc>
                <a:spcPct val="115000"/>
              </a:lnSpc>
              <a:spcBef>
                <a:spcPts val="1000"/>
              </a:spcBef>
              <a:spcAft>
                <a:spcPts val="1000"/>
              </a:spcAft>
              <a:buClr>
                <a:schemeClr val="dk1"/>
              </a:buClr>
              <a:buSzPts val="1400"/>
              <a:buChar char="●"/>
            </a:pPr>
            <a:r>
              <a:rPr lang="en" sz="1400">
                <a:solidFill>
                  <a:schemeClr val="dk1"/>
                </a:solidFill>
              </a:rPr>
              <a:t>The majority of MLB catchers have minimal impact on extra strikes. </a:t>
            </a:r>
            <a:endParaRPr sz="1400">
              <a:solidFill>
                <a:schemeClr val="dk1"/>
              </a:solidFill>
            </a:endParaRPr>
          </a:p>
        </p:txBody>
      </p:sp>
      <p:sp>
        <p:nvSpPr>
          <p:cNvPr id="511" name="Google Shape;511;p35"/>
          <p:cNvSpPr txBox="1"/>
          <p:nvPr/>
        </p:nvSpPr>
        <p:spPr>
          <a:xfrm>
            <a:off x="518425" y="1044725"/>
            <a:ext cx="44610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a:solidFill>
                  <a:schemeClr val="dk1"/>
                </a:solidFill>
                <a:latin typeface="Roboto"/>
                <a:ea typeface="Roboto"/>
                <a:cs typeface="Roboto"/>
                <a:sym typeface="Roboto"/>
              </a:rPr>
              <a:t>The Framing Induced Strike Zone</a:t>
            </a:r>
            <a:endParaRPr>
              <a:solidFill>
                <a:schemeClr val="dk1"/>
              </a:solidFill>
              <a:latin typeface="Roboto"/>
              <a:ea typeface="Roboto"/>
              <a:cs typeface="Roboto"/>
              <a:sym typeface="Roboto"/>
            </a:endParaRPr>
          </a:p>
        </p:txBody>
      </p:sp>
      <p:sp>
        <p:nvSpPr>
          <p:cNvPr id="512" name="Google Shape;512;p35"/>
          <p:cNvSpPr txBox="1"/>
          <p:nvPr/>
        </p:nvSpPr>
        <p:spPr>
          <a:xfrm>
            <a:off x="3795588" y="2246725"/>
            <a:ext cx="984600" cy="615600"/>
          </a:xfrm>
          <a:prstGeom prst="rect">
            <a:avLst/>
          </a:prstGeom>
          <a:noFill/>
          <a:ln>
            <a:noFill/>
          </a:ln>
        </p:spPr>
        <p:txBody>
          <a:bodyPr anchorCtr="0" anchor="t" bIns="0" lIns="0" spcFirstLastPara="1" rIns="0" wrap="square" tIns="0">
            <a:spAutoFit/>
          </a:bodyPr>
          <a:lstStyle/>
          <a:p>
            <a:pPr indent="0" lvl="0" marL="457200" rtl="0" algn="l">
              <a:spcBef>
                <a:spcPts val="0"/>
              </a:spcBef>
              <a:spcAft>
                <a:spcPts val="0"/>
              </a:spcAft>
              <a:buNone/>
            </a:pPr>
            <a:r>
              <a:rPr lang="en" sz="1000">
                <a:solidFill>
                  <a:schemeClr val="dk1"/>
                </a:solidFill>
                <a:latin typeface="Roboto"/>
                <a:ea typeface="Roboto"/>
                <a:cs typeface="Roboto"/>
                <a:sym typeface="Roboto"/>
              </a:rPr>
              <a:t>+  </a:t>
            </a:r>
            <a:r>
              <a:rPr lang="en" sz="1000">
                <a:solidFill>
                  <a:schemeClr val="dk1"/>
                </a:solidFill>
                <a:latin typeface="Roboto"/>
                <a:ea typeface="Roboto"/>
                <a:cs typeface="Roboto"/>
                <a:sym typeface="Roboto"/>
              </a:rPr>
              <a:t>FISZ</a:t>
            </a:r>
            <a:endParaRPr sz="1000">
              <a:solidFill>
                <a:schemeClr val="dk1"/>
              </a:solidFill>
              <a:latin typeface="Roboto"/>
              <a:ea typeface="Roboto"/>
              <a:cs typeface="Roboto"/>
              <a:sym typeface="Roboto"/>
            </a:endParaRPr>
          </a:p>
          <a:p>
            <a:pPr indent="0" lvl="0" marL="0" rtl="0" algn="l">
              <a:spcBef>
                <a:spcPts val="0"/>
              </a:spcBef>
              <a:spcAft>
                <a:spcPts val="0"/>
              </a:spcAft>
              <a:buNone/>
            </a:pPr>
            <a:r>
              <a:rPr i="1" lang="en" sz="1000">
                <a:solidFill>
                  <a:schemeClr val="dk1"/>
                </a:solidFill>
                <a:latin typeface="Roboto"/>
                <a:ea typeface="Roboto"/>
                <a:cs typeface="Roboto"/>
                <a:sym typeface="Roboto"/>
              </a:rPr>
              <a:t>    </a:t>
            </a:r>
            <a:endParaRPr i="1" sz="1000">
              <a:solidFill>
                <a:schemeClr val="dk1"/>
              </a:solidFill>
              <a:latin typeface="Roboto"/>
              <a:ea typeface="Roboto"/>
              <a:cs typeface="Roboto"/>
              <a:sym typeface="Roboto"/>
            </a:endParaRPr>
          </a:p>
          <a:p>
            <a:pPr indent="0" lvl="0" marL="0" rtl="0" algn="l">
              <a:spcBef>
                <a:spcPts val="0"/>
              </a:spcBef>
              <a:spcAft>
                <a:spcPts val="0"/>
              </a:spcAft>
              <a:buNone/>
            </a:pPr>
            <a:r>
              <a:rPr i="1" lang="en" sz="1000">
                <a:solidFill>
                  <a:schemeClr val="dk1"/>
                </a:solidFill>
                <a:latin typeface="Roboto"/>
                <a:ea typeface="Roboto"/>
                <a:cs typeface="Roboto"/>
                <a:sym typeface="Roboto"/>
              </a:rPr>
              <a:t>     Better pitch </a:t>
            </a:r>
            <a:endParaRPr i="1" sz="1000">
              <a:solidFill>
                <a:schemeClr val="dk1"/>
              </a:solidFill>
              <a:latin typeface="Roboto"/>
              <a:ea typeface="Roboto"/>
              <a:cs typeface="Roboto"/>
              <a:sym typeface="Roboto"/>
            </a:endParaRPr>
          </a:p>
          <a:p>
            <a:pPr indent="0" lvl="0" marL="0" rtl="0" algn="l">
              <a:spcBef>
                <a:spcPts val="0"/>
              </a:spcBef>
              <a:spcAft>
                <a:spcPts val="0"/>
              </a:spcAft>
              <a:buNone/>
            </a:pPr>
            <a:r>
              <a:rPr i="1" lang="en" sz="1000">
                <a:solidFill>
                  <a:schemeClr val="dk1"/>
                </a:solidFill>
                <a:latin typeface="Roboto"/>
                <a:ea typeface="Roboto"/>
                <a:cs typeface="Roboto"/>
                <a:sym typeface="Roboto"/>
              </a:rPr>
              <a:t>        framers</a:t>
            </a:r>
            <a:endParaRPr i="1" sz="1000">
              <a:solidFill>
                <a:schemeClr val="dk1"/>
              </a:solidFill>
              <a:latin typeface="Roboto"/>
              <a:ea typeface="Roboto"/>
              <a:cs typeface="Roboto"/>
              <a:sym typeface="Roboto"/>
            </a:endParaRPr>
          </a:p>
        </p:txBody>
      </p:sp>
      <p:sp>
        <p:nvSpPr>
          <p:cNvPr id="513" name="Google Shape;513;p35"/>
          <p:cNvSpPr txBox="1"/>
          <p:nvPr/>
        </p:nvSpPr>
        <p:spPr>
          <a:xfrm>
            <a:off x="676588" y="2246725"/>
            <a:ext cx="984600" cy="153900"/>
          </a:xfrm>
          <a:prstGeom prst="rect">
            <a:avLst/>
          </a:prstGeom>
          <a:noFill/>
          <a:ln>
            <a:noFill/>
          </a:ln>
        </p:spPr>
        <p:txBody>
          <a:bodyPr anchorCtr="0" anchor="t" bIns="0" lIns="0" spcFirstLastPara="1" rIns="0" wrap="square" tIns="0">
            <a:spAutoFit/>
          </a:bodyPr>
          <a:lstStyle/>
          <a:p>
            <a:pPr indent="0" lvl="0" marL="457200" rtl="0" algn="l">
              <a:spcBef>
                <a:spcPts val="0"/>
              </a:spcBef>
              <a:spcAft>
                <a:spcPts val="0"/>
              </a:spcAft>
              <a:buNone/>
            </a:pPr>
            <a:r>
              <a:rPr lang="en" sz="1000">
                <a:solidFill>
                  <a:schemeClr val="dk1"/>
                </a:solidFill>
                <a:latin typeface="Roboto"/>
                <a:ea typeface="Roboto"/>
                <a:cs typeface="Roboto"/>
                <a:sym typeface="Roboto"/>
              </a:rPr>
              <a:t>-</a:t>
            </a:r>
            <a:r>
              <a:rPr lang="en" sz="1000">
                <a:solidFill>
                  <a:schemeClr val="dk1"/>
                </a:solidFill>
                <a:latin typeface="Roboto"/>
                <a:ea typeface="Roboto"/>
                <a:cs typeface="Roboto"/>
                <a:sym typeface="Roboto"/>
              </a:rPr>
              <a:t>  FISZ</a:t>
            </a:r>
            <a:endParaRPr sz="1000">
              <a:solidFill>
                <a:schemeClr val="dk1"/>
              </a:solidFill>
              <a:latin typeface="Roboto"/>
              <a:ea typeface="Roboto"/>
              <a:cs typeface="Roboto"/>
              <a:sym typeface="Roboto"/>
            </a:endParaRPr>
          </a:p>
        </p:txBody>
      </p:sp>
      <p:sp>
        <p:nvSpPr>
          <p:cNvPr id="514" name="Google Shape;514;p35"/>
          <p:cNvSpPr txBox="1"/>
          <p:nvPr>
            <p:ph type="title"/>
          </p:nvPr>
        </p:nvSpPr>
        <p:spPr>
          <a:xfrm>
            <a:off x="7841975" y="4821025"/>
            <a:ext cx="7431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Application</a:t>
            </a:r>
            <a:endParaRPr sz="800">
              <a:solidFill>
                <a:schemeClr val="dk2"/>
              </a:solidFill>
              <a:latin typeface="Roboto"/>
              <a:ea typeface="Roboto"/>
              <a:cs typeface="Roboto"/>
              <a:sym typeface="Roboto"/>
            </a:endParaRPr>
          </a:p>
        </p:txBody>
      </p:sp>
      <p:pic>
        <p:nvPicPr>
          <p:cNvPr id="515" name="Google Shape;515;p35"/>
          <p:cNvPicPr preferRelativeResize="0"/>
          <p:nvPr/>
        </p:nvPicPr>
        <p:blipFill>
          <a:blip r:embed="rId4">
            <a:alphaModFix/>
          </a:blip>
          <a:stretch>
            <a:fillRect/>
          </a:stretch>
        </p:blipFill>
        <p:spPr>
          <a:xfrm>
            <a:off x="8528150" y="4911588"/>
            <a:ext cx="152330" cy="141327"/>
          </a:xfrm>
          <a:prstGeom prst="rect">
            <a:avLst/>
          </a:prstGeom>
          <a:noFill/>
          <a:ln>
            <a:noFill/>
          </a:ln>
        </p:spPr>
      </p:pic>
      <p:sp>
        <p:nvSpPr>
          <p:cNvPr id="516" name="Google Shape;516;p35"/>
          <p:cNvSpPr/>
          <p:nvPr/>
        </p:nvSpPr>
        <p:spPr>
          <a:xfrm>
            <a:off x="8890606" y="4911583"/>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7" name="Google Shape;517;p35"/>
          <p:cNvPicPr preferRelativeResize="0"/>
          <p:nvPr/>
        </p:nvPicPr>
        <p:blipFill>
          <a:blip r:embed="rId4">
            <a:alphaModFix/>
          </a:blip>
          <a:stretch>
            <a:fillRect/>
          </a:stretch>
        </p:blipFill>
        <p:spPr>
          <a:xfrm>
            <a:off x="8709363" y="4911575"/>
            <a:ext cx="152330" cy="14132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6"/>
          <p:cNvSpPr/>
          <p:nvPr/>
        </p:nvSpPr>
        <p:spPr>
          <a:xfrm>
            <a:off x="434475" y="881750"/>
            <a:ext cx="3561000" cy="387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3" name="Google Shape;523;p36"/>
          <p:cNvPicPr preferRelativeResize="0"/>
          <p:nvPr/>
        </p:nvPicPr>
        <p:blipFill>
          <a:blip r:embed="rId3">
            <a:alphaModFix/>
          </a:blip>
          <a:stretch>
            <a:fillRect/>
          </a:stretch>
        </p:blipFill>
        <p:spPr>
          <a:xfrm>
            <a:off x="543741" y="996413"/>
            <a:ext cx="3325224" cy="3640550"/>
          </a:xfrm>
          <a:prstGeom prst="rect">
            <a:avLst/>
          </a:prstGeom>
          <a:noFill/>
          <a:ln>
            <a:noFill/>
          </a:ln>
        </p:spPr>
      </p:pic>
      <p:sp>
        <p:nvSpPr>
          <p:cNvPr id="524" name="Google Shape;524;p36"/>
          <p:cNvSpPr txBox="1"/>
          <p:nvPr>
            <p:ph type="title"/>
          </p:nvPr>
        </p:nvSpPr>
        <p:spPr>
          <a:xfrm>
            <a:off x="-50" y="140225"/>
            <a:ext cx="91440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Medium"/>
                <a:ea typeface="Roboto Medium"/>
                <a:cs typeface="Roboto Medium"/>
                <a:sym typeface="Roboto Medium"/>
              </a:rPr>
              <a:t>Player Evaluation: Catcher Framing and the FISZ</a:t>
            </a:r>
            <a:endParaRPr sz="1800">
              <a:latin typeface="Roboto Medium"/>
              <a:ea typeface="Roboto Medium"/>
              <a:cs typeface="Roboto Medium"/>
              <a:sym typeface="Roboto Medium"/>
            </a:endParaRPr>
          </a:p>
        </p:txBody>
      </p:sp>
      <p:sp>
        <p:nvSpPr>
          <p:cNvPr id="525" name="Google Shape;525;p36"/>
          <p:cNvSpPr txBox="1"/>
          <p:nvPr>
            <p:ph idx="1" type="body"/>
          </p:nvPr>
        </p:nvSpPr>
        <p:spPr>
          <a:xfrm>
            <a:off x="4116925" y="881750"/>
            <a:ext cx="4645200" cy="3870000"/>
          </a:xfrm>
          <a:prstGeom prst="rect">
            <a:avLst/>
          </a:prstGeom>
        </p:spPr>
        <p:txBody>
          <a:bodyPr anchorCtr="0" anchor="ctr" bIns="91425" lIns="91425" spcFirstLastPara="1" rIns="91425" wrap="square" tIns="91425">
            <a:normAutofit/>
          </a:bodyPr>
          <a:lstStyle/>
          <a:p>
            <a:pPr indent="-317500" lvl="0" marL="457200" rtl="0" algn="l">
              <a:lnSpc>
                <a:spcPct val="115000"/>
              </a:lnSpc>
              <a:spcBef>
                <a:spcPts val="0"/>
              </a:spcBef>
              <a:spcAft>
                <a:spcPts val="0"/>
              </a:spcAft>
              <a:buClr>
                <a:schemeClr val="dk1"/>
              </a:buClr>
              <a:buSzPts val="1400"/>
              <a:buChar char="●"/>
            </a:pPr>
            <a:r>
              <a:rPr lang="en" sz="1400">
                <a:solidFill>
                  <a:schemeClr val="dk1"/>
                </a:solidFill>
              </a:rPr>
              <a:t>Jose Molina has the largest FISZ </a:t>
            </a:r>
            <a:r>
              <a:rPr lang="en" sz="1400">
                <a:solidFill>
                  <a:schemeClr val="dk1"/>
                </a:solidFill>
              </a:rPr>
              <a:t>value compared to other catchers, consistently above 300 cm</a:t>
            </a:r>
            <a:r>
              <a:rPr baseline="30000" lang="en" sz="1400">
                <a:solidFill>
                  <a:schemeClr val="dk1"/>
                </a:solidFill>
              </a:rPr>
              <a:t>2</a:t>
            </a:r>
            <a:r>
              <a:rPr lang="en" sz="1400">
                <a:solidFill>
                  <a:schemeClr val="dk1"/>
                </a:solidFill>
              </a:rPr>
              <a:t>. This holds true against both RHB and LHB.</a:t>
            </a:r>
            <a:endParaRPr sz="1400">
              <a:solidFill>
                <a:schemeClr val="dk1"/>
              </a:solidFill>
            </a:endParaRPr>
          </a:p>
          <a:p>
            <a:pPr indent="-317500" lvl="0" marL="457200" rtl="0" algn="l">
              <a:lnSpc>
                <a:spcPct val="115000"/>
              </a:lnSpc>
              <a:spcBef>
                <a:spcPts val="1000"/>
              </a:spcBef>
              <a:spcAft>
                <a:spcPts val="1000"/>
              </a:spcAft>
              <a:buClr>
                <a:schemeClr val="dk1"/>
              </a:buClr>
              <a:buSzPts val="1400"/>
              <a:buChar char="●"/>
            </a:pPr>
            <a:r>
              <a:rPr lang="en" sz="1400">
                <a:solidFill>
                  <a:schemeClr val="dk1"/>
                </a:solidFill>
              </a:rPr>
              <a:t>Catchers with large positive FISZ values across the data set also include Yasmani Grandal, Ryan Hanigan, and David Ross. Most recent largest FISZ values belong to Jonah Heim and Jose Trevino. </a:t>
            </a:r>
            <a:endParaRPr sz="1400">
              <a:solidFill>
                <a:schemeClr val="dk1"/>
              </a:solidFill>
            </a:endParaRPr>
          </a:p>
        </p:txBody>
      </p:sp>
      <p:sp>
        <p:nvSpPr>
          <p:cNvPr id="526" name="Google Shape;526;p36"/>
          <p:cNvSpPr txBox="1"/>
          <p:nvPr>
            <p:ph type="title"/>
          </p:nvPr>
        </p:nvSpPr>
        <p:spPr>
          <a:xfrm>
            <a:off x="7829200" y="4821025"/>
            <a:ext cx="7560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Application</a:t>
            </a:r>
            <a:endParaRPr sz="800">
              <a:solidFill>
                <a:schemeClr val="dk2"/>
              </a:solidFill>
              <a:latin typeface="Roboto"/>
              <a:ea typeface="Roboto"/>
              <a:cs typeface="Roboto"/>
              <a:sym typeface="Roboto"/>
            </a:endParaRPr>
          </a:p>
        </p:txBody>
      </p:sp>
      <p:pic>
        <p:nvPicPr>
          <p:cNvPr id="527" name="Google Shape;527;p36"/>
          <p:cNvPicPr preferRelativeResize="0"/>
          <p:nvPr/>
        </p:nvPicPr>
        <p:blipFill>
          <a:blip r:embed="rId4">
            <a:alphaModFix/>
          </a:blip>
          <a:stretch>
            <a:fillRect/>
          </a:stretch>
        </p:blipFill>
        <p:spPr>
          <a:xfrm>
            <a:off x="8528150" y="4911588"/>
            <a:ext cx="152330" cy="141327"/>
          </a:xfrm>
          <a:prstGeom prst="rect">
            <a:avLst/>
          </a:prstGeom>
          <a:noFill/>
          <a:ln>
            <a:noFill/>
          </a:ln>
        </p:spPr>
      </p:pic>
      <p:pic>
        <p:nvPicPr>
          <p:cNvPr id="528" name="Google Shape;528;p36"/>
          <p:cNvPicPr preferRelativeResize="0"/>
          <p:nvPr/>
        </p:nvPicPr>
        <p:blipFill>
          <a:blip r:embed="rId4">
            <a:alphaModFix/>
          </a:blip>
          <a:stretch>
            <a:fillRect/>
          </a:stretch>
        </p:blipFill>
        <p:spPr>
          <a:xfrm>
            <a:off x="8709363" y="4911575"/>
            <a:ext cx="152330" cy="141327"/>
          </a:xfrm>
          <a:prstGeom prst="rect">
            <a:avLst/>
          </a:prstGeom>
          <a:noFill/>
          <a:ln>
            <a:noFill/>
          </a:ln>
        </p:spPr>
      </p:pic>
      <p:pic>
        <p:nvPicPr>
          <p:cNvPr id="529" name="Google Shape;529;p36"/>
          <p:cNvPicPr preferRelativeResize="0"/>
          <p:nvPr/>
        </p:nvPicPr>
        <p:blipFill>
          <a:blip r:embed="rId4">
            <a:alphaModFix/>
          </a:blip>
          <a:stretch>
            <a:fillRect/>
          </a:stretch>
        </p:blipFill>
        <p:spPr>
          <a:xfrm>
            <a:off x="8890588" y="4911613"/>
            <a:ext cx="152330" cy="14132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37"/>
          <p:cNvSpPr/>
          <p:nvPr/>
        </p:nvSpPr>
        <p:spPr>
          <a:xfrm>
            <a:off x="1577725" y="769050"/>
            <a:ext cx="6015600" cy="4023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7"/>
          <p:cNvSpPr txBox="1"/>
          <p:nvPr>
            <p:ph type="title"/>
          </p:nvPr>
        </p:nvSpPr>
        <p:spPr>
          <a:xfrm>
            <a:off x="0" y="226475"/>
            <a:ext cx="9144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Roboto Medium"/>
                <a:ea typeface="Roboto Medium"/>
                <a:cs typeface="Roboto Medium"/>
                <a:sym typeface="Roboto Medium"/>
              </a:rPr>
              <a:t>What’s next?</a:t>
            </a:r>
            <a:endParaRPr>
              <a:latin typeface="Roboto Medium"/>
              <a:ea typeface="Roboto Medium"/>
              <a:cs typeface="Roboto Medium"/>
              <a:sym typeface="Roboto Medium"/>
            </a:endParaRPr>
          </a:p>
        </p:txBody>
      </p:sp>
      <p:sp>
        <p:nvSpPr>
          <p:cNvPr id="536" name="Google Shape;536;p37"/>
          <p:cNvSpPr txBox="1"/>
          <p:nvPr>
            <p:ph idx="1" type="body"/>
          </p:nvPr>
        </p:nvSpPr>
        <p:spPr>
          <a:xfrm>
            <a:off x="4650663" y="2873800"/>
            <a:ext cx="2642400" cy="1682400"/>
          </a:xfrm>
          <a:prstGeom prst="rect">
            <a:avLst/>
          </a:prstGeom>
          <a:solidFill>
            <a:srgbClr val="1155CC"/>
          </a:solidFill>
        </p:spPr>
        <p:txBody>
          <a:bodyPr anchorCtr="0" anchor="ctr" bIns="228600" lIns="228600" spcFirstLastPara="1" rIns="228600" wrap="square" tIns="228600">
            <a:noAutofit/>
          </a:bodyPr>
          <a:lstStyle/>
          <a:p>
            <a:pPr indent="0" lvl="0" marL="0" rtl="0" algn="ctr">
              <a:lnSpc>
                <a:spcPct val="115000"/>
              </a:lnSpc>
              <a:spcBef>
                <a:spcPts val="0"/>
              </a:spcBef>
              <a:spcAft>
                <a:spcPts val="1200"/>
              </a:spcAft>
              <a:buNone/>
            </a:pPr>
            <a:r>
              <a:rPr lang="en" sz="1600">
                <a:solidFill>
                  <a:schemeClr val="lt1"/>
                </a:solidFill>
                <a:latin typeface="Roboto Light"/>
                <a:ea typeface="Roboto Light"/>
                <a:cs typeface="Roboto Light"/>
                <a:sym typeface="Roboto Light"/>
              </a:rPr>
              <a:t>Gaming and betting applications for the model.</a:t>
            </a:r>
            <a:endParaRPr sz="1600">
              <a:solidFill>
                <a:schemeClr val="lt1"/>
              </a:solidFill>
              <a:latin typeface="Roboto Light"/>
              <a:ea typeface="Roboto Light"/>
              <a:cs typeface="Roboto Light"/>
              <a:sym typeface="Roboto Light"/>
            </a:endParaRPr>
          </a:p>
        </p:txBody>
      </p:sp>
      <p:sp>
        <p:nvSpPr>
          <p:cNvPr id="537" name="Google Shape;537;p37"/>
          <p:cNvSpPr txBox="1"/>
          <p:nvPr/>
        </p:nvSpPr>
        <p:spPr>
          <a:xfrm>
            <a:off x="1850938" y="1017725"/>
            <a:ext cx="2642400" cy="1682400"/>
          </a:xfrm>
          <a:prstGeom prst="rect">
            <a:avLst/>
          </a:prstGeom>
          <a:solidFill>
            <a:srgbClr val="1155CC"/>
          </a:solidFill>
          <a:ln>
            <a:noFill/>
          </a:ln>
        </p:spPr>
        <p:txBody>
          <a:bodyPr anchorCtr="0" anchor="ctr" bIns="228600" lIns="228600" spcFirstLastPara="1" rIns="228600" wrap="square" tIns="228600">
            <a:noAutofit/>
          </a:bodyPr>
          <a:lstStyle/>
          <a:p>
            <a:pPr indent="0" lvl="0" marL="0" rtl="0" algn="ctr">
              <a:lnSpc>
                <a:spcPct val="115000"/>
              </a:lnSpc>
              <a:spcBef>
                <a:spcPts val="0"/>
              </a:spcBef>
              <a:spcAft>
                <a:spcPts val="0"/>
              </a:spcAft>
              <a:buNone/>
            </a:pPr>
            <a:r>
              <a:rPr lang="en" sz="1600">
                <a:solidFill>
                  <a:schemeClr val="lt1"/>
                </a:solidFill>
                <a:latin typeface="Roboto Light"/>
                <a:ea typeface="Roboto Light"/>
                <a:cs typeface="Roboto Light"/>
                <a:sym typeface="Roboto Light"/>
              </a:rPr>
              <a:t>Converting FISZ to a more usable metric, like runs saved.</a:t>
            </a:r>
            <a:endParaRPr sz="1600">
              <a:solidFill>
                <a:schemeClr val="lt1"/>
              </a:solidFill>
              <a:latin typeface="Roboto Light"/>
              <a:ea typeface="Roboto Light"/>
              <a:cs typeface="Roboto Light"/>
              <a:sym typeface="Roboto Light"/>
            </a:endParaRPr>
          </a:p>
        </p:txBody>
      </p:sp>
      <p:sp>
        <p:nvSpPr>
          <p:cNvPr id="538" name="Google Shape;538;p37"/>
          <p:cNvSpPr txBox="1"/>
          <p:nvPr/>
        </p:nvSpPr>
        <p:spPr>
          <a:xfrm>
            <a:off x="1850938" y="2873800"/>
            <a:ext cx="2642400" cy="1682400"/>
          </a:xfrm>
          <a:prstGeom prst="rect">
            <a:avLst/>
          </a:prstGeom>
          <a:solidFill>
            <a:srgbClr val="1155CC"/>
          </a:solidFill>
          <a:ln>
            <a:noFill/>
          </a:ln>
        </p:spPr>
        <p:txBody>
          <a:bodyPr anchorCtr="0" anchor="ctr" bIns="228600" lIns="228600" spcFirstLastPara="1" rIns="228600" wrap="square" tIns="228600">
            <a:noAutofit/>
          </a:bodyPr>
          <a:lstStyle/>
          <a:p>
            <a:pPr indent="0" lvl="0" marL="0" rtl="0" algn="ctr">
              <a:lnSpc>
                <a:spcPct val="115000"/>
              </a:lnSpc>
              <a:spcBef>
                <a:spcPts val="0"/>
              </a:spcBef>
              <a:spcAft>
                <a:spcPts val="0"/>
              </a:spcAft>
              <a:buNone/>
            </a:pPr>
            <a:r>
              <a:rPr lang="en" sz="1600">
                <a:solidFill>
                  <a:schemeClr val="lt1"/>
                </a:solidFill>
                <a:latin typeface="Roboto Light"/>
                <a:ea typeface="Roboto Light"/>
                <a:cs typeface="Roboto Light"/>
                <a:sym typeface="Roboto Light"/>
              </a:rPr>
              <a:t>Analyzing more slices of data: e.g., pitch selection, swing rate.</a:t>
            </a:r>
            <a:endParaRPr sz="1600">
              <a:solidFill>
                <a:schemeClr val="lt1"/>
              </a:solidFill>
              <a:latin typeface="Roboto Light"/>
              <a:ea typeface="Roboto Light"/>
              <a:cs typeface="Roboto Light"/>
              <a:sym typeface="Roboto Light"/>
            </a:endParaRPr>
          </a:p>
        </p:txBody>
      </p:sp>
      <p:sp>
        <p:nvSpPr>
          <p:cNvPr id="539" name="Google Shape;539;p37"/>
          <p:cNvSpPr txBox="1"/>
          <p:nvPr/>
        </p:nvSpPr>
        <p:spPr>
          <a:xfrm>
            <a:off x="4650663" y="1017725"/>
            <a:ext cx="2642400" cy="1682400"/>
          </a:xfrm>
          <a:prstGeom prst="rect">
            <a:avLst/>
          </a:prstGeom>
          <a:solidFill>
            <a:srgbClr val="1155CC"/>
          </a:solidFill>
          <a:ln>
            <a:noFill/>
          </a:ln>
        </p:spPr>
        <p:txBody>
          <a:bodyPr anchorCtr="0" anchor="ctr" bIns="228600" lIns="228600" spcFirstLastPara="1" rIns="228600" wrap="square" tIns="228600">
            <a:noAutofit/>
          </a:bodyPr>
          <a:lstStyle/>
          <a:p>
            <a:pPr indent="0" lvl="0" marL="0" marR="0" rtl="0" algn="ctr">
              <a:lnSpc>
                <a:spcPct val="115000"/>
              </a:lnSpc>
              <a:spcBef>
                <a:spcPts val="0"/>
              </a:spcBef>
              <a:spcAft>
                <a:spcPts val="0"/>
              </a:spcAft>
              <a:buNone/>
            </a:pPr>
            <a:r>
              <a:rPr lang="en" sz="1600">
                <a:solidFill>
                  <a:schemeClr val="lt1"/>
                </a:solidFill>
                <a:latin typeface="Roboto Light"/>
                <a:ea typeface="Roboto Light"/>
                <a:cs typeface="Roboto Light"/>
                <a:sym typeface="Roboto Light"/>
              </a:rPr>
              <a:t>How do MLB’s 2023 rule changes affect the shape of the strike zone?</a:t>
            </a:r>
            <a:endParaRPr sz="1600">
              <a:solidFill>
                <a:schemeClr val="lt1"/>
              </a:solidFill>
              <a:latin typeface="Roboto Light"/>
              <a:ea typeface="Roboto Light"/>
              <a:cs typeface="Roboto Light"/>
              <a:sym typeface="Roboto Light"/>
            </a:endParaRPr>
          </a:p>
        </p:txBody>
      </p:sp>
      <p:pic>
        <p:nvPicPr>
          <p:cNvPr id="540" name="Google Shape;540;p37"/>
          <p:cNvPicPr preferRelativeResize="0"/>
          <p:nvPr/>
        </p:nvPicPr>
        <p:blipFill>
          <a:blip r:embed="rId3">
            <a:alphaModFix/>
          </a:blip>
          <a:stretch>
            <a:fillRect/>
          </a:stretch>
        </p:blipFill>
        <p:spPr>
          <a:xfrm>
            <a:off x="1641703" y="4267950"/>
            <a:ext cx="455997" cy="456003"/>
          </a:xfrm>
          <a:prstGeom prst="rect">
            <a:avLst/>
          </a:prstGeom>
          <a:noFill/>
          <a:ln>
            <a:noFill/>
          </a:ln>
        </p:spPr>
      </p:pic>
      <p:pic>
        <p:nvPicPr>
          <p:cNvPr id="541" name="Google Shape;541;p37"/>
          <p:cNvPicPr preferRelativeResize="0"/>
          <p:nvPr/>
        </p:nvPicPr>
        <p:blipFill>
          <a:blip r:embed="rId3">
            <a:alphaModFix/>
          </a:blip>
          <a:stretch>
            <a:fillRect/>
          </a:stretch>
        </p:blipFill>
        <p:spPr>
          <a:xfrm>
            <a:off x="7026778" y="812975"/>
            <a:ext cx="455997" cy="456003"/>
          </a:xfrm>
          <a:prstGeom prst="rect">
            <a:avLst/>
          </a:prstGeom>
          <a:noFill/>
          <a:ln>
            <a:noFill/>
          </a:ln>
        </p:spPr>
      </p:pic>
      <p:sp>
        <p:nvSpPr>
          <p:cNvPr id="542" name="Google Shape;542;p37"/>
          <p:cNvSpPr txBox="1"/>
          <p:nvPr>
            <p:ph type="title"/>
          </p:nvPr>
        </p:nvSpPr>
        <p:spPr>
          <a:xfrm>
            <a:off x="8244775" y="4821025"/>
            <a:ext cx="7212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Conclusion</a:t>
            </a:r>
            <a:endParaRPr sz="800">
              <a:solidFill>
                <a:schemeClr val="dk2"/>
              </a:solidFill>
              <a:latin typeface="Roboto"/>
              <a:ea typeface="Roboto"/>
              <a:cs typeface="Roboto"/>
              <a:sym typeface="Roboto"/>
            </a:endParaRPr>
          </a:p>
        </p:txBody>
      </p:sp>
      <p:pic>
        <p:nvPicPr>
          <p:cNvPr id="543" name="Google Shape;543;p37"/>
          <p:cNvPicPr preferRelativeResize="0"/>
          <p:nvPr/>
        </p:nvPicPr>
        <p:blipFill>
          <a:blip r:embed="rId3">
            <a:alphaModFix/>
          </a:blip>
          <a:stretch>
            <a:fillRect/>
          </a:stretch>
        </p:blipFill>
        <p:spPr>
          <a:xfrm>
            <a:off x="8909150" y="4911588"/>
            <a:ext cx="152330" cy="1413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38"/>
          <p:cNvSpPr txBox="1"/>
          <p:nvPr>
            <p:ph type="title"/>
          </p:nvPr>
        </p:nvSpPr>
        <p:spPr>
          <a:xfrm>
            <a:off x="311700" y="22854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Archive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39"/>
          <p:cNvPicPr preferRelativeResize="0"/>
          <p:nvPr/>
        </p:nvPicPr>
        <p:blipFill rotWithShape="1">
          <a:blip r:embed="rId3">
            <a:alphaModFix/>
          </a:blip>
          <a:srcRect b="12381" l="2705" r="33922" t="22450"/>
          <a:stretch/>
        </p:blipFill>
        <p:spPr>
          <a:xfrm rot="-2700001">
            <a:off x="2952673" y="269555"/>
            <a:ext cx="3311106" cy="3410439"/>
          </a:xfrm>
          <a:prstGeom prst="rect">
            <a:avLst/>
          </a:prstGeom>
          <a:noFill/>
          <a:ln>
            <a:noFill/>
          </a:ln>
        </p:spPr>
      </p:pic>
      <p:sp>
        <p:nvSpPr>
          <p:cNvPr id="554" name="Google Shape;554;p39"/>
          <p:cNvSpPr txBox="1"/>
          <p:nvPr>
            <p:ph idx="1" type="body"/>
          </p:nvPr>
        </p:nvSpPr>
        <p:spPr>
          <a:xfrm>
            <a:off x="3853875" y="4064750"/>
            <a:ext cx="1508700" cy="572700"/>
          </a:xfrm>
          <a:prstGeom prst="rect">
            <a:avLst/>
          </a:prstGeom>
          <a:noFill/>
        </p:spPr>
        <p:txBody>
          <a:bodyPr anchorCtr="0" anchor="ctr" bIns="91425" lIns="91425" spcFirstLastPara="1" rIns="91425" wrap="square" tIns="91425">
            <a:normAutofit/>
          </a:bodyPr>
          <a:lstStyle/>
          <a:p>
            <a:pPr indent="0" lvl="0" marL="0" rtl="0" algn="ctr">
              <a:lnSpc>
                <a:spcPct val="115000"/>
              </a:lnSpc>
              <a:spcBef>
                <a:spcPts val="0"/>
              </a:spcBef>
              <a:spcAft>
                <a:spcPts val="1000"/>
              </a:spcAft>
              <a:buNone/>
            </a:pPr>
            <a:r>
              <a:rPr b="1" lang="en">
                <a:solidFill>
                  <a:schemeClr val="dk1"/>
                </a:solidFill>
                <a:uFill>
                  <a:noFill/>
                </a:uFill>
                <a:hlinkClick r:id="rId4">
                  <a:extLst>
                    <a:ext uri="{A12FA001-AC4F-418D-AE19-62706E023703}">
                      <ahyp:hlinkClr val="tx"/>
                    </a:ext>
                  </a:extLst>
                </a:hlinkClick>
              </a:rPr>
              <a:t>PyBaseball</a:t>
            </a:r>
            <a:endParaRPr b="1">
              <a:solidFill>
                <a:schemeClr val="dk1"/>
              </a:solidFill>
            </a:endParaRPr>
          </a:p>
        </p:txBody>
      </p:sp>
      <p:sp>
        <p:nvSpPr>
          <p:cNvPr id="555" name="Google Shape;555;p39"/>
          <p:cNvSpPr txBox="1"/>
          <p:nvPr>
            <p:ph type="title"/>
          </p:nvPr>
        </p:nvSpPr>
        <p:spPr>
          <a:xfrm>
            <a:off x="255350" y="191475"/>
            <a:ext cx="22095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Roboto Light"/>
                <a:ea typeface="Roboto Light"/>
                <a:cs typeface="Roboto Light"/>
                <a:sym typeface="Roboto Light"/>
              </a:rPr>
              <a:t>Data Sources</a:t>
            </a:r>
            <a:endParaRPr>
              <a:latin typeface="Roboto Light"/>
              <a:ea typeface="Roboto Light"/>
              <a:cs typeface="Roboto Light"/>
              <a:sym typeface="Roboto Light"/>
            </a:endParaRPr>
          </a:p>
        </p:txBody>
      </p:sp>
      <p:sp>
        <p:nvSpPr>
          <p:cNvPr id="556" name="Google Shape;556;p39"/>
          <p:cNvSpPr txBox="1"/>
          <p:nvPr>
            <p:ph idx="1" type="body"/>
          </p:nvPr>
        </p:nvSpPr>
        <p:spPr>
          <a:xfrm>
            <a:off x="6345496" y="2287600"/>
            <a:ext cx="1833900" cy="818700"/>
          </a:xfrm>
          <a:prstGeom prst="rect">
            <a:avLst/>
          </a:prstGeom>
          <a:noFill/>
        </p:spPr>
        <p:txBody>
          <a:bodyPr anchorCtr="0" anchor="ctr" bIns="91425" lIns="91425" spcFirstLastPara="1" rIns="91425" wrap="square" tIns="91425">
            <a:normAutofit/>
          </a:bodyPr>
          <a:lstStyle/>
          <a:p>
            <a:pPr indent="0" lvl="0" marL="0" rtl="0" algn="ctr">
              <a:lnSpc>
                <a:spcPct val="115000"/>
              </a:lnSpc>
              <a:spcBef>
                <a:spcPts val="0"/>
              </a:spcBef>
              <a:spcAft>
                <a:spcPts val="1000"/>
              </a:spcAft>
              <a:buNone/>
            </a:pPr>
            <a:r>
              <a:rPr b="1" lang="en">
                <a:solidFill>
                  <a:schemeClr val="dk1"/>
                </a:solidFill>
              </a:rPr>
              <a:t>Baseball Savant</a:t>
            </a:r>
            <a:endParaRPr b="1">
              <a:solidFill>
                <a:schemeClr val="dk1"/>
              </a:solidFill>
            </a:endParaRPr>
          </a:p>
        </p:txBody>
      </p:sp>
      <p:sp>
        <p:nvSpPr>
          <p:cNvPr id="557" name="Google Shape;557;p39"/>
          <p:cNvSpPr txBox="1"/>
          <p:nvPr>
            <p:ph idx="1" type="body"/>
          </p:nvPr>
        </p:nvSpPr>
        <p:spPr>
          <a:xfrm>
            <a:off x="1456017" y="2377600"/>
            <a:ext cx="1833900" cy="818700"/>
          </a:xfrm>
          <a:prstGeom prst="rect">
            <a:avLst/>
          </a:prstGeom>
          <a:noFill/>
        </p:spPr>
        <p:txBody>
          <a:bodyPr anchorCtr="0" anchor="ctr" bIns="91425" lIns="91425" spcFirstLastPara="1" rIns="91425" wrap="square" tIns="91425">
            <a:normAutofit/>
          </a:bodyPr>
          <a:lstStyle/>
          <a:p>
            <a:pPr indent="0" lvl="0" marL="0" rtl="0" algn="ctr">
              <a:lnSpc>
                <a:spcPct val="115000"/>
              </a:lnSpc>
              <a:spcBef>
                <a:spcPts val="0"/>
              </a:spcBef>
              <a:spcAft>
                <a:spcPts val="1000"/>
              </a:spcAft>
              <a:buNone/>
            </a:pPr>
            <a:r>
              <a:rPr b="1" lang="en">
                <a:solidFill>
                  <a:schemeClr val="dk1"/>
                </a:solidFill>
                <a:uFill>
                  <a:noFill/>
                </a:uFill>
                <a:hlinkClick r:id="rId5">
                  <a:extLst>
                    <a:ext uri="{A12FA001-AC4F-418D-AE19-62706E023703}">
                      <ahyp:hlinkClr val="tx"/>
                    </a:ext>
                  </a:extLst>
                </a:hlinkClick>
              </a:rPr>
              <a:t>RetroSheet</a:t>
            </a:r>
            <a:endParaRPr b="1">
              <a:solidFill>
                <a:schemeClr val="dk1"/>
              </a:solidFill>
            </a:endParaRPr>
          </a:p>
        </p:txBody>
      </p:sp>
      <p:sp>
        <p:nvSpPr>
          <p:cNvPr id="558" name="Google Shape;558;p39"/>
          <p:cNvSpPr txBox="1"/>
          <p:nvPr>
            <p:ph idx="1" type="body"/>
          </p:nvPr>
        </p:nvSpPr>
        <p:spPr>
          <a:xfrm>
            <a:off x="3289925" y="895275"/>
            <a:ext cx="2678700" cy="818700"/>
          </a:xfrm>
          <a:prstGeom prst="rect">
            <a:avLst/>
          </a:prstGeom>
          <a:noFill/>
        </p:spPr>
        <p:txBody>
          <a:bodyPr anchorCtr="0" anchor="ctr" bIns="91425" lIns="91425" spcFirstLastPara="1" rIns="91425" wrap="square" tIns="91425">
            <a:normAutofit/>
          </a:bodyPr>
          <a:lstStyle/>
          <a:p>
            <a:pPr indent="0" lvl="0" marL="0" rtl="0" algn="ctr">
              <a:lnSpc>
                <a:spcPct val="115000"/>
              </a:lnSpc>
              <a:spcBef>
                <a:spcPts val="0"/>
              </a:spcBef>
              <a:spcAft>
                <a:spcPts val="1000"/>
              </a:spcAft>
              <a:buNone/>
            </a:pPr>
            <a:r>
              <a:rPr b="1" lang="en">
                <a:solidFill>
                  <a:schemeClr val="dk1"/>
                </a:solidFill>
                <a:uFill>
                  <a:noFill/>
                </a:uFill>
                <a:hlinkClick r:id="rId6">
                  <a:extLst>
                    <a:ext uri="{A12FA001-AC4F-418D-AE19-62706E023703}">
                      <ahyp:hlinkClr val="tx"/>
                    </a:ext>
                  </a:extLst>
                </a:hlinkClick>
              </a:rPr>
              <a:t>Smart Fantasy Baseball</a:t>
            </a:r>
            <a:endParaRPr b="1">
              <a:solidFill>
                <a:schemeClr val="dk1"/>
              </a:solidFill>
            </a:endParaRPr>
          </a:p>
        </p:txBody>
      </p:sp>
      <p:pic>
        <p:nvPicPr>
          <p:cNvPr id="559" name="Google Shape;559;p39"/>
          <p:cNvPicPr preferRelativeResize="0"/>
          <p:nvPr/>
        </p:nvPicPr>
        <p:blipFill>
          <a:blip r:embed="rId7">
            <a:alphaModFix/>
          </a:blip>
          <a:stretch>
            <a:fillRect/>
          </a:stretch>
        </p:blipFill>
        <p:spPr>
          <a:xfrm>
            <a:off x="8272450" y="4808400"/>
            <a:ext cx="214298" cy="214298"/>
          </a:xfrm>
          <a:prstGeom prst="rect">
            <a:avLst/>
          </a:prstGeom>
          <a:noFill/>
          <a:ln>
            <a:noFill/>
          </a:ln>
        </p:spPr>
      </p:pic>
      <p:sp>
        <p:nvSpPr>
          <p:cNvPr id="560" name="Google Shape;560;p39"/>
          <p:cNvSpPr txBox="1"/>
          <p:nvPr>
            <p:ph type="title"/>
          </p:nvPr>
        </p:nvSpPr>
        <p:spPr>
          <a:xfrm>
            <a:off x="7427275" y="4754300"/>
            <a:ext cx="9057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Data Collection</a:t>
            </a:r>
            <a:endParaRPr sz="800">
              <a:solidFill>
                <a:schemeClr val="dk2"/>
              </a:solidFill>
              <a:latin typeface="Roboto"/>
              <a:ea typeface="Roboto"/>
              <a:cs typeface="Roboto"/>
              <a:sym typeface="Roboto"/>
            </a:endParaRPr>
          </a:p>
        </p:txBody>
      </p:sp>
      <p:sp>
        <p:nvSpPr>
          <p:cNvPr id="561" name="Google Shape;561;p39"/>
          <p:cNvSpPr/>
          <p:nvPr/>
        </p:nvSpPr>
        <p:spPr>
          <a:xfrm>
            <a:off x="8559200" y="4808450"/>
            <a:ext cx="214200" cy="214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9"/>
          <p:cNvSpPr/>
          <p:nvPr/>
        </p:nvSpPr>
        <p:spPr>
          <a:xfrm>
            <a:off x="8845850" y="4808450"/>
            <a:ext cx="214200" cy="214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9"/>
          <p:cNvSpPr txBox="1"/>
          <p:nvPr/>
        </p:nvSpPr>
        <p:spPr>
          <a:xfrm>
            <a:off x="1716075" y="2817250"/>
            <a:ext cx="1833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Roboto"/>
                <a:ea typeface="Roboto"/>
                <a:cs typeface="Roboto"/>
                <a:sym typeface="Roboto"/>
              </a:rPr>
              <a:t>Match umpires to game</a:t>
            </a:r>
            <a:endParaRPr sz="1100">
              <a:latin typeface="Roboto"/>
              <a:ea typeface="Roboto"/>
              <a:cs typeface="Roboto"/>
              <a:sym typeface="Roboto"/>
            </a:endParaRPr>
          </a:p>
        </p:txBody>
      </p:sp>
      <p:sp>
        <p:nvSpPr>
          <p:cNvPr id="564" name="Google Shape;564;p39"/>
          <p:cNvSpPr txBox="1"/>
          <p:nvPr/>
        </p:nvSpPr>
        <p:spPr>
          <a:xfrm>
            <a:off x="3337250" y="1359975"/>
            <a:ext cx="2461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Roboto"/>
                <a:ea typeface="Roboto"/>
                <a:cs typeface="Roboto"/>
                <a:sym typeface="Roboto"/>
              </a:rPr>
              <a:t>Umpire biographical information</a:t>
            </a:r>
            <a:endParaRPr sz="1100">
              <a:latin typeface="Roboto"/>
              <a:ea typeface="Roboto"/>
              <a:cs typeface="Roboto"/>
              <a:sym typeface="Roboto"/>
            </a:endParaRPr>
          </a:p>
        </p:txBody>
      </p:sp>
      <p:sp>
        <p:nvSpPr>
          <p:cNvPr id="565" name="Google Shape;565;p39"/>
          <p:cNvSpPr txBox="1"/>
          <p:nvPr/>
        </p:nvSpPr>
        <p:spPr>
          <a:xfrm>
            <a:off x="6460875" y="2752300"/>
            <a:ext cx="1388700" cy="3540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100">
                <a:latin typeface="Roboto"/>
                <a:ea typeface="Roboto"/>
                <a:cs typeface="Roboto"/>
                <a:sym typeface="Roboto"/>
              </a:rPr>
              <a:t>Pitch-by-pitch data</a:t>
            </a:r>
            <a:endParaRPr sz="1100">
              <a:latin typeface="Roboto"/>
              <a:ea typeface="Roboto"/>
              <a:cs typeface="Roboto"/>
              <a:sym typeface="Roboto"/>
            </a:endParaRPr>
          </a:p>
        </p:txBody>
      </p:sp>
      <p:sp>
        <p:nvSpPr>
          <p:cNvPr id="566" name="Google Shape;566;p39"/>
          <p:cNvSpPr txBox="1"/>
          <p:nvPr/>
        </p:nvSpPr>
        <p:spPr>
          <a:xfrm>
            <a:off x="4046450" y="4476500"/>
            <a:ext cx="1388700" cy="3540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100">
                <a:latin typeface="Roboto"/>
                <a:ea typeface="Roboto"/>
                <a:cs typeface="Roboto"/>
                <a:sym typeface="Roboto"/>
              </a:rPr>
              <a:t>Python library</a:t>
            </a:r>
            <a:endParaRPr sz="1100">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40"/>
          <p:cNvPicPr preferRelativeResize="0"/>
          <p:nvPr/>
        </p:nvPicPr>
        <p:blipFill>
          <a:blip r:embed="rId3">
            <a:alphaModFix/>
          </a:blip>
          <a:stretch>
            <a:fillRect/>
          </a:stretch>
        </p:blipFill>
        <p:spPr>
          <a:xfrm>
            <a:off x="152400" y="919922"/>
            <a:ext cx="5487857" cy="4070324"/>
          </a:xfrm>
          <a:prstGeom prst="rect">
            <a:avLst/>
          </a:prstGeom>
          <a:noFill/>
          <a:ln>
            <a:noFill/>
          </a:ln>
        </p:spPr>
      </p:pic>
      <p:pic>
        <p:nvPicPr>
          <p:cNvPr id="572" name="Google Shape;572;p40"/>
          <p:cNvPicPr preferRelativeResize="0"/>
          <p:nvPr/>
        </p:nvPicPr>
        <p:blipFill>
          <a:blip r:embed="rId4">
            <a:alphaModFix/>
          </a:blip>
          <a:stretch>
            <a:fillRect/>
          </a:stretch>
        </p:blipFill>
        <p:spPr>
          <a:xfrm>
            <a:off x="8272450" y="4808400"/>
            <a:ext cx="214298" cy="214298"/>
          </a:xfrm>
          <a:prstGeom prst="rect">
            <a:avLst/>
          </a:prstGeom>
          <a:noFill/>
          <a:ln>
            <a:noFill/>
          </a:ln>
        </p:spPr>
      </p:pic>
      <p:sp>
        <p:nvSpPr>
          <p:cNvPr id="573" name="Google Shape;573;p40"/>
          <p:cNvSpPr txBox="1"/>
          <p:nvPr>
            <p:ph type="title"/>
          </p:nvPr>
        </p:nvSpPr>
        <p:spPr>
          <a:xfrm>
            <a:off x="7427275" y="4754300"/>
            <a:ext cx="9057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Data Collection</a:t>
            </a:r>
            <a:endParaRPr sz="800">
              <a:solidFill>
                <a:schemeClr val="dk2"/>
              </a:solidFill>
              <a:latin typeface="Roboto"/>
              <a:ea typeface="Roboto"/>
              <a:cs typeface="Roboto"/>
              <a:sym typeface="Roboto"/>
            </a:endParaRPr>
          </a:p>
        </p:txBody>
      </p:sp>
      <p:sp>
        <p:nvSpPr>
          <p:cNvPr id="574" name="Google Shape;574;p40"/>
          <p:cNvSpPr/>
          <p:nvPr/>
        </p:nvSpPr>
        <p:spPr>
          <a:xfrm>
            <a:off x="8845850" y="4808450"/>
            <a:ext cx="214200" cy="214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5" name="Google Shape;575;p40"/>
          <p:cNvPicPr preferRelativeResize="0"/>
          <p:nvPr/>
        </p:nvPicPr>
        <p:blipFill>
          <a:blip r:embed="rId4">
            <a:alphaModFix/>
          </a:blip>
          <a:stretch>
            <a:fillRect/>
          </a:stretch>
        </p:blipFill>
        <p:spPr>
          <a:xfrm>
            <a:off x="8559150" y="4808400"/>
            <a:ext cx="214298" cy="214298"/>
          </a:xfrm>
          <a:prstGeom prst="rect">
            <a:avLst/>
          </a:prstGeom>
          <a:noFill/>
          <a:ln>
            <a:noFill/>
          </a:ln>
        </p:spPr>
      </p:pic>
      <p:sp>
        <p:nvSpPr>
          <p:cNvPr id="576" name="Google Shape;576;p40"/>
          <p:cNvSpPr txBox="1"/>
          <p:nvPr>
            <p:ph type="title"/>
          </p:nvPr>
        </p:nvSpPr>
        <p:spPr>
          <a:xfrm>
            <a:off x="311700" y="230475"/>
            <a:ext cx="8520600" cy="474900"/>
          </a:xfrm>
          <a:prstGeom prst="rect">
            <a:avLst/>
          </a:prstGeom>
          <a:solidFill>
            <a:srgbClr val="FFFFFF"/>
          </a:solid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1800"/>
              <a:t>Combined Dataframe</a:t>
            </a:r>
            <a:endParaRPr sz="1800">
              <a:latin typeface="Roboto"/>
              <a:ea typeface="Roboto"/>
              <a:cs typeface="Roboto"/>
              <a:sym typeface="Roboto"/>
            </a:endParaRPr>
          </a:p>
        </p:txBody>
      </p:sp>
      <p:graphicFrame>
        <p:nvGraphicFramePr>
          <p:cNvPr id="577" name="Google Shape;577;p40"/>
          <p:cNvGraphicFramePr/>
          <p:nvPr/>
        </p:nvGraphicFramePr>
        <p:xfrm>
          <a:off x="1687525" y="1506275"/>
          <a:ext cx="3000000" cy="3000000"/>
        </p:xfrm>
        <a:graphic>
          <a:graphicData uri="http://schemas.openxmlformats.org/drawingml/2006/table">
            <a:tbl>
              <a:tblPr>
                <a:noFill/>
                <a:tableStyleId>{048E1A4A-17C6-4D8B-9316-347A790E15F7}</a:tableStyleId>
              </a:tblPr>
              <a:tblGrid>
                <a:gridCol w="507075"/>
                <a:gridCol w="539650"/>
                <a:gridCol w="1093975"/>
                <a:gridCol w="1167000"/>
                <a:gridCol w="793475"/>
                <a:gridCol w="710350"/>
                <a:gridCol w="876600"/>
                <a:gridCol w="733450"/>
                <a:gridCol w="853500"/>
              </a:tblGrid>
              <a:tr h="264575">
                <a:tc>
                  <a:txBody>
                    <a:bodyPr/>
                    <a:lstStyle/>
                    <a:p>
                      <a:pPr indent="0" lvl="0" marL="0" rtl="0" algn="ctr">
                        <a:spcBef>
                          <a:spcPts val="0"/>
                        </a:spcBef>
                        <a:spcAft>
                          <a:spcPts val="0"/>
                        </a:spcAft>
                        <a:buNone/>
                      </a:pPr>
                      <a:r>
                        <a:rPr lang="en" sz="900">
                          <a:latin typeface="Roboto"/>
                          <a:ea typeface="Roboto"/>
                          <a:cs typeface="Roboto"/>
                          <a:sym typeface="Roboto"/>
                        </a:rPr>
                        <a:t>x</a:t>
                      </a:r>
                      <a:endParaRPr sz="900">
                        <a:latin typeface="Roboto"/>
                        <a:ea typeface="Roboto"/>
                        <a:cs typeface="Roboto"/>
                        <a:sym typeface="Roboto"/>
                      </a:endParaRPr>
                    </a:p>
                  </a:txBody>
                  <a:tcPr marT="9125" marB="9125" marR="9125" marL="9125" anchor="ctr">
                    <a:solidFill>
                      <a:srgbClr val="EFEFEF"/>
                    </a:solidFill>
                  </a:tcPr>
                </a:tc>
                <a:tc>
                  <a:txBody>
                    <a:bodyPr/>
                    <a:lstStyle/>
                    <a:p>
                      <a:pPr indent="0" lvl="0" marL="0" rtl="0" algn="ctr">
                        <a:spcBef>
                          <a:spcPts val="0"/>
                        </a:spcBef>
                        <a:spcAft>
                          <a:spcPts val="0"/>
                        </a:spcAft>
                        <a:buNone/>
                      </a:pPr>
                      <a:r>
                        <a:rPr lang="en" sz="900">
                          <a:latin typeface="Roboto"/>
                          <a:ea typeface="Roboto"/>
                          <a:cs typeface="Roboto"/>
                          <a:sym typeface="Roboto"/>
                        </a:rPr>
                        <a:t>z</a:t>
                      </a:r>
                      <a:endParaRPr sz="900">
                        <a:latin typeface="Roboto"/>
                        <a:ea typeface="Roboto"/>
                        <a:cs typeface="Roboto"/>
                        <a:sym typeface="Roboto"/>
                      </a:endParaRPr>
                    </a:p>
                  </a:txBody>
                  <a:tcPr marT="9125" marB="9125" marR="9125" marL="9125" anchor="ctr">
                    <a:solidFill>
                      <a:srgbClr val="EFEFEF"/>
                    </a:solidFill>
                  </a:tcPr>
                </a:tc>
                <a:tc>
                  <a:txBody>
                    <a:bodyPr/>
                    <a:lstStyle/>
                    <a:p>
                      <a:pPr indent="0" lvl="0" marL="0" rtl="0" algn="ctr">
                        <a:spcBef>
                          <a:spcPts val="0"/>
                        </a:spcBef>
                        <a:spcAft>
                          <a:spcPts val="0"/>
                        </a:spcAft>
                        <a:buClr>
                          <a:schemeClr val="dk1"/>
                        </a:buClr>
                        <a:buSzPts val="1100"/>
                        <a:buFont typeface="Arial"/>
                        <a:buNone/>
                      </a:pPr>
                      <a:r>
                        <a:rPr lang="en" sz="900">
                          <a:solidFill>
                            <a:schemeClr val="dk1"/>
                          </a:solidFill>
                          <a:latin typeface="Roboto"/>
                          <a:ea typeface="Roboto"/>
                          <a:cs typeface="Roboto"/>
                          <a:sym typeface="Roboto"/>
                        </a:rPr>
                        <a:t>strikezone(z)</a:t>
                      </a:r>
                      <a:r>
                        <a:rPr baseline="-25000" lang="en" sz="900">
                          <a:solidFill>
                            <a:schemeClr val="dk1"/>
                          </a:solidFill>
                          <a:latin typeface="Roboto"/>
                          <a:ea typeface="Roboto"/>
                          <a:cs typeface="Roboto"/>
                          <a:sym typeface="Roboto"/>
                        </a:rPr>
                        <a:t>top</a:t>
                      </a:r>
                      <a:endParaRPr sz="1300">
                        <a:latin typeface="Roboto"/>
                        <a:ea typeface="Roboto"/>
                        <a:cs typeface="Roboto"/>
                        <a:sym typeface="Roboto"/>
                      </a:endParaRPr>
                    </a:p>
                  </a:txBody>
                  <a:tcPr marT="9125" marB="9125" marR="9125" marL="9125" anchor="ctr">
                    <a:solidFill>
                      <a:srgbClr val="EFEFEF"/>
                    </a:solidFill>
                  </a:tcPr>
                </a:tc>
                <a:tc>
                  <a:txBody>
                    <a:bodyPr/>
                    <a:lstStyle/>
                    <a:p>
                      <a:pPr indent="0" lvl="0" marL="0" rtl="0" algn="ctr">
                        <a:spcBef>
                          <a:spcPts val="0"/>
                        </a:spcBef>
                        <a:spcAft>
                          <a:spcPts val="0"/>
                        </a:spcAft>
                        <a:buClr>
                          <a:schemeClr val="dk1"/>
                        </a:buClr>
                        <a:buSzPts val="1100"/>
                        <a:buFont typeface="Arial"/>
                        <a:buNone/>
                      </a:pPr>
                      <a:r>
                        <a:rPr lang="en" sz="900">
                          <a:solidFill>
                            <a:schemeClr val="dk1"/>
                          </a:solidFill>
                          <a:latin typeface="Roboto"/>
                          <a:ea typeface="Roboto"/>
                          <a:cs typeface="Roboto"/>
                          <a:sym typeface="Roboto"/>
                        </a:rPr>
                        <a:t>strikezone(z)</a:t>
                      </a:r>
                      <a:r>
                        <a:rPr baseline="-25000" lang="en" sz="900">
                          <a:solidFill>
                            <a:schemeClr val="dk1"/>
                          </a:solidFill>
                          <a:latin typeface="Roboto"/>
                          <a:ea typeface="Roboto"/>
                          <a:cs typeface="Roboto"/>
                          <a:sym typeface="Roboto"/>
                        </a:rPr>
                        <a:t>bottom</a:t>
                      </a:r>
                      <a:endParaRPr sz="1300">
                        <a:latin typeface="Roboto"/>
                        <a:ea typeface="Roboto"/>
                        <a:cs typeface="Roboto"/>
                        <a:sym typeface="Roboto"/>
                      </a:endParaRPr>
                    </a:p>
                  </a:txBody>
                  <a:tcPr marT="9125" marB="9125" marR="9125" marL="9125" anchor="ctr">
                    <a:solidFill>
                      <a:srgbClr val="EFEFEF"/>
                    </a:solidFill>
                  </a:tcPr>
                </a:tc>
                <a:tc>
                  <a:txBody>
                    <a:bodyPr/>
                    <a:lstStyle/>
                    <a:p>
                      <a:pPr indent="0" lvl="0" marL="0" rtl="0" algn="ctr">
                        <a:spcBef>
                          <a:spcPts val="0"/>
                        </a:spcBef>
                        <a:spcAft>
                          <a:spcPts val="0"/>
                        </a:spcAft>
                        <a:buNone/>
                      </a:pPr>
                      <a:r>
                        <a:rPr lang="en" sz="900">
                          <a:latin typeface="Roboto"/>
                          <a:ea typeface="Roboto"/>
                          <a:cs typeface="Roboto"/>
                          <a:sym typeface="Roboto"/>
                        </a:rPr>
                        <a:t>Umpire</a:t>
                      </a:r>
                      <a:endParaRPr sz="900">
                        <a:latin typeface="Roboto"/>
                        <a:ea typeface="Roboto"/>
                        <a:cs typeface="Roboto"/>
                        <a:sym typeface="Roboto"/>
                      </a:endParaRPr>
                    </a:p>
                  </a:txBody>
                  <a:tcPr marT="9125" marB="9125" marR="9125" marL="9125" anchor="ctr">
                    <a:solidFill>
                      <a:srgbClr val="EFEFEF"/>
                    </a:solidFill>
                  </a:tcPr>
                </a:tc>
                <a:tc>
                  <a:txBody>
                    <a:bodyPr/>
                    <a:lstStyle/>
                    <a:p>
                      <a:pPr indent="0" lvl="0" marL="0" rtl="0" algn="ctr">
                        <a:spcBef>
                          <a:spcPts val="0"/>
                        </a:spcBef>
                        <a:spcAft>
                          <a:spcPts val="0"/>
                        </a:spcAft>
                        <a:buNone/>
                      </a:pPr>
                      <a:r>
                        <a:rPr lang="en" sz="900">
                          <a:latin typeface="Roboto"/>
                          <a:ea typeface="Roboto"/>
                          <a:cs typeface="Roboto"/>
                          <a:sym typeface="Roboto"/>
                        </a:rPr>
                        <a:t>Pitcher</a:t>
                      </a:r>
                      <a:endParaRPr sz="900">
                        <a:latin typeface="Roboto"/>
                        <a:ea typeface="Roboto"/>
                        <a:cs typeface="Roboto"/>
                        <a:sym typeface="Roboto"/>
                      </a:endParaRPr>
                    </a:p>
                  </a:txBody>
                  <a:tcPr marT="9125" marB="9125" marR="9125" marL="9125" anchor="ctr">
                    <a:solidFill>
                      <a:srgbClr val="EFEFEF"/>
                    </a:solidFill>
                  </a:tcPr>
                </a:tc>
                <a:tc>
                  <a:txBody>
                    <a:bodyPr/>
                    <a:lstStyle/>
                    <a:p>
                      <a:pPr indent="0" lvl="0" marL="0" rtl="0" algn="ctr">
                        <a:spcBef>
                          <a:spcPts val="0"/>
                        </a:spcBef>
                        <a:spcAft>
                          <a:spcPts val="0"/>
                        </a:spcAft>
                        <a:buNone/>
                      </a:pPr>
                      <a:r>
                        <a:rPr lang="en" sz="800">
                          <a:latin typeface="Roboto"/>
                          <a:ea typeface="Roboto"/>
                          <a:cs typeface="Roboto"/>
                          <a:sym typeface="Roboto"/>
                        </a:rPr>
                        <a:t>Pitcher handedness</a:t>
                      </a:r>
                      <a:endParaRPr sz="800">
                        <a:latin typeface="Roboto"/>
                        <a:ea typeface="Roboto"/>
                        <a:cs typeface="Roboto"/>
                        <a:sym typeface="Roboto"/>
                      </a:endParaRPr>
                    </a:p>
                  </a:txBody>
                  <a:tcPr marT="9125" marB="9125" marR="9125" marL="9125" anchor="ctr">
                    <a:solidFill>
                      <a:srgbClr val="EFEFEF"/>
                    </a:solidFill>
                  </a:tcPr>
                </a:tc>
                <a:tc>
                  <a:txBody>
                    <a:bodyPr/>
                    <a:lstStyle/>
                    <a:p>
                      <a:pPr indent="0" lvl="0" marL="0" rtl="0" algn="ctr">
                        <a:spcBef>
                          <a:spcPts val="0"/>
                        </a:spcBef>
                        <a:spcAft>
                          <a:spcPts val="0"/>
                        </a:spcAft>
                        <a:buNone/>
                      </a:pPr>
                      <a:r>
                        <a:rPr lang="en" sz="900">
                          <a:latin typeface="Roboto"/>
                          <a:ea typeface="Roboto"/>
                          <a:cs typeface="Roboto"/>
                          <a:sym typeface="Roboto"/>
                        </a:rPr>
                        <a:t>Batter</a:t>
                      </a:r>
                      <a:endParaRPr sz="900">
                        <a:latin typeface="Roboto"/>
                        <a:ea typeface="Roboto"/>
                        <a:cs typeface="Roboto"/>
                        <a:sym typeface="Roboto"/>
                      </a:endParaRPr>
                    </a:p>
                  </a:txBody>
                  <a:tcPr marT="9125" marB="9125" marR="9125" marL="9125" anchor="ctr">
                    <a:solidFill>
                      <a:srgbClr val="EFEFEF"/>
                    </a:solidFill>
                  </a:tcPr>
                </a:tc>
                <a:tc>
                  <a:txBody>
                    <a:bodyPr/>
                    <a:lstStyle/>
                    <a:p>
                      <a:pPr indent="0" lvl="0" marL="0" rtl="0" algn="ctr">
                        <a:spcBef>
                          <a:spcPts val="0"/>
                        </a:spcBef>
                        <a:spcAft>
                          <a:spcPts val="0"/>
                        </a:spcAft>
                        <a:buNone/>
                      </a:pPr>
                      <a:r>
                        <a:rPr lang="en" sz="800">
                          <a:latin typeface="Roboto"/>
                          <a:ea typeface="Roboto"/>
                          <a:cs typeface="Roboto"/>
                          <a:sym typeface="Roboto"/>
                        </a:rPr>
                        <a:t>Batter handedness</a:t>
                      </a:r>
                      <a:endParaRPr sz="800">
                        <a:latin typeface="Roboto"/>
                        <a:ea typeface="Roboto"/>
                        <a:cs typeface="Roboto"/>
                        <a:sym typeface="Roboto"/>
                      </a:endParaRPr>
                    </a:p>
                  </a:txBody>
                  <a:tcPr marT="9125" marB="9125" marR="9125" marL="9125" anchor="ctr">
                    <a:solidFill>
                      <a:srgbClr val="EFEFEF"/>
                    </a:solidFill>
                  </a:tcPr>
                </a:tc>
              </a:tr>
            </a:tbl>
          </a:graphicData>
        </a:graphic>
      </p:graphicFrame>
      <p:sp>
        <p:nvSpPr>
          <p:cNvPr id="578" name="Google Shape;578;p40"/>
          <p:cNvSpPr/>
          <p:nvPr/>
        </p:nvSpPr>
        <p:spPr>
          <a:xfrm>
            <a:off x="189300" y="2571750"/>
            <a:ext cx="5451000" cy="64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cxnSp>
        <p:nvCxnSpPr>
          <p:cNvPr id="579" name="Google Shape;579;p40"/>
          <p:cNvCxnSpPr/>
          <p:nvPr/>
        </p:nvCxnSpPr>
        <p:spPr>
          <a:xfrm flipH="1" rot="10800000">
            <a:off x="189300" y="1514300"/>
            <a:ext cx="1500600" cy="1071300"/>
          </a:xfrm>
          <a:prstGeom prst="straightConnector1">
            <a:avLst/>
          </a:prstGeom>
          <a:noFill/>
          <a:ln cap="flat" cmpd="sng" w="19050">
            <a:solidFill>
              <a:srgbClr val="FF0000"/>
            </a:solidFill>
            <a:prstDash val="solid"/>
            <a:round/>
            <a:headEnd len="med" w="med" type="none"/>
            <a:tailEnd len="med" w="med" type="none"/>
          </a:ln>
        </p:spPr>
      </p:cxnSp>
      <p:cxnSp>
        <p:nvCxnSpPr>
          <p:cNvPr id="580" name="Google Shape;580;p40"/>
          <p:cNvCxnSpPr/>
          <p:nvPr/>
        </p:nvCxnSpPr>
        <p:spPr>
          <a:xfrm flipH="1" rot="10800000">
            <a:off x="5639850" y="1772825"/>
            <a:ext cx="3327000" cy="875100"/>
          </a:xfrm>
          <a:prstGeom prst="straightConnector1">
            <a:avLst/>
          </a:prstGeom>
          <a:noFill/>
          <a:ln cap="flat" cmpd="sng" w="19050">
            <a:solidFill>
              <a:srgbClr val="FF0000"/>
            </a:solidFill>
            <a:prstDash val="solid"/>
            <a:round/>
            <a:headEnd len="med" w="med" type="none"/>
            <a:tailEnd len="med" w="med"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41"/>
          <p:cNvSpPr txBox="1"/>
          <p:nvPr>
            <p:ph type="title"/>
          </p:nvPr>
        </p:nvSpPr>
        <p:spPr>
          <a:xfrm>
            <a:off x="0" y="228600"/>
            <a:ext cx="9144000" cy="4221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520">
                <a:latin typeface="Roboto Medium"/>
                <a:ea typeface="Roboto Medium"/>
                <a:cs typeface="Roboto Medium"/>
                <a:sym typeface="Roboto Medium"/>
              </a:rPr>
              <a:t>Building a Strike Zone Probability Surface: Step 2</a:t>
            </a:r>
            <a:endParaRPr sz="1520">
              <a:latin typeface="Roboto Medium"/>
              <a:ea typeface="Roboto Medium"/>
              <a:cs typeface="Roboto Medium"/>
              <a:sym typeface="Roboto Medium"/>
            </a:endParaRPr>
          </a:p>
        </p:txBody>
      </p:sp>
      <p:sp>
        <p:nvSpPr>
          <p:cNvPr id="586" name="Google Shape;586;p41"/>
          <p:cNvSpPr txBox="1"/>
          <p:nvPr>
            <p:ph type="title"/>
          </p:nvPr>
        </p:nvSpPr>
        <p:spPr>
          <a:xfrm>
            <a:off x="2849250" y="546200"/>
            <a:ext cx="3445500" cy="474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Light"/>
                <a:ea typeface="Roboto Light"/>
                <a:cs typeface="Roboto Light"/>
                <a:sym typeface="Roboto Light"/>
              </a:rPr>
              <a:t>The Useful Kind of Errors</a:t>
            </a:r>
            <a:endParaRPr sz="1800">
              <a:latin typeface="Roboto Light"/>
              <a:ea typeface="Roboto Light"/>
              <a:cs typeface="Roboto Light"/>
              <a:sym typeface="Roboto Light"/>
            </a:endParaRPr>
          </a:p>
        </p:txBody>
      </p:sp>
      <p:sp>
        <p:nvSpPr>
          <p:cNvPr id="587" name="Google Shape;587;p41"/>
          <p:cNvSpPr txBox="1"/>
          <p:nvPr>
            <p:ph idx="1" type="body"/>
          </p:nvPr>
        </p:nvSpPr>
        <p:spPr>
          <a:xfrm>
            <a:off x="144875" y="1200875"/>
            <a:ext cx="6087000" cy="3199500"/>
          </a:xfrm>
          <a:prstGeom prst="rect">
            <a:avLst/>
          </a:prstGeom>
        </p:spPr>
        <p:txBody>
          <a:bodyPr anchorCtr="0" anchor="t" bIns="91425" lIns="91425" spcFirstLastPara="1" rIns="91425" wrap="square" tIns="91425">
            <a:normAutofit/>
          </a:bodyPr>
          <a:lstStyle/>
          <a:p>
            <a:pPr indent="-323850" lvl="0" marL="457200" rtl="0" algn="l">
              <a:lnSpc>
                <a:spcPct val="115000"/>
              </a:lnSpc>
              <a:spcBef>
                <a:spcPts val="0"/>
              </a:spcBef>
              <a:spcAft>
                <a:spcPts val="0"/>
              </a:spcAft>
              <a:buClr>
                <a:schemeClr val="dk1"/>
              </a:buClr>
              <a:buSzPts val="1500"/>
              <a:buChar char="●"/>
            </a:pPr>
            <a:r>
              <a:rPr lang="en" sz="1500">
                <a:solidFill>
                  <a:schemeClr val="dk1"/>
                </a:solidFill>
              </a:rPr>
              <a:t>The number of pitches falling into each grid cell varies.</a:t>
            </a:r>
            <a:endParaRPr sz="1500">
              <a:solidFill>
                <a:schemeClr val="dk1"/>
              </a:solidFill>
            </a:endParaRPr>
          </a:p>
          <a:p>
            <a:pPr indent="-323850" lvl="0" marL="457200" rtl="0" algn="l">
              <a:lnSpc>
                <a:spcPct val="115000"/>
              </a:lnSpc>
              <a:spcBef>
                <a:spcPts val="1000"/>
              </a:spcBef>
              <a:spcAft>
                <a:spcPts val="0"/>
              </a:spcAft>
              <a:buClr>
                <a:schemeClr val="dk1"/>
              </a:buClr>
              <a:buSzPts val="1500"/>
              <a:buChar char="●"/>
            </a:pPr>
            <a:r>
              <a:rPr lang="en" sz="1500">
                <a:solidFill>
                  <a:schemeClr val="dk1"/>
                </a:solidFill>
              </a:rPr>
              <a:t>The strike percentage in each cell is measured with a different level of confidence.</a:t>
            </a:r>
            <a:endParaRPr sz="1500">
              <a:solidFill>
                <a:schemeClr val="dk1"/>
              </a:solidFill>
            </a:endParaRPr>
          </a:p>
          <a:p>
            <a:pPr indent="-311150" lvl="1" marL="914400" rtl="0" algn="l">
              <a:lnSpc>
                <a:spcPct val="115000"/>
              </a:lnSpc>
              <a:spcBef>
                <a:spcPts val="1000"/>
              </a:spcBef>
              <a:spcAft>
                <a:spcPts val="0"/>
              </a:spcAft>
              <a:buClr>
                <a:schemeClr val="dk1"/>
              </a:buClr>
              <a:buSzPts val="1300"/>
              <a:buChar char="○"/>
            </a:pPr>
            <a:r>
              <a:rPr lang="en" sz="1300">
                <a:solidFill>
                  <a:schemeClr val="dk1"/>
                </a:solidFill>
              </a:rPr>
              <a:t>Sampling and survey statistics when measuring proportions</a:t>
            </a:r>
            <a:endParaRPr sz="1300">
              <a:solidFill>
                <a:schemeClr val="dk1"/>
              </a:solidFill>
            </a:endParaRPr>
          </a:p>
          <a:p>
            <a:pPr indent="-323850" lvl="0" marL="457200" rtl="0" algn="l">
              <a:lnSpc>
                <a:spcPct val="115000"/>
              </a:lnSpc>
              <a:spcBef>
                <a:spcPts val="1000"/>
              </a:spcBef>
              <a:spcAft>
                <a:spcPts val="0"/>
              </a:spcAft>
              <a:buClr>
                <a:schemeClr val="dk1"/>
              </a:buClr>
              <a:buSzPts val="1500"/>
              <a:buChar char="●"/>
            </a:pPr>
            <a:r>
              <a:rPr lang="en" sz="1500">
                <a:solidFill>
                  <a:schemeClr val="dk1"/>
                </a:solidFill>
              </a:rPr>
              <a:t>The pitches in the cell vote on the likelihood a new pitch will be a ball or a strike. </a:t>
            </a:r>
            <a:endParaRPr sz="1500">
              <a:solidFill>
                <a:schemeClr val="dk1"/>
              </a:solidFill>
            </a:endParaRPr>
          </a:p>
          <a:p>
            <a:pPr indent="-323850" lvl="0" marL="457200" rtl="0" algn="l">
              <a:lnSpc>
                <a:spcPct val="115000"/>
              </a:lnSpc>
              <a:spcBef>
                <a:spcPts val="1000"/>
              </a:spcBef>
              <a:spcAft>
                <a:spcPts val="1000"/>
              </a:spcAft>
              <a:buClr>
                <a:schemeClr val="dk1"/>
              </a:buClr>
              <a:buSzPts val="1500"/>
              <a:buChar char="●"/>
            </a:pPr>
            <a:r>
              <a:rPr lang="en" sz="1500">
                <a:solidFill>
                  <a:schemeClr val="dk1"/>
                </a:solidFill>
              </a:rPr>
              <a:t>Accounting for </a:t>
            </a:r>
            <a:r>
              <a:rPr lang="en" sz="1500">
                <a:solidFill>
                  <a:schemeClr val="dk1"/>
                </a:solidFill>
              </a:rPr>
              <a:t>measurement</a:t>
            </a:r>
            <a:r>
              <a:rPr lang="en" sz="1500">
                <a:solidFill>
                  <a:schemeClr val="dk1"/>
                </a:solidFill>
              </a:rPr>
              <a:t> </a:t>
            </a:r>
            <a:r>
              <a:rPr lang="en" sz="1500">
                <a:solidFill>
                  <a:schemeClr val="dk1"/>
                </a:solidFill>
              </a:rPr>
              <a:t>errors</a:t>
            </a:r>
            <a:r>
              <a:rPr lang="en" sz="1500">
                <a:solidFill>
                  <a:schemeClr val="dk1"/>
                </a:solidFill>
              </a:rPr>
              <a:t> in the fitting process improves results. </a:t>
            </a:r>
            <a:endParaRPr sz="1500">
              <a:solidFill>
                <a:schemeClr val="dk1"/>
              </a:solidFill>
            </a:endParaRPr>
          </a:p>
        </p:txBody>
      </p:sp>
      <p:pic>
        <p:nvPicPr>
          <p:cNvPr id="588" name="Google Shape;588;p41"/>
          <p:cNvPicPr preferRelativeResize="0"/>
          <p:nvPr/>
        </p:nvPicPr>
        <p:blipFill rotWithShape="1">
          <a:blip r:embed="rId3">
            <a:alphaModFix/>
          </a:blip>
          <a:srcRect b="60191" l="31479" r="18853" t="0"/>
          <a:stretch/>
        </p:blipFill>
        <p:spPr>
          <a:xfrm>
            <a:off x="-48312" y="4121050"/>
            <a:ext cx="1853450" cy="1114250"/>
          </a:xfrm>
          <a:prstGeom prst="rect">
            <a:avLst/>
          </a:prstGeom>
          <a:noFill/>
          <a:ln>
            <a:noFill/>
          </a:ln>
        </p:spPr>
      </p:pic>
      <p:pic>
        <p:nvPicPr>
          <p:cNvPr id="589" name="Google Shape;589;p41"/>
          <p:cNvPicPr preferRelativeResize="0"/>
          <p:nvPr/>
        </p:nvPicPr>
        <p:blipFill>
          <a:blip r:embed="rId4">
            <a:alphaModFix/>
          </a:blip>
          <a:stretch>
            <a:fillRect/>
          </a:stretch>
        </p:blipFill>
        <p:spPr>
          <a:xfrm>
            <a:off x="6660138" y="1450062"/>
            <a:ext cx="2119325" cy="1059675"/>
          </a:xfrm>
          <a:prstGeom prst="rect">
            <a:avLst/>
          </a:prstGeom>
          <a:noFill/>
          <a:ln>
            <a:noFill/>
          </a:ln>
        </p:spPr>
      </p:pic>
      <p:pic>
        <p:nvPicPr>
          <p:cNvPr id="590" name="Google Shape;590;p41"/>
          <p:cNvPicPr preferRelativeResize="0"/>
          <p:nvPr/>
        </p:nvPicPr>
        <p:blipFill>
          <a:blip r:embed="rId5">
            <a:alphaModFix/>
          </a:blip>
          <a:stretch>
            <a:fillRect/>
          </a:stretch>
        </p:blipFill>
        <p:spPr>
          <a:xfrm>
            <a:off x="6660159" y="2571748"/>
            <a:ext cx="2021665" cy="814900"/>
          </a:xfrm>
          <a:prstGeom prst="rect">
            <a:avLst/>
          </a:prstGeom>
          <a:noFill/>
          <a:ln>
            <a:noFill/>
          </a:ln>
        </p:spPr>
      </p:pic>
      <p:pic>
        <p:nvPicPr>
          <p:cNvPr id="591" name="Google Shape;591;p41"/>
          <p:cNvPicPr preferRelativeResize="0"/>
          <p:nvPr/>
        </p:nvPicPr>
        <p:blipFill>
          <a:blip r:embed="rId6">
            <a:alphaModFix/>
          </a:blip>
          <a:stretch>
            <a:fillRect/>
          </a:stretch>
        </p:blipFill>
        <p:spPr>
          <a:xfrm>
            <a:off x="7851975" y="4911613"/>
            <a:ext cx="152330" cy="141327"/>
          </a:xfrm>
          <a:prstGeom prst="rect">
            <a:avLst/>
          </a:prstGeom>
          <a:noFill/>
          <a:ln>
            <a:noFill/>
          </a:ln>
        </p:spPr>
      </p:pic>
      <p:sp>
        <p:nvSpPr>
          <p:cNvPr id="592" name="Google Shape;592;p41"/>
          <p:cNvSpPr txBox="1"/>
          <p:nvPr>
            <p:ph type="title"/>
          </p:nvPr>
        </p:nvSpPr>
        <p:spPr>
          <a:xfrm>
            <a:off x="7292725" y="4821025"/>
            <a:ext cx="6339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Modeling</a:t>
            </a:r>
            <a:endParaRPr sz="800">
              <a:solidFill>
                <a:schemeClr val="dk2"/>
              </a:solidFill>
              <a:latin typeface="Roboto"/>
              <a:ea typeface="Roboto"/>
              <a:cs typeface="Roboto"/>
              <a:sym typeface="Roboto"/>
            </a:endParaRPr>
          </a:p>
        </p:txBody>
      </p:sp>
      <p:pic>
        <p:nvPicPr>
          <p:cNvPr id="593" name="Google Shape;593;p41"/>
          <p:cNvPicPr preferRelativeResize="0"/>
          <p:nvPr/>
        </p:nvPicPr>
        <p:blipFill>
          <a:blip r:embed="rId6">
            <a:alphaModFix/>
          </a:blip>
          <a:stretch>
            <a:fillRect/>
          </a:stretch>
        </p:blipFill>
        <p:spPr>
          <a:xfrm>
            <a:off x="8033200" y="4911625"/>
            <a:ext cx="152330" cy="141327"/>
          </a:xfrm>
          <a:prstGeom prst="rect">
            <a:avLst/>
          </a:prstGeom>
          <a:noFill/>
          <a:ln>
            <a:noFill/>
          </a:ln>
        </p:spPr>
      </p:pic>
      <p:sp>
        <p:nvSpPr>
          <p:cNvPr id="594" name="Google Shape;594;p41"/>
          <p:cNvSpPr/>
          <p:nvPr/>
        </p:nvSpPr>
        <p:spPr>
          <a:xfrm>
            <a:off x="8939340" y="4911645"/>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1"/>
          <p:cNvSpPr/>
          <p:nvPr/>
        </p:nvSpPr>
        <p:spPr>
          <a:xfrm>
            <a:off x="8758078"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1"/>
          <p:cNvSpPr/>
          <p:nvPr/>
        </p:nvSpPr>
        <p:spPr>
          <a:xfrm>
            <a:off x="8576840"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1"/>
          <p:cNvSpPr/>
          <p:nvPr/>
        </p:nvSpPr>
        <p:spPr>
          <a:xfrm>
            <a:off x="8395603"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1"/>
          <p:cNvSpPr/>
          <p:nvPr/>
        </p:nvSpPr>
        <p:spPr>
          <a:xfrm>
            <a:off x="8214365"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1"/>
          <p:cNvSpPr txBox="1"/>
          <p:nvPr/>
        </p:nvSpPr>
        <p:spPr>
          <a:xfrm>
            <a:off x="7070475" y="2941200"/>
            <a:ext cx="202800" cy="214500"/>
          </a:xfrm>
          <a:prstGeom prst="rect">
            <a:avLst/>
          </a:prstGeom>
          <a:solidFill>
            <a:schemeClr val="lt1"/>
          </a:solidFill>
          <a:ln>
            <a:noFill/>
          </a:ln>
        </p:spPr>
        <p:txBody>
          <a:bodyPr anchorCtr="0" anchor="t" bIns="0" lIns="0" spcFirstLastPara="1" rIns="0" wrap="square" tIns="0">
            <a:noAutofit/>
          </a:bodyPr>
          <a:lstStyle/>
          <a:p>
            <a:pPr indent="0" lvl="0" marL="0" rtl="0" algn="ctr">
              <a:spcBef>
                <a:spcPts val="0"/>
              </a:spcBef>
              <a:spcAft>
                <a:spcPts val="0"/>
              </a:spcAft>
              <a:buNone/>
            </a:pPr>
            <a:r>
              <a:rPr b="1" i="1" lang="en" sz="1800">
                <a:latin typeface="Times New Roman"/>
                <a:ea typeface="Times New Roman"/>
                <a:cs typeface="Times New Roman"/>
                <a:sym typeface="Times New Roman"/>
              </a:rPr>
              <a:t>a</a:t>
            </a:r>
            <a:endParaRPr b="1" i="1" sz="18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5"/>
          <p:cNvPicPr preferRelativeResize="0"/>
          <p:nvPr/>
        </p:nvPicPr>
        <p:blipFill>
          <a:blip r:embed="rId3">
            <a:alphaModFix/>
          </a:blip>
          <a:stretch>
            <a:fillRect/>
          </a:stretch>
        </p:blipFill>
        <p:spPr>
          <a:xfrm>
            <a:off x="7980925" y="4813025"/>
            <a:ext cx="214298" cy="214298"/>
          </a:xfrm>
          <a:prstGeom prst="rect">
            <a:avLst/>
          </a:prstGeom>
          <a:noFill/>
          <a:ln>
            <a:noFill/>
          </a:ln>
        </p:spPr>
      </p:pic>
      <p:sp>
        <p:nvSpPr>
          <p:cNvPr id="87" name="Google Shape;87;p15"/>
          <p:cNvSpPr txBox="1"/>
          <p:nvPr>
            <p:ph type="title"/>
          </p:nvPr>
        </p:nvSpPr>
        <p:spPr>
          <a:xfrm>
            <a:off x="7297925" y="4758925"/>
            <a:ext cx="7434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Introduction</a:t>
            </a:r>
            <a:endParaRPr sz="800">
              <a:solidFill>
                <a:schemeClr val="dk2"/>
              </a:solidFill>
              <a:latin typeface="Roboto"/>
              <a:ea typeface="Roboto"/>
              <a:cs typeface="Roboto"/>
              <a:sym typeface="Roboto"/>
            </a:endParaRPr>
          </a:p>
        </p:txBody>
      </p:sp>
      <p:pic>
        <p:nvPicPr>
          <p:cNvPr id="88" name="Google Shape;88;p15"/>
          <p:cNvPicPr preferRelativeResize="0"/>
          <p:nvPr/>
        </p:nvPicPr>
        <p:blipFill>
          <a:blip r:embed="rId3">
            <a:alphaModFix/>
          </a:blip>
          <a:stretch>
            <a:fillRect/>
          </a:stretch>
        </p:blipFill>
        <p:spPr>
          <a:xfrm>
            <a:off x="8267625" y="4813025"/>
            <a:ext cx="214298" cy="214298"/>
          </a:xfrm>
          <a:prstGeom prst="rect">
            <a:avLst/>
          </a:prstGeom>
          <a:noFill/>
          <a:ln>
            <a:noFill/>
          </a:ln>
        </p:spPr>
      </p:pic>
      <p:pic>
        <p:nvPicPr>
          <p:cNvPr id="89" name="Google Shape;89;p15"/>
          <p:cNvPicPr preferRelativeResize="0"/>
          <p:nvPr/>
        </p:nvPicPr>
        <p:blipFill>
          <a:blip r:embed="rId3">
            <a:alphaModFix/>
          </a:blip>
          <a:stretch>
            <a:fillRect/>
          </a:stretch>
        </p:blipFill>
        <p:spPr>
          <a:xfrm>
            <a:off x="8554300" y="4813025"/>
            <a:ext cx="214298" cy="214298"/>
          </a:xfrm>
          <a:prstGeom prst="rect">
            <a:avLst/>
          </a:prstGeom>
          <a:noFill/>
          <a:ln>
            <a:noFill/>
          </a:ln>
        </p:spPr>
      </p:pic>
      <p:pic>
        <p:nvPicPr>
          <p:cNvPr id="90" name="Google Shape;90;p15"/>
          <p:cNvPicPr preferRelativeResize="0"/>
          <p:nvPr/>
        </p:nvPicPr>
        <p:blipFill>
          <a:blip r:embed="rId4">
            <a:alphaModFix/>
          </a:blip>
          <a:stretch>
            <a:fillRect/>
          </a:stretch>
        </p:blipFill>
        <p:spPr>
          <a:xfrm>
            <a:off x="3235199" y="2354625"/>
            <a:ext cx="2599675" cy="1462301"/>
          </a:xfrm>
          <a:prstGeom prst="rect">
            <a:avLst/>
          </a:prstGeom>
          <a:noFill/>
          <a:ln>
            <a:noFill/>
          </a:ln>
        </p:spPr>
      </p:pic>
      <p:sp>
        <p:nvSpPr>
          <p:cNvPr id="91" name="Google Shape;91;p15"/>
          <p:cNvSpPr txBox="1"/>
          <p:nvPr/>
        </p:nvSpPr>
        <p:spPr>
          <a:xfrm>
            <a:off x="0" y="199975"/>
            <a:ext cx="9144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latin typeface="Roboto Medium"/>
                <a:ea typeface="Roboto Medium"/>
                <a:cs typeface="Roboto Medium"/>
                <a:sym typeface="Roboto Medium"/>
              </a:rPr>
              <a:t>Analytical Outline</a:t>
            </a:r>
            <a:endParaRPr sz="2200">
              <a:latin typeface="Roboto Medium"/>
              <a:ea typeface="Roboto Medium"/>
              <a:cs typeface="Roboto Medium"/>
              <a:sym typeface="Roboto Medium"/>
            </a:endParaRPr>
          </a:p>
        </p:txBody>
      </p:sp>
      <p:sp>
        <p:nvSpPr>
          <p:cNvPr id="92" name="Google Shape;92;p15"/>
          <p:cNvSpPr txBox="1"/>
          <p:nvPr/>
        </p:nvSpPr>
        <p:spPr>
          <a:xfrm>
            <a:off x="6063000" y="1031000"/>
            <a:ext cx="2623500" cy="101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Roboto"/>
              <a:buAutoNum type="arabicPeriod" startAt="3"/>
            </a:pPr>
            <a:r>
              <a:rPr lang="en" sz="1800">
                <a:latin typeface="Roboto"/>
                <a:ea typeface="Roboto"/>
                <a:cs typeface="Roboto"/>
                <a:sym typeface="Roboto"/>
              </a:rPr>
              <a:t>Deep-dive into player performance evaluation.</a:t>
            </a:r>
            <a:endParaRPr sz="1800">
              <a:latin typeface="Roboto"/>
              <a:ea typeface="Roboto"/>
              <a:cs typeface="Roboto"/>
              <a:sym typeface="Roboto"/>
            </a:endParaRPr>
          </a:p>
        </p:txBody>
      </p:sp>
      <p:sp>
        <p:nvSpPr>
          <p:cNvPr id="93" name="Google Shape;93;p15"/>
          <p:cNvSpPr txBox="1"/>
          <p:nvPr/>
        </p:nvSpPr>
        <p:spPr>
          <a:xfrm>
            <a:off x="331250" y="1024563"/>
            <a:ext cx="2599800" cy="101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Roboto"/>
              <a:buAutoNum type="arabicPeriod"/>
            </a:pPr>
            <a:r>
              <a:rPr lang="en" sz="1800">
                <a:latin typeface="Roboto"/>
                <a:ea typeface="Roboto"/>
                <a:cs typeface="Roboto"/>
                <a:sym typeface="Roboto"/>
              </a:rPr>
              <a:t>Review</a:t>
            </a:r>
            <a:r>
              <a:rPr lang="en" sz="1800">
                <a:latin typeface="Roboto"/>
                <a:ea typeface="Roboto"/>
                <a:cs typeface="Roboto"/>
                <a:sym typeface="Roboto"/>
              </a:rPr>
              <a:t> the strike zone probability model.</a:t>
            </a:r>
            <a:endParaRPr sz="1800">
              <a:latin typeface="Roboto"/>
              <a:ea typeface="Roboto"/>
              <a:cs typeface="Roboto"/>
              <a:sym typeface="Roboto"/>
            </a:endParaRPr>
          </a:p>
        </p:txBody>
      </p:sp>
      <p:sp>
        <p:nvSpPr>
          <p:cNvPr id="94" name="Google Shape;94;p15"/>
          <p:cNvSpPr txBox="1"/>
          <p:nvPr/>
        </p:nvSpPr>
        <p:spPr>
          <a:xfrm>
            <a:off x="3122125" y="1031000"/>
            <a:ext cx="2749800" cy="101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Roboto"/>
              <a:buAutoNum type="arabicPeriod" startAt="2"/>
            </a:pPr>
            <a:r>
              <a:rPr lang="en" sz="1800">
                <a:latin typeface="Roboto"/>
                <a:ea typeface="Roboto"/>
                <a:cs typeface="Roboto"/>
                <a:sym typeface="Roboto"/>
              </a:rPr>
              <a:t>Explore model sensitivity and situational analysis.</a:t>
            </a:r>
            <a:endParaRPr sz="1800">
              <a:latin typeface="Roboto"/>
              <a:ea typeface="Roboto"/>
              <a:cs typeface="Roboto"/>
              <a:sym typeface="Roboto"/>
            </a:endParaRPr>
          </a:p>
        </p:txBody>
      </p:sp>
      <p:pic>
        <p:nvPicPr>
          <p:cNvPr id="95" name="Google Shape;95;p15"/>
          <p:cNvPicPr preferRelativeResize="0"/>
          <p:nvPr/>
        </p:nvPicPr>
        <p:blipFill rotWithShape="1">
          <a:blip r:embed="rId5">
            <a:alphaModFix/>
          </a:blip>
          <a:srcRect b="24340" l="0" r="0" t="24340"/>
          <a:stretch/>
        </p:blipFill>
        <p:spPr>
          <a:xfrm>
            <a:off x="6062988" y="2341775"/>
            <a:ext cx="2749727" cy="1462299"/>
          </a:xfrm>
          <a:prstGeom prst="rect">
            <a:avLst/>
          </a:prstGeom>
          <a:noFill/>
          <a:ln>
            <a:noFill/>
          </a:ln>
        </p:spPr>
      </p:pic>
      <p:pic>
        <p:nvPicPr>
          <p:cNvPr id="96" name="Google Shape;96;p15"/>
          <p:cNvPicPr preferRelativeResize="0"/>
          <p:nvPr/>
        </p:nvPicPr>
        <p:blipFill>
          <a:blip r:embed="rId6">
            <a:alphaModFix/>
          </a:blip>
          <a:stretch>
            <a:fillRect/>
          </a:stretch>
        </p:blipFill>
        <p:spPr>
          <a:xfrm>
            <a:off x="257363" y="2341775"/>
            <a:ext cx="2749725" cy="1462300"/>
          </a:xfrm>
          <a:prstGeom prst="rect">
            <a:avLst/>
          </a:prstGeom>
          <a:noFill/>
          <a:ln>
            <a:noFill/>
          </a:ln>
        </p:spPr>
      </p:pic>
      <p:sp>
        <p:nvSpPr>
          <p:cNvPr id="97" name="Google Shape;97;p15"/>
          <p:cNvSpPr/>
          <p:nvPr/>
        </p:nvSpPr>
        <p:spPr>
          <a:xfrm>
            <a:off x="8812725" y="4813075"/>
            <a:ext cx="214200" cy="2142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42"/>
          <p:cNvSpPr txBox="1"/>
          <p:nvPr>
            <p:ph type="title"/>
          </p:nvPr>
        </p:nvSpPr>
        <p:spPr>
          <a:xfrm>
            <a:off x="3937475" y="474250"/>
            <a:ext cx="5215200" cy="474900"/>
          </a:xfrm>
          <a:prstGeom prst="rect">
            <a:avLst/>
          </a:prstGeom>
          <a:solidFill>
            <a:srgbClr val="FFFFFF"/>
          </a:solid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Medium"/>
                <a:ea typeface="Roboto Medium"/>
                <a:cs typeface="Roboto Medium"/>
                <a:sym typeface="Roboto Medium"/>
              </a:rPr>
              <a:t>Height Normalization</a:t>
            </a:r>
            <a:endParaRPr sz="1800">
              <a:latin typeface="Roboto Medium"/>
              <a:ea typeface="Roboto Medium"/>
              <a:cs typeface="Roboto Medium"/>
              <a:sym typeface="Roboto Medium"/>
            </a:endParaRPr>
          </a:p>
        </p:txBody>
      </p:sp>
      <p:pic>
        <p:nvPicPr>
          <p:cNvPr id="605" name="Google Shape;605;p42"/>
          <p:cNvPicPr preferRelativeResize="0"/>
          <p:nvPr/>
        </p:nvPicPr>
        <p:blipFill>
          <a:blip r:embed="rId3">
            <a:alphaModFix/>
          </a:blip>
          <a:stretch>
            <a:fillRect/>
          </a:stretch>
        </p:blipFill>
        <p:spPr>
          <a:xfrm>
            <a:off x="0" y="0"/>
            <a:ext cx="3928821" cy="5143501"/>
          </a:xfrm>
          <a:prstGeom prst="rect">
            <a:avLst/>
          </a:prstGeom>
          <a:noFill/>
          <a:ln>
            <a:noFill/>
          </a:ln>
        </p:spPr>
      </p:pic>
      <p:sp>
        <p:nvSpPr>
          <p:cNvPr id="606" name="Google Shape;606;p42"/>
          <p:cNvSpPr txBox="1"/>
          <p:nvPr>
            <p:ph type="title"/>
          </p:nvPr>
        </p:nvSpPr>
        <p:spPr>
          <a:xfrm>
            <a:off x="2257925" y="0"/>
            <a:ext cx="16707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800">
                <a:solidFill>
                  <a:srgbClr val="FFFFFF"/>
                </a:solidFill>
              </a:rPr>
              <a:t>Image credit: Houston Chronicle</a:t>
            </a:r>
            <a:endParaRPr i="1" sz="800">
              <a:solidFill>
                <a:srgbClr val="FFFFFF"/>
              </a:solidFill>
              <a:latin typeface="Roboto"/>
              <a:ea typeface="Roboto"/>
              <a:cs typeface="Roboto"/>
              <a:sym typeface="Roboto"/>
            </a:endParaRPr>
          </a:p>
        </p:txBody>
      </p:sp>
      <p:sp>
        <p:nvSpPr>
          <p:cNvPr id="607" name="Google Shape;607;p42"/>
          <p:cNvSpPr txBox="1"/>
          <p:nvPr>
            <p:ph idx="1" type="body"/>
          </p:nvPr>
        </p:nvSpPr>
        <p:spPr>
          <a:xfrm>
            <a:off x="4160375" y="1186013"/>
            <a:ext cx="4769400" cy="3189300"/>
          </a:xfrm>
          <a:prstGeom prst="rect">
            <a:avLst/>
          </a:prstGeom>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Used StatCast reporting of the sz</a:t>
            </a:r>
            <a:r>
              <a:rPr baseline="-25000" lang="en">
                <a:solidFill>
                  <a:schemeClr val="dk1"/>
                </a:solidFill>
              </a:rPr>
              <a:t>top</a:t>
            </a:r>
            <a:r>
              <a:rPr lang="en">
                <a:solidFill>
                  <a:schemeClr val="dk1"/>
                </a:solidFill>
              </a:rPr>
              <a:t> and sz</a:t>
            </a:r>
            <a:r>
              <a:rPr baseline="-25000" lang="en">
                <a:solidFill>
                  <a:schemeClr val="dk1"/>
                </a:solidFill>
              </a:rPr>
              <a:t>bottom</a:t>
            </a:r>
            <a:r>
              <a:rPr lang="en">
                <a:solidFill>
                  <a:schemeClr val="dk1"/>
                </a:solidFill>
              </a:rPr>
              <a:t> for every pitch</a:t>
            </a:r>
            <a:endParaRPr>
              <a:solidFill>
                <a:schemeClr val="dk1"/>
              </a:solidFill>
            </a:endParaRPr>
          </a:p>
          <a:p>
            <a:pPr indent="0" lvl="0" marL="457200" rtl="0" algn="l">
              <a:lnSpc>
                <a:spcPct val="115000"/>
              </a:lnSpc>
              <a:spcBef>
                <a:spcPts val="1000"/>
              </a:spcBef>
              <a:spcAft>
                <a:spcPts val="0"/>
              </a:spcAft>
              <a:buNone/>
            </a:pPr>
            <a:r>
              <a:t/>
            </a:r>
            <a:endParaRPr>
              <a:solidFill>
                <a:schemeClr val="dk1"/>
              </a:solidFill>
            </a:endParaRPr>
          </a:p>
          <a:p>
            <a:pPr indent="-342900" lvl="0" marL="457200" rtl="0" algn="l">
              <a:lnSpc>
                <a:spcPct val="115000"/>
              </a:lnSpc>
              <a:spcBef>
                <a:spcPts val="1000"/>
              </a:spcBef>
              <a:spcAft>
                <a:spcPts val="0"/>
              </a:spcAft>
              <a:buClr>
                <a:schemeClr val="dk1"/>
              </a:buClr>
              <a:buSzPts val="1800"/>
              <a:buChar char="●"/>
            </a:pPr>
            <a:r>
              <a:rPr lang="en">
                <a:solidFill>
                  <a:schemeClr val="dk1"/>
                </a:solidFill>
              </a:rPr>
              <a:t>Averaged (mean) values for each defines a normalized strike zone height</a:t>
            </a:r>
            <a:endParaRPr>
              <a:solidFill>
                <a:schemeClr val="dk1"/>
              </a:solidFill>
            </a:endParaRPr>
          </a:p>
          <a:p>
            <a:pPr indent="0" lvl="0" marL="457200" rtl="0" algn="l">
              <a:lnSpc>
                <a:spcPct val="115000"/>
              </a:lnSpc>
              <a:spcBef>
                <a:spcPts val="1000"/>
              </a:spcBef>
              <a:spcAft>
                <a:spcPts val="0"/>
              </a:spcAft>
              <a:buNone/>
            </a:pPr>
            <a:r>
              <a:t/>
            </a:r>
            <a:endParaRPr>
              <a:solidFill>
                <a:schemeClr val="dk1"/>
              </a:solidFill>
            </a:endParaRPr>
          </a:p>
          <a:p>
            <a:pPr indent="-342900" lvl="0" marL="457200" rtl="0" algn="l">
              <a:lnSpc>
                <a:spcPct val="115000"/>
              </a:lnSpc>
              <a:spcBef>
                <a:spcPts val="1000"/>
              </a:spcBef>
              <a:spcAft>
                <a:spcPts val="1000"/>
              </a:spcAft>
              <a:buClr>
                <a:schemeClr val="dk1"/>
              </a:buClr>
              <a:buSzPts val="1800"/>
              <a:buChar char="●"/>
            </a:pPr>
            <a:r>
              <a:rPr lang="en">
                <a:solidFill>
                  <a:schemeClr val="dk1"/>
                </a:solidFill>
              </a:rPr>
              <a:t>Proportionally scaled each pitch location relative to this standardized size  </a:t>
            </a:r>
            <a:endParaRPr>
              <a:solidFill>
                <a:schemeClr val="dk1"/>
              </a:solidFill>
            </a:endParaRPr>
          </a:p>
        </p:txBody>
      </p:sp>
      <p:pic>
        <p:nvPicPr>
          <p:cNvPr id="608" name="Google Shape;608;p42"/>
          <p:cNvPicPr preferRelativeResize="0"/>
          <p:nvPr/>
        </p:nvPicPr>
        <p:blipFill>
          <a:blip r:embed="rId4">
            <a:alphaModFix/>
          </a:blip>
          <a:stretch>
            <a:fillRect/>
          </a:stretch>
        </p:blipFill>
        <p:spPr>
          <a:xfrm>
            <a:off x="7851975" y="4911613"/>
            <a:ext cx="152330" cy="141327"/>
          </a:xfrm>
          <a:prstGeom prst="rect">
            <a:avLst/>
          </a:prstGeom>
          <a:noFill/>
          <a:ln>
            <a:noFill/>
          </a:ln>
        </p:spPr>
      </p:pic>
      <p:sp>
        <p:nvSpPr>
          <p:cNvPr id="609" name="Google Shape;609;p42"/>
          <p:cNvSpPr txBox="1"/>
          <p:nvPr>
            <p:ph type="title"/>
          </p:nvPr>
        </p:nvSpPr>
        <p:spPr>
          <a:xfrm>
            <a:off x="7292725" y="4821025"/>
            <a:ext cx="6339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Modeling</a:t>
            </a:r>
            <a:endParaRPr sz="800">
              <a:solidFill>
                <a:schemeClr val="dk2"/>
              </a:solidFill>
              <a:latin typeface="Roboto"/>
              <a:ea typeface="Roboto"/>
              <a:cs typeface="Roboto"/>
              <a:sym typeface="Roboto"/>
            </a:endParaRPr>
          </a:p>
        </p:txBody>
      </p:sp>
      <p:pic>
        <p:nvPicPr>
          <p:cNvPr id="610" name="Google Shape;610;p42"/>
          <p:cNvPicPr preferRelativeResize="0"/>
          <p:nvPr/>
        </p:nvPicPr>
        <p:blipFill>
          <a:blip r:embed="rId4">
            <a:alphaModFix/>
          </a:blip>
          <a:stretch>
            <a:fillRect/>
          </a:stretch>
        </p:blipFill>
        <p:spPr>
          <a:xfrm>
            <a:off x="8033200" y="4911625"/>
            <a:ext cx="152330" cy="141327"/>
          </a:xfrm>
          <a:prstGeom prst="rect">
            <a:avLst/>
          </a:prstGeom>
          <a:noFill/>
          <a:ln>
            <a:noFill/>
          </a:ln>
        </p:spPr>
      </p:pic>
      <p:pic>
        <p:nvPicPr>
          <p:cNvPr id="611" name="Google Shape;611;p42"/>
          <p:cNvPicPr preferRelativeResize="0"/>
          <p:nvPr/>
        </p:nvPicPr>
        <p:blipFill>
          <a:blip r:embed="rId4">
            <a:alphaModFix/>
          </a:blip>
          <a:stretch>
            <a:fillRect/>
          </a:stretch>
        </p:blipFill>
        <p:spPr>
          <a:xfrm>
            <a:off x="8214450" y="4911613"/>
            <a:ext cx="152330" cy="141327"/>
          </a:xfrm>
          <a:prstGeom prst="rect">
            <a:avLst/>
          </a:prstGeom>
          <a:noFill/>
          <a:ln>
            <a:noFill/>
          </a:ln>
        </p:spPr>
      </p:pic>
      <p:sp>
        <p:nvSpPr>
          <p:cNvPr id="612" name="Google Shape;612;p42"/>
          <p:cNvSpPr/>
          <p:nvPr/>
        </p:nvSpPr>
        <p:spPr>
          <a:xfrm>
            <a:off x="8939340" y="4911645"/>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2"/>
          <p:cNvSpPr/>
          <p:nvPr/>
        </p:nvSpPr>
        <p:spPr>
          <a:xfrm>
            <a:off x="8758078"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2"/>
          <p:cNvSpPr/>
          <p:nvPr/>
        </p:nvSpPr>
        <p:spPr>
          <a:xfrm>
            <a:off x="8576840"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2"/>
          <p:cNvSpPr/>
          <p:nvPr/>
        </p:nvSpPr>
        <p:spPr>
          <a:xfrm>
            <a:off x="8395603" y="4911645"/>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43"/>
          <p:cNvSpPr/>
          <p:nvPr/>
        </p:nvSpPr>
        <p:spPr>
          <a:xfrm>
            <a:off x="4235350" y="2793875"/>
            <a:ext cx="4817700" cy="16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3"/>
          <p:cNvSpPr txBox="1"/>
          <p:nvPr>
            <p:ph type="title"/>
          </p:nvPr>
        </p:nvSpPr>
        <p:spPr>
          <a:xfrm>
            <a:off x="4127250" y="277025"/>
            <a:ext cx="4926000" cy="2517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SzPct val="54395"/>
              <a:buNone/>
            </a:pPr>
            <a:r>
              <a:rPr lang="en" sz="1820">
                <a:latin typeface="Roboto Medium"/>
                <a:ea typeface="Roboto Medium"/>
                <a:cs typeface="Roboto Medium"/>
                <a:sym typeface="Roboto Medium"/>
              </a:rPr>
              <a:t>Key Benefits of the Method</a:t>
            </a:r>
            <a:endParaRPr sz="1820">
              <a:latin typeface="Roboto Medium"/>
              <a:ea typeface="Roboto Medium"/>
              <a:cs typeface="Roboto Medium"/>
              <a:sym typeface="Roboto Medium"/>
            </a:endParaRPr>
          </a:p>
          <a:p>
            <a:pPr indent="0" lvl="0" marL="0" rtl="0" algn="ctr">
              <a:spcBef>
                <a:spcPts val="0"/>
              </a:spcBef>
              <a:spcAft>
                <a:spcPts val="0"/>
              </a:spcAft>
              <a:buSzPct val="54395"/>
              <a:buNone/>
            </a:pPr>
            <a:r>
              <a:t/>
            </a:r>
            <a:endParaRPr sz="1820">
              <a:latin typeface="Roboto Light"/>
              <a:ea typeface="Roboto Light"/>
              <a:cs typeface="Roboto Light"/>
              <a:sym typeface="Roboto Light"/>
            </a:endParaRPr>
          </a:p>
          <a:p>
            <a:pPr indent="-332613" lvl="0" marL="457200" rtl="0" algn="l">
              <a:spcBef>
                <a:spcPts val="0"/>
              </a:spcBef>
              <a:spcAft>
                <a:spcPts val="0"/>
              </a:spcAft>
              <a:buSzPct val="100000"/>
              <a:buFont typeface="Roboto Light"/>
              <a:buAutoNum type="arabicPeriod"/>
            </a:pPr>
            <a:r>
              <a:rPr lang="en" sz="1820">
                <a:latin typeface="Roboto Light"/>
                <a:ea typeface="Roboto Light"/>
                <a:cs typeface="Roboto Light"/>
                <a:sym typeface="Roboto Light"/>
              </a:rPr>
              <a:t>Accounts for sampling errors in the data</a:t>
            </a:r>
            <a:endParaRPr sz="1820">
              <a:latin typeface="Roboto Light"/>
              <a:ea typeface="Roboto Light"/>
              <a:cs typeface="Roboto Light"/>
              <a:sym typeface="Roboto Light"/>
            </a:endParaRPr>
          </a:p>
          <a:p>
            <a:pPr indent="0" lvl="0" marL="457200" rtl="0" algn="l">
              <a:spcBef>
                <a:spcPts val="0"/>
              </a:spcBef>
              <a:spcAft>
                <a:spcPts val="0"/>
              </a:spcAft>
              <a:buNone/>
            </a:pPr>
            <a:r>
              <a:t/>
            </a:r>
            <a:endParaRPr sz="1820">
              <a:latin typeface="Roboto Light"/>
              <a:ea typeface="Roboto Light"/>
              <a:cs typeface="Roboto Light"/>
              <a:sym typeface="Roboto Light"/>
            </a:endParaRPr>
          </a:p>
          <a:p>
            <a:pPr indent="-332613" lvl="0" marL="457200" rtl="0" algn="l">
              <a:spcBef>
                <a:spcPts val="0"/>
              </a:spcBef>
              <a:spcAft>
                <a:spcPts val="0"/>
              </a:spcAft>
              <a:buSzPct val="100000"/>
              <a:buFont typeface="Roboto Light"/>
              <a:buAutoNum type="arabicPeriod"/>
            </a:pPr>
            <a:r>
              <a:rPr lang="en" sz="1820">
                <a:latin typeface="Roboto Light"/>
                <a:ea typeface="Roboto Light"/>
                <a:cs typeface="Roboto Light"/>
                <a:sym typeface="Roboto Light"/>
              </a:rPr>
              <a:t>Well-tuned underlying </a:t>
            </a:r>
            <a:r>
              <a:rPr lang="en" sz="1820">
                <a:latin typeface="Roboto Light"/>
                <a:ea typeface="Roboto Light"/>
                <a:cs typeface="Roboto Light"/>
                <a:sym typeface="Roboto Light"/>
              </a:rPr>
              <a:t>functional</a:t>
            </a:r>
            <a:r>
              <a:rPr lang="en" sz="1820">
                <a:latin typeface="Roboto Light"/>
                <a:ea typeface="Roboto Light"/>
                <a:cs typeface="Roboto Light"/>
                <a:sym typeface="Roboto Light"/>
              </a:rPr>
              <a:t> form matches the shape of the data</a:t>
            </a:r>
            <a:endParaRPr sz="1820">
              <a:latin typeface="Roboto Light"/>
              <a:ea typeface="Roboto Light"/>
              <a:cs typeface="Roboto Light"/>
              <a:sym typeface="Roboto Light"/>
            </a:endParaRPr>
          </a:p>
          <a:p>
            <a:pPr indent="0" lvl="0" marL="457200" rtl="0" algn="l">
              <a:spcBef>
                <a:spcPts val="0"/>
              </a:spcBef>
              <a:spcAft>
                <a:spcPts val="0"/>
              </a:spcAft>
              <a:buNone/>
            </a:pPr>
            <a:r>
              <a:t/>
            </a:r>
            <a:endParaRPr sz="1820">
              <a:latin typeface="Roboto Light"/>
              <a:ea typeface="Roboto Light"/>
              <a:cs typeface="Roboto Light"/>
              <a:sym typeface="Roboto Light"/>
            </a:endParaRPr>
          </a:p>
          <a:p>
            <a:pPr indent="-332613" lvl="0" marL="457200" rtl="0" algn="l">
              <a:spcBef>
                <a:spcPts val="0"/>
              </a:spcBef>
              <a:spcAft>
                <a:spcPts val="0"/>
              </a:spcAft>
              <a:buSzPct val="100000"/>
              <a:buFont typeface="Roboto Light"/>
              <a:buAutoNum type="arabicPeriod"/>
            </a:pPr>
            <a:r>
              <a:rPr lang="en" sz="1820">
                <a:latin typeface="Roboto Light"/>
                <a:ea typeface="Roboto Light"/>
                <a:cs typeface="Roboto Light"/>
                <a:sym typeface="Roboto Light"/>
              </a:rPr>
              <a:t>The fitting process smooths out noisy data using only a </a:t>
            </a:r>
            <a:r>
              <a:rPr lang="en" sz="1820">
                <a:latin typeface="Roboto Light"/>
                <a:ea typeface="Roboto Light"/>
                <a:cs typeface="Roboto Light"/>
                <a:sym typeface="Roboto Light"/>
              </a:rPr>
              <a:t>handful</a:t>
            </a:r>
            <a:r>
              <a:rPr lang="en" sz="1820">
                <a:latin typeface="Roboto Light"/>
                <a:ea typeface="Roboto Light"/>
                <a:cs typeface="Roboto Light"/>
                <a:sym typeface="Roboto Light"/>
              </a:rPr>
              <a:t> of free-parameters</a:t>
            </a:r>
            <a:endParaRPr sz="1820"/>
          </a:p>
        </p:txBody>
      </p:sp>
      <p:pic>
        <p:nvPicPr>
          <p:cNvPr id="622" name="Google Shape;622;p43"/>
          <p:cNvPicPr preferRelativeResize="0"/>
          <p:nvPr/>
        </p:nvPicPr>
        <p:blipFill>
          <a:blip r:embed="rId3">
            <a:alphaModFix/>
          </a:blip>
          <a:stretch>
            <a:fillRect/>
          </a:stretch>
        </p:blipFill>
        <p:spPr>
          <a:xfrm>
            <a:off x="145475" y="311625"/>
            <a:ext cx="2349802" cy="1174901"/>
          </a:xfrm>
          <a:prstGeom prst="rect">
            <a:avLst/>
          </a:prstGeom>
          <a:noFill/>
          <a:ln>
            <a:noFill/>
          </a:ln>
        </p:spPr>
      </p:pic>
      <p:pic>
        <p:nvPicPr>
          <p:cNvPr id="623" name="Google Shape;623;p43"/>
          <p:cNvPicPr preferRelativeResize="0"/>
          <p:nvPr/>
        </p:nvPicPr>
        <p:blipFill>
          <a:blip r:embed="rId4">
            <a:alphaModFix/>
          </a:blip>
          <a:stretch>
            <a:fillRect/>
          </a:stretch>
        </p:blipFill>
        <p:spPr>
          <a:xfrm>
            <a:off x="1929875" y="295800"/>
            <a:ext cx="1631975" cy="1678601"/>
          </a:xfrm>
          <a:prstGeom prst="rect">
            <a:avLst/>
          </a:prstGeom>
          <a:noFill/>
          <a:ln>
            <a:noFill/>
          </a:ln>
        </p:spPr>
      </p:pic>
      <p:pic>
        <p:nvPicPr>
          <p:cNvPr id="624" name="Google Shape;624;p43"/>
          <p:cNvPicPr preferRelativeResize="0"/>
          <p:nvPr/>
        </p:nvPicPr>
        <p:blipFill rotWithShape="1">
          <a:blip r:embed="rId5">
            <a:alphaModFix/>
          </a:blip>
          <a:srcRect b="0" l="50000" r="0" t="7868"/>
          <a:stretch/>
        </p:blipFill>
        <p:spPr>
          <a:xfrm>
            <a:off x="1364474" y="2523325"/>
            <a:ext cx="2762777" cy="2481700"/>
          </a:xfrm>
          <a:prstGeom prst="rect">
            <a:avLst/>
          </a:prstGeom>
          <a:noFill/>
          <a:ln>
            <a:noFill/>
          </a:ln>
        </p:spPr>
      </p:pic>
      <p:pic>
        <p:nvPicPr>
          <p:cNvPr id="625" name="Google Shape;625;p43"/>
          <p:cNvPicPr preferRelativeResize="0"/>
          <p:nvPr/>
        </p:nvPicPr>
        <p:blipFill>
          <a:blip r:embed="rId6">
            <a:alphaModFix/>
          </a:blip>
          <a:stretch>
            <a:fillRect/>
          </a:stretch>
        </p:blipFill>
        <p:spPr>
          <a:xfrm>
            <a:off x="145487" y="2723701"/>
            <a:ext cx="2185474" cy="2080951"/>
          </a:xfrm>
          <a:prstGeom prst="rect">
            <a:avLst/>
          </a:prstGeom>
          <a:noFill/>
          <a:ln>
            <a:noFill/>
          </a:ln>
        </p:spPr>
      </p:pic>
      <p:pic>
        <p:nvPicPr>
          <p:cNvPr id="626" name="Google Shape;626;p43"/>
          <p:cNvPicPr preferRelativeResize="0"/>
          <p:nvPr/>
        </p:nvPicPr>
        <p:blipFill rotWithShape="1">
          <a:blip r:embed="rId7">
            <a:alphaModFix/>
          </a:blip>
          <a:srcRect b="1066" l="0" r="0" t="1066"/>
          <a:stretch/>
        </p:blipFill>
        <p:spPr>
          <a:xfrm>
            <a:off x="315625" y="2010230"/>
            <a:ext cx="3543174" cy="477268"/>
          </a:xfrm>
          <a:prstGeom prst="rect">
            <a:avLst/>
          </a:prstGeom>
          <a:noFill/>
          <a:ln>
            <a:noFill/>
          </a:ln>
        </p:spPr>
      </p:pic>
      <p:pic>
        <p:nvPicPr>
          <p:cNvPr id="627" name="Google Shape;627;p43"/>
          <p:cNvPicPr preferRelativeResize="0"/>
          <p:nvPr/>
        </p:nvPicPr>
        <p:blipFill>
          <a:blip r:embed="rId8">
            <a:alphaModFix/>
          </a:blip>
          <a:stretch>
            <a:fillRect/>
          </a:stretch>
        </p:blipFill>
        <p:spPr>
          <a:xfrm>
            <a:off x="7851975" y="4911613"/>
            <a:ext cx="152330" cy="141327"/>
          </a:xfrm>
          <a:prstGeom prst="rect">
            <a:avLst/>
          </a:prstGeom>
          <a:noFill/>
          <a:ln>
            <a:noFill/>
          </a:ln>
        </p:spPr>
      </p:pic>
      <p:sp>
        <p:nvSpPr>
          <p:cNvPr id="628" name="Google Shape;628;p43"/>
          <p:cNvSpPr txBox="1"/>
          <p:nvPr>
            <p:ph type="title"/>
          </p:nvPr>
        </p:nvSpPr>
        <p:spPr>
          <a:xfrm>
            <a:off x="7292725" y="4821025"/>
            <a:ext cx="6339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Modeling</a:t>
            </a:r>
            <a:endParaRPr sz="800">
              <a:solidFill>
                <a:schemeClr val="dk2"/>
              </a:solidFill>
              <a:latin typeface="Roboto"/>
              <a:ea typeface="Roboto"/>
              <a:cs typeface="Roboto"/>
              <a:sym typeface="Roboto"/>
            </a:endParaRPr>
          </a:p>
        </p:txBody>
      </p:sp>
      <p:pic>
        <p:nvPicPr>
          <p:cNvPr id="629" name="Google Shape;629;p43"/>
          <p:cNvPicPr preferRelativeResize="0"/>
          <p:nvPr/>
        </p:nvPicPr>
        <p:blipFill>
          <a:blip r:embed="rId8">
            <a:alphaModFix/>
          </a:blip>
          <a:stretch>
            <a:fillRect/>
          </a:stretch>
        </p:blipFill>
        <p:spPr>
          <a:xfrm>
            <a:off x="8033200" y="4911625"/>
            <a:ext cx="152330" cy="141327"/>
          </a:xfrm>
          <a:prstGeom prst="rect">
            <a:avLst/>
          </a:prstGeom>
          <a:noFill/>
          <a:ln>
            <a:noFill/>
          </a:ln>
        </p:spPr>
      </p:pic>
      <p:pic>
        <p:nvPicPr>
          <p:cNvPr id="630" name="Google Shape;630;p43"/>
          <p:cNvPicPr preferRelativeResize="0"/>
          <p:nvPr/>
        </p:nvPicPr>
        <p:blipFill>
          <a:blip r:embed="rId8">
            <a:alphaModFix/>
          </a:blip>
          <a:stretch>
            <a:fillRect/>
          </a:stretch>
        </p:blipFill>
        <p:spPr>
          <a:xfrm>
            <a:off x="8214450" y="4911613"/>
            <a:ext cx="152330" cy="141327"/>
          </a:xfrm>
          <a:prstGeom prst="rect">
            <a:avLst/>
          </a:prstGeom>
          <a:noFill/>
          <a:ln>
            <a:noFill/>
          </a:ln>
        </p:spPr>
      </p:pic>
      <p:pic>
        <p:nvPicPr>
          <p:cNvPr id="631" name="Google Shape;631;p43"/>
          <p:cNvPicPr preferRelativeResize="0"/>
          <p:nvPr/>
        </p:nvPicPr>
        <p:blipFill>
          <a:blip r:embed="rId8">
            <a:alphaModFix/>
          </a:blip>
          <a:stretch>
            <a:fillRect/>
          </a:stretch>
        </p:blipFill>
        <p:spPr>
          <a:xfrm>
            <a:off x="8395663" y="4911625"/>
            <a:ext cx="152330" cy="141327"/>
          </a:xfrm>
          <a:prstGeom prst="rect">
            <a:avLst/>
          </a:prstGeom>
          <a:noFill/>
          <a:ln>
            <a:noFill/>
          </a:ln>
        </p:spPr>
      </p:pic>
      <p:pic>
        <p:nvPicPr>
          <p:cNvPr id="632" name="Google Shape;632;p43"/>
          <p:cNvPicPr preferRelativeResize="0"/>
          <p:nvPr/>
        </p:nvPicPr>
        <p:blipFill>
          <a:blip r:embed="rId8">
            <a:alphaModFix/>
          </a:blip>
          <a:stretch>
            <a:fillRect/>
          </a:stretch>
        </p:blipFill>
        <p:spPr>
          <a:xfrm>
            <a:off x="8576900" y="4911625"/>
            <a:ext cx="152330" cy="141327"/>
          </a:xfrm>
          <a:prstGeom prst="rect">
            <a:avLst/>
          </a:prstGeom>
          <a:noFill/>
          <a:ln>
            <a:noFill/>
          </a:ln>
        </p:spPr>
      </p:pic>
      <p:pic>
        <p:nvPicPr>
          <p:cNvPr id="633" name="Google Shape;633;p43"/>
          <p:cNvPicPr preferRelativeResize="0"/>
          <p:nvPr/>
        </p:nvPicPr>
        <p:blipFill>
          <a:blip r:embed="rId8">
            <a:alphaModFix/>
          </a:blip>
          <a:stretch>
            <a:fillRect/>
          </a:stretch>
        </p:blipFill>
        <p:spPr>
          <a:xfrm>
            <a:off x="8758125" y="4911625"/>
            <a:ext cx="152330" cy="141327"/>
          </a:xfrm>
          <a:prstGeom prst="rect">
            <a:avLst/>
          </a:prstGeom>
          <a:noFill/>
          <a:ln>
            <a:noFill/>
          </a:ln>
        </p:spPr>
      </p:pic>
      <p:pic>
        <p:nvPicPr>
          <p:cNvPr id="634" name="Google Shape;634;p43"/>
          <p:cNvPicPr preferRelativeResize="0"/>
          <p:nvPr/>
        </p:nvPicPr>
        <p:blipFill>
          <a:blip r:embed="rId8">
            <a:alphaModFix/>
          </a:blip>
          <a:stretch>
            <a:fillRect/>
          </a:stretch>
        </p:blipFill>
        <p:spPr>
          <a:xfrm>
            <a:off x="8939350" y="4911625"/>
            <a:ext cx="152330" cy="141327"/>
          </a:xfrm>
          <a:prstGeom prst="rect">
            <a:avLst/>
          </a:prstGeom>
          <a:noFill/>
          <a:ln>
            <a:noFill/>
          </a:ln>
        </p:spPr>
      </p:pic>
      <p:sp>
        <p:nvSpPr>
          <p:cNvPr id="635" name="Google Shape;635;p43"/>
          <p:cNvSpPr txBox="1"/>
          <p:nvPr/>
        </p:nvSpPr>
        <p:spPr>
          <a:xfrm>
            <a:off x="4230700" y="2796325"/>
            <a:ext cx="4822500" cy="167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i="1" lang="en" sz="1820">
                <a:solidFill>
                  <a:schemeClr val="dk1"/>
                </a:solidFill>
                <a:latin typeface="Roboto"/>
                <a:ea typeface="Roboto"/>
                <a:cs typeface="Roboto"/>
                <a:sym typeface="Roboto"/>
              </a:rPr>
              <a:t>Takeaway: </a:t>
            </a:r>
            <a:r>
              <a:rPr lang="en" sz="1820">
                <a:solidFill>
                  <a:schemeClr val="dk1"/>
                </a:solidFill>
                <a:latin typeface="Roboto"/>
                <a:ea typeface="Roboto"/>
                <a:cs typeface="Roboto"/>
                <a:sym typeface="Roboto"/>
              </a:rPr>
              <a:t>T</a:t>
            </a:r>
            <a:r>
              <a:rPr lang="en" sz="1820">
                <a:solidFill>
                  <a:schemeClr val="dk1"/>
                </a:solidFill>
                <a:latin typeface="Roboto"/>
                <a:ea typeface="Roboto"/>
                <a:cs typeface="Roboto"/>
                <a:sym typeface="Roboto"/>
              </a:rPr>
              <a:t>he results are reliable to smaller sample sizes than prior efforts, which opens up access to questions about specific matchups and changes over time.</a:t>
            </a:r>
            <a:endParaRPr>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44"/>
          <p:cNvSpPr/>
          <p:nvPr/>
        </p:nvSpPr>
        <p:spPr>
          <a:xfrm>
            <a:off x="108950" y="702700"/>
            <a:ext cx="4329900" cy="4350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1" name="Google Shape;641;p44"/>
          <p:cNvPicPr preferRelativeResize="0"/>
          <p:nvPr/>
        </p:nvPicPr>
        <p:blipFill>
          <a:blip r:embed="rId3">
            <a:alphaModFix/>
          </a:blip>
          <a:stretch>
            <a:fillRect/>
          </a:stretch>
        </p:blipFill>
        <p:spPr>
          <a:xfrm>
            <a:off x="7842350" y="4911588"/>
            <a:ext cx="152330" cy="141327"/>
          </a:xfrm>
          <a:prstGeom prst="rect">
            <a:avLst/>
          </a:prstGeom>
          <a:noFill/>
          <a:ln>
            <a:noFill/>
          </a:ln>
        </p:spPr>
      </p:pic>
      <p:sp>
        <p:nvSpPr>
          <p:cNvPr id="642" name="Google Shape;642;p44"/>
          <p:cNvSpPr txBox="1"/>
          <p:nvPr>
            <p:ph type="title"/>
          </p:nvPr>
        </p:nvSpPr>
        <p:spPr>
          <a:xfrm>
            <a:off x="7309575" y="4821000"/>
            <a:ext cx="5331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Results</a:t>
            </a:r>
            <a:endParaRPr sz="800">
              <a:solidFill>
                <a:schemeClr val="dk2"/>
              </a:solidFill>
              <a:latin typeface="Roboto"/>
              <a:ea typeface="Roboto"/>
              <a:cs typeface="Roboto"/>
              <a:sym typeface="Roboto"/>
            </a:endParaRPr>
          </a:p>
        </p:txBody>
      </p:sp>
      <p:sp>
        <p:nvSpPr>
          <p:cNvPr id="643" name="Google Shape;643;p44"/>
          <p:cNvSpPr/>
          <p:nvPr/>
        </p:nvSpPr>
        <p:spPr>
          <a:xfrm>
            <a:off x="8567265"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44"/>
          <p:cNvSpPr/>
          <p:nvPr/>
        </p:nvSpPr>
        <p:spPr>
          <a:xfrm>
            <a:off x="8929765" y="4911633"/>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44"/>
          <p:cNvSpPr/>
          <p:nvPr/>
        </p:nvSpPr>
        <p:spPr>
          <a:xfrm>
            <a:off x="8748531" y="4911633"/>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6" name="Google Shape;646;p44"/>
          <p:cNvPicPr preferRelativeResize="0"/>
          <p:nvPr/>
        </p:nvPicPr>
        <p:blipFill>
          <a:blip r:embed="rId3">
            <a:alphaModFix/>
          </a:blip>
          <a:stretch>
            <a:fillRect/>
          </a:stretch>
        </p:blipFill>
        <p:spPr>
          <a:xfrm>
            <a:off x="8023563" y="4911575"/>
            <a:ext cx="152330" cy="141327"/>
          </a:xfrm>
          <a:prstGeom prst="rect">
            <a:avLst/>
          </a:prstGeom>
          <a:noFill/>
          <a:ln>
            <a:noFill/>
          </a:ln>
        </p:spPr>
      </p:pic>
      <p:sp>
        <p:nvSpPr>
          <p:cNvPr id="647" name="Google Shape;647;p44"/>
          <p:cNvSpPr txBox="1"/>
          <p:nvPr>
            <p:ph idx="1" type="body"/>
          </p:nvPr>
        </p:nvSpPr>
        <p:spPr>
          <a:xfrm>
            <a:off x="4366550" y="934325"/>
            <a:ext cx="4777500" cy="3744900"/>
          </a:xfrm>
          <a:prstGeom prst="rect">
            <a:avLst/>
          </a:prstGeom>
        </p:spPr>
        <p:txBody>
          <a:bodyPr anchorCtr="0" anchor="t" bIns="91425" lIns="91425" spcFirstLastPara="1" rIns="91425" wrap="square" tIns="91425">
            <a:normAutofit lnSpcReduction="20000"/>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latin typeface="Roboto Light"/>
                <a:ea typeface="Roboto Light"/>
                <a:cs typeface="Roboto Light"/>
                <a:sym typeface="Roboto Light"/>
              </a:rPr>
              <a:t>[Top] </a:t>
            </a:r>
            <a:r>
              <a:rPr lang="en">
                <a:solidFill>
                  <a:schemeClr val="dk1"/>
                </a:solidFill>
              </a:rPr>
              <a:t>The shift in the strike zone for left-handed batters holds true across the umpire corps, with the shift measuring between 1 and 7 cm off-center.</a:t>
            </a:r>
            <a:endParaRPr>
              <a:solidFill>
                <a:schemeClr val="dk1"/>
              </a:solidFill>
            </a:endParaRPr>
          </a:p>
          <a:p>
            <a:pPr indent="-342900" lvl="0" marL="457200" rtl="0" algn="l">
              <a:spcBef>
                <a:spcPts val="1000"/>
              </a:spcBef>
              <a:spcAft>
                <a:spcPts val="0"/>
              </a:spcAft>
              <a:buClr>
                <a:schemeClr val="dk1"/>
              </a:buClr>
              <a:buSzPts val="1800"/>
              <a:buChar char="●"/>
            </a:pPr>
            <a:r>
              <a:rPr lang="en">
                <a:solidFill>
                  <a:schemeClr val="dk1"/>
                </a:solidFill>
                <a:latin typeface="Roboto Light"/>
                <a:ea typeface="Roboto Light"/>
                <a:cs typeface="Roboto Light"/>
                <a:sym typeface="Roboto Light"/>
              </a:rPr>
              <a:t>[Middle] </a:t>
            </a:r>
            <a:r>
              <a:rPr lang="en">
                <a:solidFill>
                  <a:schemeClr val="dk1"/>
                </a:solidFill>
              </a:rPr>
              <a:t>Centered roughly on zero, t</a:t>
            </a:r>
            <a:r>
              <a:rPr lang="en">
                <a:solidFill>
                  <a:schemeClr val="dk1"/>
                </a:solidFill>
              </a:rPr>
              <a:t>he histogram shows the area of umpires’ strike zones generally does not shift between right- and left-handed batters.</a:t>
            </a:r>
            <a:endParaRPr>
              <a:solidFill>
                <a:schemeClr val="dk1"/>
              </a:solidFill>
            </a:endParaRPr>
          </a:p>
          <a:p>
            <a:pPr indent="-342900" lvl="0" marL="457200" rtl="0" algn="l">
              <a:spcBef>
                <a:spcPts val="1000"/>
              </a:spcBef>
              <a:spcAft>
                <a:spcPts val="1000"/>
              </a:spcAft>
              <a:buClr>
                <a:schemeClr val="dk1"/>
              </a:buClr>
              <a:buSzPts val="1800"/>
              <a:buChar char="●"/>
            </a:pPr>
            <a:r>
              <a:rPr lang="en">
                <a:solidFill>
                  <a:schemeClr val="dk1"/>
                </a:solidFill>
                <a:latin typeface="Roboto Light"/>
                <a:ea typeface="Roboto Light"/>
                <a:cs typeface="Roboto Light"/>
                <a:sym typeface="Roboto Light"/>
              </a:rPr>
              <a:t>[Bottom] </a:t>
            </a:r>
            <a:r>
              <a:rPr lang="en">
                <a:solidFill>
                  <a:schemeClr val="dk1"/>
                </a:solidFill>
              </a:rPr>
              <a:t>We see a clear difference in the aspect ratio, with the lefty strike zone taller and narrower than the right-handed batters’ zone.</a:t>
            </a:r>
            <a:endParaRPr>
              <a:solidFill>
                <a:schemeClr val="dk1"/>
              </a:solidFill>
            </a:endParaRPr>
          </a:p>
        </p:txBody>
      </p:sp>
      <p:pic>
        <p:nvPicPr>
          <p:cNvPr id="648" name="Google Shape;648;p44"/>
          <p:cNvPicPr preferRelativeResize="0"/>
          <p:nvPr/>
        </p:nvPicPr>
        <p:blipFill>
          <a:blip r:embed="rId3">
            <a:alphaModFix/>
          </a:blip>
          <a:stretch>
            <a:fillRect/>
          </a:stretch>
        </p:blipFill>
        <p:spPr>
          <a:xfrm>
            <a:off x="8204788" y="4911613"/>
            <a:ext cx="152330" cy="141327"/>
          </a:xfrm>
          <a:prstGeom prst="rect">
            <a:avLst/>
          </a:prstGeom>
          <a:noFill/>
          <a:ln>
            <a:noFill/>
          </a:ln>
        </p:spPr>
      </p:pic>
      <p:pic>
        <p:nvPicPr>
          <p:cNvPr id="649" name="Google Shape;649;p44"/>
          <p:cNvPicPr preferRelativeResize="0"/>
          <p:nvPr/>
        </p:nvPicPr>
        <p:blipFill>
          <a:blip r:embed="rId3">
            <a:alphaModFix/>
          </a:blip>
          <a:stretch>
            <a:fillRect/>
          </a:stretch>
        </p:blipFill>
        <p:spPr>
          <a:xfrm>
            <a:off x="8386038" y="4911563"/>
            <a:ext cx="152330" cy="141327"/>
          </a:xfrm>
          <a:prstGeom prst="rect">
            <a:avLst/>
          </a:prstGeom>
          <a:noFill/>
          <a:ln>
            <a:noFill/>
          </a:ln>
        </p:spPr>
      </p:pic>
      <p:pic>
        <p:nvPicPr>
          <p:cNvPr id="650" name="Google Shape;650;p44"/>
          <p:cNvPicPr preferRelativeResize="0"/>
          <p:nvPr/>
        </p:nvPicPr>
        <p:blipFill>
          <a:blip r:embed="rId4">
            <a:alphaModFix/>
          </a:blip>
          <a:stretch>
            <a:fillRect/>
          </a:stretch>
        </p:blipFill>
        <p:spPr>
          <a:xfrm>
            <a:off x="289923" y="832612"/>
            <a:ext cx="3967950" cy="4090476"/>
          </a:xfrm>
          <a:prstGeom prst="rect">
            <a:avLst/>
          </a:prstGeom>
          <a:noFill/>
          <a:ln>
            <a:noFill/>
          </a:ln>
        </p:spPr>
      </p:pic>
      <p:sp>
        <p:nvSpPr>
          <p:cNvPr id="651" name="Google Shape;651;p44"/>
          <p:cNvSpPr txBox="1"/>
          <p:nvPr>
            <p:ph type="title"/>
          </p:nvPr>
        </p:nvSpPr>
        <p:spPr>
          <a:xfrm>
            <a:off x="0" y="6975"/>
            <a:ext cx="9144000" cy="474900"/>
          </a:xfrm>
          <a:prstGeom prst="rect">
            <a:avLst/>
          </a:prstGeom>
          <a:solidFill>
            <a:srgbClr val="FFFFFF"/>
          </a:solidFill>
          <a:ln>
            <a:noFill/>
          </a:ln>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520">
                <a:latin typeface="Roboto Medium"/>
                <a:ea typeface="Roboto Medium"/>
                <a:cs typeface="Roboto Medium"/>
                <a:sym typeface="Roboto Medium"/>
              </a:rPr>
              <a:t>The Lefty Strike</a:t>
            </a:r>
            <a:endParaRPr sz="1520">
              <a:latin typeface="Roboto Medium"/>
              <a:ea typeface="Roboto Medium"/>
              <a:cs typeface="Roboto Medium"/>
              <a:sym typeface="Roboto Medium"/>
            </a:endParaRPr>
          </a:p>
        </p:txBody>
      </p:sp>
      <p:sp>
        <p:nvSpPr>
          <p:cNvPr id="652" name="Google Shape;652;p44"/>
          <p:cNvSpPr txBox="1"/>
          <p:nvPr>
            <p:ph type="title"/>
          </p:nvPr>
        </p:nvSpPr>
        <p:spPr>
          <a:xfrm>
            <a:off x="0" y="255250"/>
            <a:ext cx="9144000" cy="474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Light"/>
                <a:ea typeface="Roboto Light"/>
                <a:cs typeface="Roboto Light"/>
                <a:sym typeface="Roboto Light"/>
              </a:rPr>
              <a:t>The Presence of the Shift is Uniform across the Umpire Corps</a:t>
            </a:r>
            <a:endParaRPr sz="1800">
              <a:latin typeface="Roboto Light"/>
              <a:ea typeface="Roboto Light"/>
              <a:cs typeface="Roboto Light"/>
              <a:sym typeface="Roboto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45"/>
          <p:cNvSpPr/>
          <p:nvPr/>
        </p:nvSpPr>
        <p:spPr>
          <a:xfrm>
            <a:off x="108950" y="702700"/>
            <a:ext cx="4329900" cy="4350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8" name="Google Shape;658;p45"/>
          <p:cNvPicPr preferRelativeResize="0"/>
          <p:nvPr/>
        </p:nvPicPr>
        <p:blipFill>
          <a:blip r:embed="rId3">
            <a:alphaModFix/>
          </a:blip>
          <a:stretch>
            <a:fillRect/>
          </a:stretch>
        </p:blipFill>
        <p:spPr>
          <a:xfrm>
            <a:off x="7842350" y="4911588"/>
            <a:ext cx="152330" cy="141327"/>
          </a:xfrm>
          <a:prstGeom prst="rect">
            <a:avLst/>
          </a:prstGeom>
          <a:noFill/>
          <a:ln>
            <a:noFill/>
          </a:ln>
        </p:spPr>
      </p:pic>
      <p:sp>
        <p:nvSpPr>
          <p:cNvPr id="659" name="Google Shape;659;p45"/>
          <p:cNvSpPr txBox="1"/>
          <p:nvPr>
            <p:ph type="title"/>
          </p:nvPr>
        </p:nvSpPr>
        <p:spPr>
          <a:xfrm>
            <a:off x="7309575" y="4821000"/>
            <a:ext cx="5331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Results</a:t>
            </a:r>
            <a:endParaRPr sz="800">
              <a:solidFill>
                <a:schemeClr val="dk2"/>
              </a:solidFill>
              <a:latin typeface="Roboto"/>
              <a:ea typeface="Roboto"/>
              <a:cs typeface="Roboto"/>
              <a:sym typeface="Roboto"/>
            </a:endParaRPr>
          </a:p>
        </p:txBody>
      </p:sp>
      <p:sp>
        <p:nvSpPr>
          <p:cNvPr id="660" name="Google Shape;660;p45"/>
          <p:cNvSpPr/>
          <p:nvPr/>
        </p:nvSpPr>
        <p:spPr>
          <a:xfrm>
            <a:off x="8929765" y="4911633"/>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5"/>
          <p:cNvSpPr/>
          <p:nvPr/>
        </p:nvSpPr>
        <p:spPr>
          <a:xfrm>
            <a:off x="8748531" y="4911633"/>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2" name="Google Shape;662;p45"/>
          <p:cNvPicPr preferRelativeResize="0"/>
          <p:nvPr/>
        </p:nvPicPr>
        <p:blipFill>
          <a:blip r:embed="rId3">
            <a:alphaModFix/>
          </a:blip>
          <a:stretch>
            <a:fillRect/>
          </a:stretch>
        </p:blipFill>
        <p:spPr>
          <a:xfrm>
            <a:off x="8023563" y="4911575"/>
            <a:ext cx="152330" cy="141327"/>
          </a:xfrm>
          <a:prstGeom prst="rect">
            <a:avLst/>
          </a:prstGeom>
          <a:noFill/>
          <a:ln>
            <a:noFill/>
          </a:ln>
        </p:spPr>
      </p:pic>
      <p:sp>
        <p:nvSpPr>
          <p:cNvPr id="663" name="Google Shape;663;p45"/>
          <p:cNvSpPr txBox="1"/>
          <p:nvPr>
            <p:ph idx="1" type="body"/>
          </p:nvPr>
        </p:nvSpPr>
        <p:spPr>
          <a:xfrm>
            <a:off x="4438850" y="1386550"/>
            <a:ext cx="4705200" cy="2923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The lefty-strike is even more pronounced when there is a RHP </a:t>
            </a:r>
            <a:r>
              <a:rPr lang="en">
                <a:solidFill>
                  <a:schemeClr val="dk1"/>
                </a:solidFill>
                <a:latin typeface="Roboto Light"/>
                <a:ea typeface="Roboto Light"/>
                <a:cs typeface="Roboto Light"/>
                <a:sym typeface="Roboto Light"/>
              </a:rPr>
              <a:t>(purple dotted rectangle).</a:t>
            </a:r>
            <a:r>
              <a:rPr lang="en">
                <a:solidFill>
                  <a:schemeClr val="dk1"/>
                </a:solidFill>
              </a:rPr>
              <a:t> </a:t>
            </a:r>
            <a:endParaRPr>
              <a:solidFill>
                <a:schemeClr val="dk1"/>
              </a:solidFill>
            </a:endParaRPr>
          </a:p>
          <a:p>
            <a:pPr indent="-342900" lvl="0" marL="457200" rtl="0" algn="l">
              <a:spcBef>
                <a:spcPts val="1000"/>
              </a:spcBef>
              <a:spcAft>
                <a:spcPts val="1000"/>
              </a:spcAft>
              <a:buClr>
                <a:schemeClr val="dk1"/>
              </a:buClr>
              <a:buSzPts val="1800"/>
              <a:buChar char="●"/>
            </a:pPr>
            <a:r>
              <a:rPr lang="en">
                <a:solidFill>
                  <a:schemeClr val="dk1"/>
                </a:solidFill>
              </a:rPr>
              <a:t>The magnitude of the strike zone shift between left and right-handed batters for right-handed pitchers </a:t>
            </a:r>
            <a:r>
              <a:rPr lang="en">
                <a:solidFill>
                  <a:schemeClr val="dk1"/>
                </a:solidFill>
                <a:latin typeface="Roboto Light"/>
                <a:ea typeface="Roboto Light"/>
                <a:cs typeface="Roboto Light"/>
                <a:sym typeface="Roboto Light"/>
              </a:rPr>
              <a:t>(purple)</a:t>
            </a:r>
            <a:r>
              <a:rPr lang="en">
                <a:solidFill>
                  <a:schemeClr val="dk1"/>
                </a:solidFill>
              </a:rPr>
              <a:t> is roughly double the shift for left-handed pitchers </a:t>
            </a:r>
            <a:r>
              <a:rPr lang="en">
                <a:solidFill>
                  <a:schemeClr val="dk1"/>
                </a:solidFill>
                <a:latin typeface="Roboto Light"/>
                <a:ea typeface="Roboto Light"/>
                <a:cs typeface="Roboto Light"/>
                <a:sym typeface="Roboto Light"/>
              </a:rPr>
              <a:t>(green).</a:t>
            </a:r>
            <a:endParaRPr>
              <a:solidFill>
                <a:schemeClr val="dk1"/>
              </a:solidFill>
            </a:endParaRPr>
          </a:p>
        </p:txBody>
      </p:sp>
      <p:pic>
        <p:nvPicPr>
          <p:cNvPr id="664" name="Google Shape;664;p45"/>
          <p:cNvPicPr preferRelativeResize="0"/>
          <p:nvPr/>
        </p:nvPicPr>
        <p:blipFill>
          <a:blip r:embed="rId3">
            <a:alphaModFix/>
          </a:blip>
          <a:stretch>
            <a:fillRect/>
          </a:stretch>
        </p:blipFill>
        <p:spPr>
          <a:xfrm>
            <a:off x="8204788" y="4911613"/>
            <a:ext cx="152330" cy="141327"/>
          </a:xfrm>
          <a:prstGeom prst="rect">
            <a:avLst/>
          </a:prstGeom>
          <a:noFill/>
          <a:ln>
            <a:noFill/>
          </a:ln>
        </p:spPr>
      </p:pic>
      <p:pic>
        <p:nvPicPr>
          <p:cNvPr id="665" name="Google Shape;665;p45"/>
          <p:cNvPicPr preferRelativeResize="0"/>
          <p:nvPr/>
        </p:nvPicPr>
        <p:blipFill>
          <a:blip r:embed="rId3">
            <a:alphaModFix/>
          </a:blip>
          <a:stretch>
            <a:fillRect/>
          </a:stretch>
        </p:blipFill>
        <p:spPr>
          <a:xfrm>
            <a:off x="8386038" y="4911563"/>
            <a:ext cx="152330" cy="141327"/>
          </a:xfrm>
          <a:prstGeom prst="rect">
            <a:avLst/>
          </a:prstGeom>
          <a:noFill/>
          <a:ln>
            <a:noFill/>
          </a:ln>
        </p:spPr>
      </p:pic>
      <p:pic>
        <p:nvPicPr>
          <p:cNvPr id="666" name="Google Shape;666;p45"/>
          <p:cNvPicPr preferRelativeResize="0"/>
          <p:nvPr/>
        </p:nvPicPr>
        <p:blipFill>
          <a:blip r:embed="rId4">
            <a:alphaModFix/>
          </a:blip>
          <a:stretch>
            <a:fillRect/>
          </a:stretch>
        </p:blipFill>
        <p:spPr>
          <a:xfrm>
            <a:off x="303088" y="853913"/>
            <a:ext cx="3941625" cy="4047876"/>
          </a:xfrm>
          <a:prstGeom prst="rect">
            <a:avLst/>
          </a:prstGeom>
          <a:noFill/>
          <a:ln>
            <a:noFill/>
          </a:ln>
        </p:spPr>
      </p:pic>
      <p:pic>
        <p:nvPicPr>
          <p:cNvPr id="667" name="Google Shape;667;p45"/>
          <p:cNvPicPr preferRelativeResize="0"/>
          <p:nvPr/>
        </p:nvPicPr>
        <p:blipFill>
          <a:blip r:embed="rId3">
            <a:alphaModFix/>
          </a:blip>
          <a:stretch>
            <a:fillRect/>
          </a:stretch>
        </p:blipFill>
        <p:spPr>
          <a:xfrm>
            <a:off x="8567275" y="4911638"/>
            <a:ext cx="152330" cy="141327"/>
          </a:xfrm>
          <a:prstGeom prst="rect">
            <a:avLst/>
          </a:prstGeom>
          <a:noFill/>
          <a:ln>
            <a:noFill/>
          </a:ln>
        </p:spPr>
      </p:pic>
      <p:sp>
        <p:nvSpPr>
          <p:cNvPr id="668" name="Google Shape;668;p45"/>
          <p:cNvSpPr txBox="1"/>
          <p:nvPr>
            <p:ph type="title"/>
          </p:nvPr>
        </p:nvSpPr>
        <p:spPr>
          <a:xfrm>
            <a:off x="0" y="0"/>
            <a:ext cx="9144000" cy="474900"/>
          </a:xfrm>
          <a:prstGeom prst="rect">
            <a:avLst/>
          </a:prstGeom>
          <a:solidFill>
            <a:srgbClr val="FFFFFF"/>
          </a:solidFill>
          <a:ln>
            <a:noFill/>
          </a:ln>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520">
                <a:latin typeface="Roboto Medium"/>
                <a:ea typeface="Roboto Medium"/>
                <a:cs typeface="Roboto Medium"/>
                <a:sym typeface="Roboto Medium"/>
              </a:rPr>
              <a:t>The Lefty Strike</a:t>
            </a:r>
            <a:endParaRPr sz="1520">
              <a:latin typeface="Roboto Medium"/>
              <a:ea typeface="Roboto Medium"/>
              <a:cs typeface="Roboto Medium"/>
              <a:sym typeface="Roboto Medium"/>
            </a:endParaRPr>
          </a:p>
        </p:txBody>
      </p:sp>
      <p:sp>
        <p:nvSpPr>
          <p:cNvPr id="669" name="Google Shape;669;p45"/>
          <p:cNvSpPr txBox="1"/>
          <p:nvPr>
            <p:ph type="title"/>
          </p:nvPr>
        </p:nvSpPr>
        <p:spPr>
          <a:xfrm>
            <a:off x="0" y="255250"/>
            <a:ext cx="9144000" cy="474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Light"/>
                <a:ea typeface="Roboto Light"/>
                <a:cs typeface="Roboto Light"/>
                <a:sym typeface="Roboto Light"/>
              </a:rPr>
              <a:t>The Lefty Shift More Pronounced for Right-Handed Pitchers</a:t>
            </a:r>
            <a:endParaRPr sz="1800">
              <a:latin typeface="Roboto Light"/>
              <a:ea typeface="Roboto Light"/>
              <a:cs typeface="Roboto Light"/>
              <a:sym typeface="Roboto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46"/>
          <p:cNvSpPr/>
          <p:nvPr/>
        </p:nvSpPr>
        <p:spPr>
          <a:xfrm>
            <a:off x="824550" y="666200"/>
            <a:ext cx="7472400" cy="4154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5" name="Google Shape;675;p46"/>
          <p:cNvPicPr preferRelativeResize="0"/>
          <p:nvPr/>
        </p:nvPicPr>
        <p:blipFill>
          <a:blip r:embed="rId3">
            <a:alphaModFix/>
          </a:blip>
          <a:stretch>
            <a:fillRect/>
          </a:stretch>
        </p:blipFill>
        <p:spPr>
          <a:xfrm>
            <a:off x="7842350" y="4911588"/>
            <a:ext cx="152330" cy="141327"/>
          </a:xfrm>
          <a:prstGeom prst="rect">
            <a:avLst/>
          </a:prstGeom>
          <a:noFill/>
          <a:ln>
            <a:noFill/>
          </a:ln>
        </p:spPr>
      </p:pic>
      <p:sp>
        <p:nvSpPr>
          <p:cNvPr id="676" name="Google Shape;676;p46"/>
          <p:cNvSpPr txBox="1"/>
          <p:nvPr>
            <p:ph type="title"/>
          </p:nvPr>
        </p:nvSpPr>
        <p:spPr>
          <a:xfrm>
            <a:off x="7309575" y="4821000"/>
            <a:ext cx="5331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Results</a:t>
            </a:r>
            <a:endParaRPr sz="800">
              <a:solidFill>
                <a:schemeClr val="dk2"/>
              </a:solidFill>
              <a:latin typeface="Roboto"/>
              <a:ea typeface="Roboto"/>
              <a:cs typeface="Roboto"/>
              <a:sym typeface="Roboto"/>
            </a:endParaRPr>
          </a:p>
        </p:txBody>
      </p:sp>
      <p:sp>
        <p:nvSpPr>
          <p:cNvPr id="677" name="Google Shape;677;p46"/>
          <p:cNvSpPr/>
          <p:nvPr/>
        </p:nvSpPr>
        <p:spPr>
          <a:xfrm>
            <a:off x="8929765" y="4911633"/>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8" name="Google Shape;678;p46"/>
          <p:cNvPicPr preferRelativeResize="0"/>
          <p:nvPr/>
        </p:nvPicPr>
        <p:blipFill>
          <a:blip r:embed="rId3">
            <a:alphaModFix/>
          </a:blip>
          <a:stretch>
            <a:fillRect/>
          </a:stretch>
        </p:blipFill>
        <p:spPr>
          <a:xfrm>
            <a:off x="8023563" y="4911575"/>
            <a:ext cx="152330" cy="141327"/>
          </a:xfrm>
          <a:prstGeom prst="rect">
            <a:avLst/>
          </a:prstGeom>
          <a:noFill/>
          <a:ln>
            <a:noFill/>
          </a:ln>
        </p:spPr>
      </p:pic>
      <p:pic>
        <p:nvPicPr>
          <p:cNvPr id="679" name="Google Shape;679;p46"/>
          <p:cNvPicPr preferRelativeResize="0"/>
          <p:nvPr/>
        </p:nvPicPr>
        <p:blipFill>
          <a:blip r:embed="rId3">
            <a:alphaModFix/>
          </a:blip>
          <a:stretch>
            <a:fillRect/>
          </a:stretch>
        </p:blipFill>
        <p:spPr>
          <a:xfrm>
            <a:off x="8204788" y="4911613"/>
            <a:ext cx="152330" cy="141327"/>
          </a:xfrm>
          <a:prstGeom prst="rect">
            <a:avLst/>
          </a:prstGeom>
          <a:noFill/>
          <a:ln>
            <a:noFill/>
          </a:ln>
        </p:spPr>
      </p:pic>
      <p:pic>
        <p:nvPicPr>
          <p:cNvPr id="680" name="Google Shape;680;p46"/>
          <p:cNvPicPr preferRelativeResize="0"/>
          <p:nvPr/>
        </p:nvPicPr>
        <p:blipFill>
          <a:blip r:embed="rId3">
            <a:alphaModFix/>
          </a:blip>
          <a:stretch>
            <a:fillRect/>
          </a:stretch>
        </p:blipFill>
        <p:spPr>
          <a:xfrm>
            <a:off x="8386038" y="4911563"/>
            <a:ext cx="152330" cy="141327"/>
          </a:xfrm>
          <a:prstGeom prst="rect">
            <a:avLst/>
          </a:prstGeom>
          <a:noFill/>
          <a:ln>
            <a:noFill/>
          </a:ln>
        </p:spPr>
      </p:pic>
      <p:pic>
        <p:nvPicPr>
          <p:cNvPr id="681" name="Google Shape;681;p46"/>
          <p:cNvPicPr preferRelativeResize="0"/>
          <p:nvPr/>
        </p:nvPicPr>
        <p:blipFill>
          <a:blip r:embed="rId3">
            <a:alphaModFix/>
          </a:blip>
          <a:stretch>
            <a:fillRect/>
          </a:stretch>
        </p:blipFill>
        <p:spPr>
          <a:xfrm>
            <a:off x="8567275" y="4911638"/>
            <a:ext cx="152330" cy="141327"/>
          </a:xfrm>
          <a:prstGeom prst="rect">
            <a:avLst/>
          </a:prstGeom>
          <a:noFill/>
          <a:ln>
            <a:noFill/>
          </a:ln>
        </p:spPr>
      </p:pic>
      <p:pic>
        <p:nvPicPr>
          <p:cNvPr id="682" name="Google Shape;682;p46"/>
          <p:cNvPicPr preferRelativeResize="0"/>
          <p:nvPr/>
        </p:nvPicPr>
        <p:blipFill>
          <a:blip r:embed="rId3">
            <a:alphaModFix/>
          </a:blip>
          <a:stretch>
            <a:fillRect/>
          </a:stretch>
        </p:blipFill>
        <p:spPr>
          <a:xfrm>
            <a:off x="8748525" y="4911638"/>
            <a:ext cx="152330" cy="141327"/>
          </a:xfrm>
          <a:prstGeom prst="rect">
            <a:avLst/>
          </a:prstGeom>
          <a:noFill/>
          <a:ln>
            <a:noFill/>
          </a:ln>
        </p:spPr>
      </p:pic>
      <p:sp>
        <p:nvSpPr>
          <p:cNvPr id="683" name="Google Shape;683;p46"/>
          <p:cNvSpPr txBox="1"/>
          <p:nvPr/>
        </p:nvSpPr>
        <p:spPr>
          <a:xfrm>
            <a:off x="965100" y="4117225"/>
            <a:ext cx="3437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300">
                <a:latin typeface="Roboto"/>
                <a:ea typeface="Roboto"/>
                <a:cs typeface="Roboto"/>
                <a:sym typeface="Roboto"/>
              </a:rPr>
              <a:t>Takeaway: </a:t>
            </a:r>
            <a:r>
              <a:rPr lang="en" sz="1300">
                <a:latin typeface="Roboto"/>
                <a:ea typeface="Roboto"/>
                <a:cs typeface="Roboto"/>
                <a:sym typeface="Roboto"/>
              </a:rPr>
              <a:t>The area of the strike zone has increased gradually since the 2008 season. </a:t>
            </a:r>
            <a:endParaRPr sz="1300">
              <a:latin typeface="Roboto"/>
              <a:ea typeface="Roboto"/>
              <a:cs typeface="Roboto"/>
              <a:sym typeface="Roboto"/>
            </a:endParaRPr>
          </a:p>
        </p:txBody>
      </p:sp>
      <p:sp>
        <p:nvSpPr>
          <p:cNvPr id="684" name="Google Shape;684;p46"/>
          <p:cNvSpPr txBox="1"/>
          <p:nvPr/>
        </p:nvSpPr>
        <p:spPr>
          <a:xfrm>
            <a:off x="4779175" y="4117225"/>
            <a:ext cx="3349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300">
                <a:solidFill>
                  <a:schemeClr val="dk1"/>
                </a:solidFill>
                <a:latin typeface="Roboto"/>
                <a:ea typeface="Roboto"/>
                <a:cs typeface="Roboto"/>
                <a:sym typeface="Roboto"/>
              </a:rPr>
              <a:t>Takeaway: </a:t>
            </a:r>
            <a:r>
              <a:rPr lang="en" sz="1300">
                <a:latin typeface="Roboto"/>
                <a:ea typeface="Roboto"/>
                <a:cs typeface="Roboto"/>
                <a:sym typeface="Roboto"/>
              </a:rPr>
              <a:t>The strike zone has </a:t>
            </a:r>
            <a:r>
              <a:rPr lang="en" sz="1300">
                <a:latin typeface="Roboto"/>
                <a:ea typeface="Roboto"/>
                <a:cs typeface="Roboto"/>
                <a:sym typeface="Roboto"/>
              </a:rPr>
              <a:t>become </a:t>
            </a:r>
            <a:endParaRPr sz="1300">
              <a:latin typeface="Roboto"/>
              <a:ea typeface="Roboto"/>
              <a:cs typeface="Roboto"/>
              <a:sym typeface="Roboto"/>
            </a:endParaRPr>
          </a:p>
          <a:p>
            <a:pPr indent="0" lvl="0" marL="0" rtl="0" algn="ctr">
              <a:spcBef>
                <a:spcPts val="0"/>
              </a:spcBef>
              <a:spcAft>
                <a:spcPts val="0"/>
              </a:spcAft>
              <a:buNone/>
            </a:pPr>
            <a:r>
              <a:rPr lang="en" sz="1300">
                <a:latin typeface="Roboto"/>
                <a:ea typeface="Roboto"/>
                <a:cs typeface="Roboto"/>
                <a:sym typeface="Roboto"/>
              </a:rPr>
              <a:t>narrower </a:t>
            </a:r>
            <a:r>
              <a:rPr lang="en" sz="1300">
                <a:latin typeface="Roboto"/>
                <a:ea typeface="Roboto"/>
                <a:cs typeface="Roboto"/>
                <a:sym typeface="Roboto"/>
              </a:rPr>
              <a:t>and taller since the 2008 season. </a:t>
            </a:r>
            <a:endParaRPr sz="1300">
              <a:latin typeface="Roboto"/>
              <a:ea typeface="Roboto"/>
              <a:cs typeface="Roboto"/>
              <a:sym typeface="Roboto"/>
            </a:endParaRPr>
          </a:p>
        </p:txBody>
      </p:sp>
      <p:pic>
        <p:nvPicPr>
          <p:cNvPr id="685" name="Google Shape;685;p46"/>
          <p:cNvPicPr preferRelativeResize="0"/>
          <p:nvPr/>
        </p:nvPicPr>
        <p:blipFill>
          <a:blip r:embed="rId4">
            <a:alphaModFix/>
          </a:blip>
          <a:stretch>
            <a:fillRect/>
          </a:stretch>
        </p:blipFill>
        <p:spPr>
          <a:xfrm>
            <a:off x="1009300" y="812800"/>
            <a:ext cx="3349299" cy="3360924"/>
          </a:xfrm>
          <a:prstGeom prst="rect">
            <a:avLst/>
          </a:prstGeom>
          <a:noFill/>
          <a:ln>
            <a:noFill/>
          </a:ln>
        </p:spPr>
      </p:pic>
      <p:pic>
        <p:nvPicPr>
          <p:cNvPr id="686" name="Google Shape;686;p46"/>
          <p:cNvPicPr preferRelativeResize="0"/>
          <p:nvPr/>
        </p:nvPicPr>
        <p:blipFill>
          <a:blip r:embed="rId5">
            <a:alphaModFix/>
          </a:blip>
          <a:stretch>
            <a:fillRect/>
          </a:stretch>
        </p:blipFill>
        <p:spPr>
          <a:xfrm>
            <a:off x="4779175" y="820525"/>
            <a:ext cx="3349300" cy="3345450"/>
          </a:xfrm>
          <a:prstGeom prst="rect">
            <a:avLst/>
          </a:prstGeom>
          <a:noFill/>
          <a:ln>
            <a:noFill/>
          </a:ln>
        </p:spPr>
      </p:pic>
      <p:sp>
        <p:nvSpPr>
          <p:cNvPr id="687" name="Google Shape;687;p46"/>
          <p:cNvSpPr txBox="1"/>
          <p:nvPr>
            <p:ph type="title"/>
          </p:nvPr>
        </p:nvSpPr>
        <p:spPr>
          <a:xfrm>
            <a:off x="0" y="159375"/>
            <a:ext cx="9144000" cy="474900"/>
          </a:xfrm>
          <a:prstGeom prst="rect">
            <a:avLst/>
          </a:prstGeom>
          <a:solidFill>
            <a:srgbClr val="FFFFFF"/>
          </a:solidFill>
          <a:ln>
            <a:noFill/>
          </a:ln>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820">
                <a:latin typeface="Roboto Medium"/>
                <a:ea typeface="Roboto Medium"/>
                <a:cs typeface="Roboto Medium"/>
                <a:sym typeface="Roboto Medium"/>
              </a:rPr>
              <a:t>Seasonal Shifts</a:t>
            </a:r>
            <a:endParaRPr sz="1820">
              <a:latin typeface="Roboto Medium"/>
              <a:ea typeface="Roboto Medium"/>
              <a:cs typeface="Roboto Medium"/>
              <a:sym typeface="Roboto Medium"/>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47"/>
          <p:cNvSpPr/>
          <p:nvPr/>
        </p:nvSpPr>
        <p:spPr>
          <a:xfrm>
            <a:off x="4951975" y="618300"/>
            <a:ext cx="3920100" cy="403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7"/>
          <p:cNvSpPr txBox="1"/>
          <p:nvPr>
            <p:ph type="title"/>
          </p:nvPr>
        </p:nvSpPr>
        <p:spPr>
          <a:xfrm>
            <a:off x="-23800" y="618300"/>
            <a:ext cx="49758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820">
                <a:latin typeface="Roboto Medium"/>
                <a:ea typeface="Roboto Medium"/>
                <a:cs typeface="Roboto Medium"/>
                <a:sym typeface="Roboto Medium"/>
              </a:rPr>
              <a:t>Around the League: </a:t>
            </a:r>
            <a:r>
              <a:rPr lang="en" sz="1820">
                <a:latin typeface="Roboto Medium"/>
                <a:ea typeface="Roboto Medium"/>
                <a:cs typeface="Roboto Medium"/>
                <a:sym typeface="Roboto Medium"/>
              </a:rPr>
              <a:t>Umpire Accuracy</a:t>
            </a:r>
            <a:endParaRPr sz="1820">
              <a:latin typeface="Roboto Medium"/>
              <a:ea typeface="Roboto Medium"/>
              <a:cs typeface="Roboto Medium"/>
              <a:sym typeface="Roboto Medium"/>
            </a:endParaRPr>
          </a:p>
        </p:txBody>
      </p:sp>
      <p:pic>
        <p:nvPicPr>
          <p:cNvPr id="694" name="Google Shape;694;p47"/>
          <p:cNvPicPr preferRelativeResize="0"/>
          <p:nvPr/>
        </p:nvPicPr>
        <p:blipFill>
          <a:blip r:embed="rId3">
            <a:alphaModFix/>
          </a:blip>
          <a:stretch>
            <a:fillRect/>
          </a:stretch>
        </p:blipFill>
        <p:spPr>
          <a:xfrm>
            <a:off x="8603125" y="4911588"/>
            <a:ext cx="152330" cy="141327"/>
          </a:xfrm>
          <a:prstGeom prst="rect">
            <a:avLst/>
          </a:prstGeom>
          <a:noFill/>
          <a:ln>
            <a:noFill/>
          </a:ln>
        </p:spPr>
      </p:pic>
      <p:sp>
        <p:nvSpPr>
          <p:cNvPr id="695" name="Google Shape;695;p47"/>
          <p:cNvSpPr txBox="1"/>
          <p:nvPr>
            <p:ph type="title"/>
          </p:nvPr>
        </p:nvSpPr>
        <p:spPr>
          <a:xfrm>
            <a:off x="7972275" y="4821000"/>
            <a:ext cx="6792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Discussion</a:t>
            </a:r>
            <a:endParaRPr sz="800">
              <a:solidFill>
                <a:schemeClr val="dk2"/>
              </a:solidFill>
              <a:latin typeface="Roboto"/>
              <a:ea typeface="Roboto"/>
              <a:cs typeface="Roboto"/>
              <a:sym typeface="Roboto"/>
            </a:endParaRPr>
          </a:p>
        </p:txBody>
      </p:sp>
      <p:sp>
        <p:nvSpPr>
          <p:cNvPr id="696" name="Google Shape;696;p47"/>
          <p:cNvSpPr/>
          <p:nvPr/>
        </p:nvSpPr>
        <p:spPr>
          <a:xfrm>
            <a:off x="8965540" y="4911608"/>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7"/>
          <p:cNvSpPr/>
          <p:nvPr/>
        </p:nvSpPr>
        <p:spPr>
          <a:xfrm>
            <a:off x="8784306" y="4911608"/>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8" name="Google Shape;698;p47"/>
          <p:cNvPicPr preferRelativeResize="0"/>
          <p:nvPr/>
        </p:nvPicPr>
        <p:blipFill>
          <a:blip r:embed="rId4">
            <a:alphaModFix/>
          </a:blip>
          <a:stretch>
            <a:fillRect/>
          </a:stretch>
        </p:blipFill>
        <p:spPr>
          <a:xfrm>
            <a:off x="5141350" y="808350"/>
            <a:ext cx="3541351" cy="3650693"/>
          </a:xfrm>
          <a:prstGeom prst="rect">
            <a:avLst/>
          </a:prstGeom>
          <a:noFill/>
          <a:ln>
            <a:noFill/>
          </a:ln>
        </p:spPr>
      </p:pic>
      <p:grpSp>
        <p:nvGrpSpPr>
          <p:cNvPr id="699" name="Google Shape;699;p47"/>
          <p:cNvGrpSpPr/>
          <p:nvPr/>
        </p:nvGrpSpPr>
        <p:grpSpPr>
          <a:xfrm>
            <a:off x="1237825" y="1937925"/>
            <a:ext cx="2421525" cy="707300"/>
            <a:chOff x="336875" y="1603150"/>
            <a:chExt cx="2421525" cy="707300"/>
          </a:xfrm>
        </p:grpSpPr>
        <p:sp>
          <p:nvSpPr>
            <p:cNvPr id="700" name="Google Shape;700;p47"/>
            <p:cNvSpPr txBox="1"/>
            <p:nvPr/>
          </p:nvSpPr>
          <p:spPr>
            <a:xfrm>
              <a:off x="336875" y="1735025"/>
              <a:ext cx="67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latin typeface="Roboto"/>
                  <a:ea typeface="Roboto"/>
                  <a:cs typeface="Roboto"/>
                  <a:sym typeface="Roboto"/>
                </a:rPr>
                <a:t>IoU = </a:t>
              </a:r>
              <a:endParaRPr i="1">
                <a:latin typeface="Roboto"/>
                <a:ea typeface="Roboto"/>
                <a:cs typeface="Roboto"/>
                <a:sym typeface="Roboto"/>
              </a:endParaRPr>
            </a:p>
          </p:txBody>
        </p:sp>
        <p:sp>
          <p:nvSpPr>
            <p:cNvPr id="701" name="Google Shape;701;p47"/>
            <p:cNvSpPr txBox="1"/>
            <p:nvPr/>
          </p:nvSpPr>
          <p:spPr>
            <a:xfrm>
              <a:off x="916400" y="1658050"/>
              <a:ext cx="1304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Area of Intersection</a:t>
              </a:r>
              <a:endParaRPr sz="1000">
                <a:latin typeface="Roboto"/>
                <a:ea typeface="Roboto"/>
                <a:cs typeface="Roboto"/>
                <a:sym typeface="Roboto"/>
              </a:endParaRPr>
            </a:p>
          </p:txBody>
        </p:sp>
        <p:sp>
          <p:nvSpPr>
            <p:cNvPr id="702" name="Google Shape;702;p47"/>
            <p:cNvSpPr txBox="1"/>
            <p:nvPr/>
          </p:nvSpPr>
          <p:spPr>
            <a:xfrm>
              <a:off x="916400" y="1901675"/>
              <a:ext cx="1304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Roboto"/>
                  <a:ea typeface="Roboto"/>
                  <a:cs typeface="Roboto"/>
                  <a:sym typeface="Roboto"/>
                </a:rPr>
                <a:t>Area of Union</a:t>
              </a:r>
              <a:endParaRPr sz="1000">
                <a:latin typeface="Roboto"/>
                <a:ea typeface="Roboto"/>
                <a:cs typeface="Roboto"/>
                <a:sym typeface="Roboto"/>
              </a:endParaRPr>
            </a:p>
          </p:txBody>
        </p:sp>
        <p:cxnSp>
          <p:nvCxnSpPr>
            <p:cNvPr id="703" name="Google Shape;703;p47"/>
            <p:cNvCxnSpPr/>
            <p:nvPr/>
          </p:nvCxnSpPr>
          <p:spPr>
            <a:xfrm>
              <a:off x="916400" y="1954850"/>
              <a:ext cx="1842000" cy="3900"/>
            </a:xfrm>
            <a:prstGeom prst="straightConnector1">
              <a:avLst/>
            </a:prstGeom>
            <a:noFill/>
            <a:ln cap="flat" cmpd="sng" w="9525">
              <a:solidFill>
                <a:schemeClr val="dk2"/>
              </a:solidFill>
              <a:prstDash val="solid"/>
              <a:round/>
              <a:headEnd len="med" w="med" type="none"/>
              <a:tailEnd len="med" w="med" type="none"/>
            </a:ln>
          </p:spPr>
        </p:cxnSp>
        <p:sp>
          <p:nvSpPr>
            <p:cNvPr id="704" name="Google Shape;704;p47"/>
            <p:cNvSpPr/>
            <p:nvPr/>
          </p:nvSpPr>
          <p:spPr>
            <a:xfrm>
              <a:off x="2355325" y="1603150"/>
              <a:ext cx="240000" cy="224700"/>
            </a:xfrm>
            <a:prstGeom prst="rect">
              <a:avLst/>
            </a:prstGeom>
            <a:no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7"/>
            <p:cNvSpPr/>
            <p:nvPr/>
          </p:nvSpPr>
          <p:spPr>
            <a:xfrm>
              <a:off x="2448875" y="1692150"/>
              <a:ext cx="240000" cy="224700"/>
            </a:xfrm>
            <a:prstGeom prst="rect">
              <a:avLst/>
            </a:prstGeom>
            <a:no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7"/>
            <p:cNvSpPr/>
            <p:nvPr/>
          </p:nvSpPr>
          <p:spPr>
            <a:xfrm>
              <a:off x="2355325" y="1996750"/>
              <a:ext cx="240000" cy="224700"/>
            </a:xfrm>
            <a:prstGeom prst="rect">
              <a:avLst/>
            </a:prstGeom>
            <a:solidFill>
              <a:srgbClr val="1155CC"/>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7"/>
            <p:cNvSpPr/>
            <p:nvPr/>
          </p:nvSpPr>
          <p:spPr>
            <a:xfrm>
              <a:off x="2448875" y="2085750"/>
              <a:ext cx="240000" cy="224700"/>
            </a:xfrm>
            <a:prstGeom prst="rect">
              <a:avLst/>
            </a:prstGeom>
            <a:solidFill>
              <a:srgbClr val="1155CC"/>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7"/>
            <p:cNvSpPr/>
            <p:nvPr/>
          </p:nvSpPr>
          <p:spPr>
            <a:xfrm>
              <a:off x="2450400" y="1700625"/>
              <a:ext cx="152400" cy="127200"/>
            </a:xfrm>
            <a:prstGeom prst="rect">
              <a:avLst/>
            </a:prstGeom>
            <a:solidFill>
              <a:srgbClr val="1155CC"/>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9" name="Google Shape;709;p47"/>
          <p:cNvSpPr txBox="1"/>
          <p:nvPr>
            <p:ph idx="1" type="body"/>
          </p:nvPr>
        </p:nvSpPr>
        <p:spPr>
          <a:xfrm>
            <a:off x="-15150" y="3283500"/>
            <a:ext cx="4975800" cy="1113900"/>
          </a:xfrm>
          <a:prstGeom prst="rect">
            <a:avLst/>
          </a:prstGeom>
        </p:spPr>
        <p:txBody>
          <a:bodyPr anchorCtr="0" anchor="t" bIns="91425" lIns="91425" spcFirstLastPara="1" rIns="91425" wrap="square" tIns="91425">
            <a:normAutofit/>
          </a:bodyPr>
          <a:lstStyle/>
          <a:p>
            <a:pPr indent="0" lvl="0" marL="0" rtl="0" algn="ctr">
              <a:spcBef>
                <a:spcPts val="0"/>
              </a:spcBef>
              <a:spcAft>
                <a:spcPts val="1000"/>
              </a:spcAft>
              <a:buNone/>
            </a:pPr>
            <a:r>
              <a:rPr lang="en">
                <a:solidFill>
                  <a:schemeClr val="dk1"/>
                </a:solidFill>
              </a:rPr>
              <a:t>The IoU ratio for the umpire corps ranges from 0.70 to 0.90, with the majority of umpires clustering around the 0.85 mark.</a:t>
            </a:r>
            <a:endParaRPr>
              <a:solidFill>
                <a:schemeClr val="dk1"/>
              </a:solidFill>
            </a:endParaRPr>
          </a:p>
        </p:txBody>
      </p:sp>
      <p:cxnSp>
        <p:nvCxnSpPr>
          <p:cNvPr id="710" name="Google Shape;710;p47"/>
          <p:cNvCxnSpPr/>
          <p:nvPr/>
        </p:nvCxnSpPr>
        <p:spPr>
          <a:xfrm>
            <a:off x="7276225" y="1690725"/>
            <a:ext cx="123000" cy="200100"/>
          </a:xfrm>
          <a:prstGeom prst="straightConnector1">
            <a:avLst/>
          </a:prstGeom>
          <a:noFill/>
          <a:ln cap="flat" cmpd="sng" w="9525">
            <a:solidFill>
              <a:schemeClr val="dk2"/>
            </a:solidFill>
            <a:prstDash val="solid"/>
            <a:round/>
            <a:headEnd len="med" w="med" type="none"/>
            <a:tailEnd len="med" w="med" type="triangle"/>
          </a:ln>
        </p:spPr>
      </p:cxnSp>
      <p:cxnSp>
        <p:nvCxnSpPr>
          <p:cNvPr id="711" name="Google Shape;711;p47"/>
          <p:cNvCxnSpPr/>
          <p:nvPr/>
        </p:nvCxnSpPr>
        <p:spPr>
          <a:xfrm>
            <a:off x="5860575" y="3782550"/>
            <a:ext cx="123000" cy="209400"/>
          </a:xfrm>
          <a:prstGeom prst="straightConnector1">
            <a:avLst/>
          </a:prstGeom>
          <a:noFill/>
          <a:ln cap="flat" cmpd="sng" w="9525">
            <a:solidFill>
              <a:schemeClr val="dk2"/>
            </a:solidFill>
            <a:prstDash val="solid"/>
            <a:round/>
            <a:headEnd len="med" w="med" type="none"/>
            <a:tailEnd len="med" w="med" type="triangle"/>
          </a:ln>
        </p:spPr>
      </p:cxnSp>
      <p:sp>
        <p:nvSpPr>
          <p:cNvPr id="712" name="Google Shape;712;p47"/>
          <p:cNvSpPr txBox="1"/>
          <p:nvPr/>
        </p:nvSpPr>
        <p:spPr>
          <a:xfrm>
            <a:off x="6672625" y="1567725"/>
            <a:ext cx="8691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latin typeface="Roboto"/>
                <a:ea typeface="Roboto"/>
                <a:cs typeface="Roboto"/>
                <a:sym typeface="Roboto"/>
              </a:rPr>
              <a:t>Angel Hernandez</a:t>
            </a:r>
            <a:endParaRPr sz="800">
              <a:latin typeface="Roboto"/>
              <a:ea typeface="Roboto"/>
              <a:cs typeface="Roboto"/>
              <a:sym typeface="Roboto"/>
            </a:endParaRPr>
          </a:p>
        </p:txBody>
      </p:sp>
      <p:sp>
        <p:nvSpPr>
          <p:cNvPr id="713" name="Google Shape;713;p47"/>
          <p:cNvSpPr txBox="1"/>
          <p:nvPr/>
        </p:nvSpPr>
        <p:spPr>
          <a:xfrm>
            <a:off x="6867775" y="2407475"/>
            <a:ext cx="478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latin typeface="Roboto"/>
                <a:ea typeface="Roboto"/>
                <a:cs typeface="Roboto"/>
                <a:sym typeface="Roboto"/>
              </a:rPr>
              <a:t>Joe West</a:t>
            </a:r>
            <a:endParaRPr sz="800">
              <a:latin typeface="Roboto"/>
              <a:ea typeface="Roboto"/>
              <a:cs typeface="Roboto"/>
              <a:sym typeface="Roboto"/>
            </a:endParaRPr>
          </a:p>
        </p:txBody>
      </p:sp>
      <p:sp>
        <p:nvSpPr>
          <p:cNvPr id="714" name="Google Shape;714;p47"/>
          <p:cNvSpPr txBox="1"/>
          <p:nvPr/>
        </p:nvSpPr>
        <p:spPr>
          <a:xfrm>
            <a:off x="6751500" y="3009025"/>
            <a:ext cx="478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latin typeface="Roboto"/>
                <a:ea typeface="Roboto"/>
                <a:cs typeface="Roboto"/>
                <a:sym typeface="Roboto"/>
              </a:rPr>
              <a:t>Bill Miller</a:t>
            </a:r>
            <a:endParaRPr sz="800">
              <a:latin typeface="Roboto"/>
              <a:ea typeface="Roboto"/>
              <a:cs typeface="Roboto"/>
              <a:sym typeface="Roboto"/>
            </a:endParaRPr>
          </a:p>
        </p:txBody>
      </p:sp>
      <p:cxnSp>
        <p:nvCxnSpPr>
          <p:cNvPr id="715" name="Google Shape;715;p47"/>
          <p:cNvCxnSpPr/>
          <p:nvPr/>
        </p:nvCxnSpPr>
        <p:spPr>
          <a:xfrm>
            <a:off x="7151425" y="2529000"/>
            <a:ext cx="123000" cy="209400"/>
          </a:xfrm>
          <a:prstGeom prst="straightConnector1">
            <a:avLst/>
          </a:prstGeom>
          <a:noFill/>
          <a:ln cap="flat" cmpd="sng" w="9525">
            <a:solidFill>
              <a:schemeClr val="dk2"/>
            </a:solidFill>
            <a:prstDash val="solid"/>
            <a:round/>
            <a:headEnd len="med" w="med" type="none"/>
            <a:tailEnd len="med" w="med" type="triangle"/>
          </a:ln>
        </p:spPr>
      </p:cxnSp>
      <p:cxnSp>
        <p:nvCxnSpPr>
          <p:cNvPr id="716" name="Google Shape;716;p47"/>
          <p:cNvCxnSpPr/>
          <p:nvPr/>
        </p:nvCxnSpPr>
        <p:spPr>
          <a:xfrm>
            <a:off x="6929400" y="3132025"/>
            <a:ext cx="123000" cy="209400"/>
          </a:xfrm>
          <a:prstGeom prst="straightConnector1">
            <a:avLst/>
          </a:prstGeom>
          <a:noFill/>
          <a:ln cap="flat" cmpd="sng" w="9525">
            <a:solidFill>
              <a:schemeClr val="dk2"/>
            </a:solidFill>
            <a:prstDash val="solid"/>
            <a:round/>
            <a:headEnd len="med" w="med" type="none"/>
            <a:tailEnd len="med" w="med" type="triangle"/>
          </a:ln>
        </p:spPr>
      </p:cxnSp>
      <p:sp>
        <p:nvSpPr>
          <p:cNvPr id="717" name="Google Shape;717;p47"/>
          <p:cNvSpPr txBox="1"/>
          <p:nvPr/>
        </p:nvSpPr>
        <p:spPr>
          <a:xfrm>
            <a:off x="5596150" y="3659550"/>
            <a:ext cx="478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latin typeface="Roboto"/>
                <a:ea typeface="Roboto"/>
                <a:cs typeface="Roboto"/>
                <a:sym typeface="Roboto"/>
              </a:rPr>
              <a:t>Wally Bell</a:t>
            </a:r>
            <a:endParaRPr sz="800">
              <a:latin typeface="Roboto"/>
              <a:ea typeface="Roboto"/>
              <a:cs typeface="Roboto"/>
              <a:sym typeface="Roboto"/>
            </a:endParaRPr>
          </a:p>
        </p:txBody>
      </p:sp>
      <p:sp>
        <p:nvSpPr>
          <p:cNvPr id="718" name="Google Shape;718;p47"/>
          <p:cNvSpPr txBox="1"/>
          <p:nvPr/>
        </p:nvSpPr>
        <p:spPr>
          <a:xfrm>
            <a:off x="8043550" y="3487000"/>
            <a:ext cx="7119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latin typeface="Roboto"/>
                <a:ea typeface="Roboto"/>
                <a:cs typeface="Roboto"/>
                <a:sym typeface="Roboto"/>
              </a:rPr>
              <a:t>Carlos Torres</a:t>
            </a:r>
            <a:endParaRPr sz="800">
              <a:latin typeface="Roboto"/>
              <a:ea typeface="Roboto"/>
              <a:cs typeface="Roboto"/>
              <a:sym typeface="Roboto"/>
            </a:endParaRPr>
          </a:p>
        </p:txBody>
      </p:sp>
      <p:cxnSp>
        <p:nvCxnSpPr>
          <p:cNvPr id="719" name="Google Shape;719;p47"/>
          <p:cNvCxnSpPr/>
          <p:nvPr/>
        </p:nvCxnSpPr>
        <p:spPr>
          <a:xfrm flipH="1">
            <a:off x="8138475" y="3659550"/>
            <a:ext cx="111900" cy="241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cxnSp>
        <p:nvCxnSpPr>
          <p:cNvPr id="724" name="Google Shape;724;p48"/>
          <p:cNvCxnSpPr/>
          <p:nvPr/>
        </p:nvCxnSpPr>
        <p:spPr>
          <a:xfrm flipH="1" rot="10800000">
            <a:off x="1850475" y="1925175"/>
            <a:ext cx="6796200" cy="12000"/>
          </a:xfrm>
          <a:prstGeom prst="straightConnector1">
            <a:avLst/>
          </a:prstGeom>
          <a:noFill/>
          <a:ln cap="flat" cmpd="sng" w="9525">
            <a:solidFill>
              <a:schemeClr val="dk2"/>
            </a:solidFill>
            <a:prstDash val="solid"/>
            <a:round/>
            <a:headEnd len="med" w="med" type="triangle"/>
            <a:tailEnd len="med" w="med" type="triangle"/>
          </a:ln>
        </p:spPr>
      </p:cxnSp>
      <p:cxnSp>
        <p:nvCxnSpPr>
          <p:cNvPr id="725" name="Google Shape;725;p48"/>
          <p:cNvCxnSpPr/>
          <p:nvPr/>
        </p:nvCxnSpPr>
        <p:spPr>
          <a:xfrm flipH="1" rot="10800000">
            <a:off x="1850475" y="3754275"/>
            <a:ext cx="6787200" cy="7200"/>
          </a:xfrm>
          <a:prstGeom prst="straightConnector1">
            <a:avLst/>
          </a:prstGeom>
          <a:noFill/>
          <a:ln cap="flat" cmpd="sng" w="9525">
            <a:solidFill>
              <a:schemeClr val="dk2"/>
            </a:solidFill>
            <a:prstDash val="solid"/>
            <a:round/>
            <a:headEnd len="med" w="med" type="triangle"/>
            <a:tailEnd len="med" w="med" type="triangle"/>
          </a:ln>
        </p:spPr>
      </p:cxnSp>
      <p:cxnSp>
        <p:nvCxnSpPr>
          <p:cNvPr id="726" name="Google Shape;726;p48"/>
          <p:cNvCxnSpPr/>
          <p:nvPr/>
        </p:nvCxnSpPr>
        <p:spPr>
          <a:xfrm>
            <a:off x="1850475" y="2851600"/>
            <a:ext cx="6780900" cy="2100"/>
          </a:xfrm>
          <a:prstGeom prst="straightConnector1">
            <a:avLst/>
          </a:prstGeom>
          <a:noFill/>
          <a:ln cap="flat" cmpd="sng" w="9525">
            <a:solidFill>
              <a:schemeClr val="dk2"/>
            </a:solidFill>
            <a:prstDash val="solid"/>
            <a:round/>
            <a:headEnd len="med" w="med" type="triangle"/>
            <a:tailEnd len="med" w="med" type="triangle"/>
          </a:ln>
        </p:spPr>
      </p:cxnSp>
      <p:sp>
        <p:nvSpPr>
          <p:cNvPr id="727" name="Google Shape;727;p48"/>
          <p:cNvSpPr txBox="1"/>
          <p:nvPr>
            <p:ph type="title"/>
          </p:nvPr>
        </p:nvSpPr>
        <p:spPr>
          <a:xfrm>
            <a:off x="0" y="441050"/>
            <a:ext cx="91440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820">
                <a:latin typeface="Roboto Medium"/>
                <a:ea typeface="Roboto Medium"/>
                <a:cs typeface="Roboto Medium"/>
                <a:sym typeface="Roboto Medium"/>
              </a:rPr>
              <a:t>Around the League: Elite Pitchers</a:t>
            </a:r>
            <a:endParaRPr sz="1820">
              <a:latin typeface="Roboto Medium"/>
              <a:ea typeface="Roboto Medium"/>
              <a:cs typeface="Roboto Medium"/>
              <a:sym typeface="Roboto Medium"/>
            </a:endParaRPr>
          </a:p>
        </p:txBody>
      </p:sp>
      <p:pic>
        <p:nvPicPr>
          <p:cNvPr id="728" name="Google Shape;728;p48"/>
          <p:cNvPicPr preferRelativeResize="0"/>
          <p:nvPr/>
        </p:nvPicPr>
        <p:blipFill rotWithShape="1">
          <a:blip r:embed="rId3">
            <a:alphaModFix/>
          </a:blip>
          <a:srcRect b="25193" l="0" r="0" t="7661"/>
          <a:stretch/>
        </p:blipFill>
        <p:spPr>
          <a:xfrm>
            <a:off x="2049675" y="1697475"/>
            <a:ext cx="466200" cy="470400"/>
          </a:xfrm>
          <a:prstGeom prst="ellipse">
            <a:avLst/>
          </a:prstGeom>
          <a:noFill/>
          <a:ln>
            <a:noFill/>
          </a:ln>
        </p:spPr>
      </p:pic>
      <p:pic>
        <p:nvPicPr>
          <p:cNvPr id="729" name="Google Shape;729;p48"/>
          <p:cNvPicPr preferRelativeResize="0"/>
          <p:nvPr/>
        </p:nvPicPr>
        <p:blipFill rotWithShape="1">
          <a:blip r:embed="rId4">
            <a:alphaModFix/>
          </a:blip>
          <a:srcRect b="19111" l="0" r="0" t="8987"/>
          <a:stretch/>
        </p:blipFill>
        <p:spPr>
          <a:xfrm>
            <a:off x="8007975" y="1679475"/>
            <a:ext cx="466200" cy="503400"/>
          </a:xfrm>
          <a:prstGeom prst="ellipse">
            <a:avLst/>
          </a:prstGeom>
          <a:noFill/>
          <a:ln>
            <a:noFill/>
          </a:ln>
        </p:spPr>
      </p:pic>
      <p:pic>
        <p:nvPicPr>
          <p:cNvPr id="730" name="Google Shape;730;p48"/>
          <p:cNvPicPr preferRelativeResize="0"/>
          <p:nvPr/>
        </p:nvPicPr>
        <p:blipFill rotWithShape="1">
          <a:blip r:embed="rId5">
            <a:alphaModFix/>
          </a:blip>
          <a:srcRect b="22368" l="0" r="0" t="7223"/>
          <a:stretch/>
        </p:blipFill>
        <p:spPr>
          <a:xfrm>
            <a:off x="4410591" y="1689225"/>
            <a:ext cx="466200" cy="486900"/>
          </a:xfrm>
          <a:prstGeom prst="ellipse">
            <a:avLst/>
          </a:prstGeom>
          <a:noFill/>
          <a:ln>
            <a:noFill/>
          </a:ln>
        </p:spPr>
      </p:pic>
      <p:pic>
        <p:nvPicPr>
          <p:cNvPr id="731" name="Google Shape;731;p48"/>
          <p:cNvPicPr preferRelativeResize="0"/>
          <p:nvPr/>
        </p:nvPicPr>
        <p:blipFill rotWithShape="1">
          <a:blip r:embed="rId6">
            <a:alphaModFix/>
          </a:blip>
          <a:srcRect b="21797" l="0" r="0" t="7199"/>
          <a:stretch/>
        </p:blipFill>
        <p:spPr>
          <a:xfrm>
            <a:off x="7366175" y="1682625"/>
            <a:ext cx="466200" cy="497100"/>
          </a:xfrm>
          <a:prstGeom prst="ellipse">
            <a:avLst/>
          </a:prstGeom>
          <a:noFill/>
          <a:ln>
            <a:noFill/>
          </a:ln>
        </p:spPr>
      </p:pic>
      <p:pic>
        <p:nvPicPr>
          <p:cNvPr id="732" name="Google Shape;732;p48"/>
          <p:cNvPicPr preferRelativeResize="0"/>
          <p:nvPr/>
        </p:nvPicPr>
        <p:blipFill rotWithShape="1">
          <a:blip r:embed="rId7">
            <a:alphaModFix/>
          </a:blip>
          <a:srcRect b="22087" l="0" r="0" t="7973"/>
          <a:stretch/>
        </p:blipFill>
        <p:spPr>
          <a:xfrm>
            <a:off x="6422350" y="1686225"/>
            <a:ext cx="466200" cy="489900"/>
          </a:xfrm>
          <a:prstGeom prst="ellipse">
            <a:avLst/>
          </a:prstGeom>
          <a:noFill/>
          <a:ln>
            <a:noFill/>
          </a:ln>
        </p:spPr>
      </p:pic>
      <p:pic>
        <p:nvPicPr>
          <p:cNvPr id="733" name="Google Shape;733;p48"/>
          <p:cNvPicPr preferRelativeResize="0"/>
          <p:nvPr/>
        </p:nvPicPr>
        <p:blipFill rotWithShape="1">
          <a:blip r:embed="rId8">
            <a:alphaModFix/>
          </a:blip>
          <a:srcRect b="20605" l="0" r="0" t="7970"/>
          <a:stretch/>
        </p:blipFill>
        <p:spPr>
          <a:xfrm>
            <a:off x="5001525" y="1695975"/>
            <a:ext cx="466200" cy="500400"/>
          </a:xfrm>
          <a:prstGeom prst="ellipse">
            <a:avLst/>
          </a:prstGeom>
          <a:noFill/>
          <a:ln>
            <a:noFill/>
          </a:ln>
        </p:spPr>
      </p:pic>
      <p:pic>
        <p:nvPicPr>
          <p:cNvPr id="734" name="Google Shape;734;p48"/>
          <p:cNvPicPr preferRelativeResize="0"/>
          <p:nvPr/>
        </p:nvPicPr>
        <p:blipFill rotWithShape="1">
          <a:blip r:embed="rId9">
            <a:alphaModFix/>
          </a:blip>
          <a:srcRect b="21793" l="0" r="0" t="7971"/>
          <a:stretch/>
        </p:blipFill>
        <p:spPr>
          <a:xfrm>
            <a:off x="5467713" y="1679475"/>
            <a:ext cx="477000" cy="503400"/>
          </a:xfrm>
          <a:prstGeom prst="ellipse">
            <a:avLst/>
          </a:prstGeom>
          <a:noFill/>
          <a:ln>
            <a:noFill/>
          </a:ln>
        </p:spPr>
      </p:pic>
      <p:sp>
        <p:nvSpPr>
          <p:cNvPr id="735" name="Google Shape;735;p48"/>
          <p:cNvSpPr txBox="1"/>
          <p:nvPr/>
        </p:nvSpPr>
        <p:spPr>
          <a:xfrm>
            <a:off x="356475" y="1763325"/>
            <a:ext cx="1494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Strike Zone Area (</a:t>
            </a:r>
            <a:r>
              <a:rPr lang="en" sz="1000">
                <a:solidFill>
                  <a:schemeClr val="dk1"/>
                </a:solidFill>
                <a:latin typeface="Roboto"/>
                <a:ea typeface="Roboto"/>
                <a:cs typeface="Roboto"/>
                <a:sym typeface="Roboto"/>
              </a:rPr>
              <a:t>cm</a:t>
            </a:r>
            <a:r>
              <a:rPr baseline="30000" lang="en" sz="1000">
                <a:solidFill>
                  <a:schemeClr val="dk1"/>
                </a:solidFill>
                <a:latin typeface="Roboto"/>
                <a:ea typeface="Roboto"/>
                <a:cs typeface="Roboto"/>
                <a:sym typeface="Roboto"/>
              </a:rPr>
              <a:t>2</a:t>
            </a:r>
            <a:r>
              <a:rPr lang="en" sz="1000">
                <a:solidFill>
                  <a:schemeClr val="dk1"/>
                </a:solidFill>
                <a:latin typeface="Roboto"/>
                <a:ea typeface="Roboto"/>
                <a:cs typeface="Roboto"/>
                <a:sym typeface="Roboto"/>
              </a:rPr>
              <a:t>)</a:t>
            </a:r>
            <a:endParaRPr sz="1000">
              <a:latin typeface="Roboto"/>
              <a:ea typeface="Roboto"/>
              <a:cs typeface="Roboto"/>
              <a:sym typeface="Roboto"/>
            </a:endParaRPr>
          </a:p>
        </p:txBody>
      </p:sp>
      <p:sp>
        <p:nvSpPr>
          <p:cNvPr id="736" name="Google Shape;736;p48"/>
          <p:cNvSpPr txBox="1"/>
          <p:nvPr/>
        </p:nvSpPr>
        <p:spPr>
          <a:xfrm>
            <a:off x="0" y="2677725"/>
            <a:ext cx="1930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Strike Zone Aspect Ratio (w/h)</a:t>
            </a:r>
            <a:endParaRPr sz="1000">
              <a:latin typeface="Roboto"/>
              <a:ea typeface="Roboto"/>
              <a:cs typeface="Roboto"/>
              <a:sym typeface="Roboto"/>
            </a:endParaRPr>
          </a:p>
        </p:txBody>
      </p:sp>
      <p:sp>
        <p:nvSpPr>
          <p:cNvPr id="737" name="Google Shape;737;p48"/>
          <p:cNvSpPr txBox="1"/>
          <p:nvPr/>
        </p:nvSpPr>
        <p:spPr>
          <a:xfrm>
            <a:off x="45275" y="3592125"/>
            <a:ext cx="1930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Strike Zone Center Shift (cm)</a:t>
            </a:r>
            <a:endParaRPr sz="1000">
              <a:latin typeface="Roboto"/>
              <a:ea typeface="Roboto"/>
              <a:cs typeface="Roboto"/>
              <a:sym typeface="Roboto"/>
            </a:endParaRPr>
          </a:p>
        </p:txBody>
      </p:sp>
      <p:sp>
        <p:nvSpPr>
          <p:cNvPr id="738" name="Google Shape;738;p48"/>
          <p:cNvSpPr txBox="1"/>
          <p:nvPr>
            <p:ph type="title"/>
          </p:nvPr>
        </p:nvSpPr>
        <p:spPr>
          <a:xfrm>
            <a:off x="8257300" y="1928175"/>
            <a:ext cx="721200" cy="322500"/>
          </a:xfrm>
          <a:prstGeom prst="rect">
            <a:avLst/>
          </a:prstGeom>
          <a:noFill/>
        </p:spPr>
        <p:txBody>
          <a:bodyPr anchorCtr="0" anchor="ctr" bIns="0" lIns="0" spcFirstLastPara="1" rIns="0" wrap="square" tIns="0">
            <a:noAutofit/>
          </a:bodyPr>
          <a:lstStyle/>
          <a:p>
            <a:pPr indent="0" lvl="0" marL="0" rtl="0" algn="ctr">
              <a:spcBef>
                <a:spcPts val="0"/>
              </a:spcBef>
              <a:spcAft>
                <a:spcPts val="0"/>
              </a:spcAft>
              <a:buNone/>
            </a:pPr>
            <a:r>
              <a:rPr lang="en" sz="1000"/>
              <a:t>3,400</a:t>
            </a:r>
            <a:endParaRPr baseline="30000" sz="1000">
              <a:latin typeface="Roboto"/>
              <a:ea typeface="Roboto"/>
              <a:cs typeface="Roboto"/>
              <a:sym typeface="Roboto"/>
            </a:endParaRPr>
          </a:p>
        </p:txBody>
      </p:sp>
      <p:sp>
        <p:nvSpPr>
          <p:cNvPr id="739" name="Google Shape;739;p48"/>
          <p:cNvSpPr txBox="1"/>
          <p:nvPr>
            <p:ph type="title"/>
          </p:nvPr>
        </p:nvSpPr>
        <p:spPr>
          <a:xfrm>
            <a:off x="1523125" y="1928175"/>
            <a:ext cx="721200" cy="322500"/>
          </a:xfrm>
          <a:prstGeom prst="rect">
            <a:avLst/>
          </a:prstGeom>
          <a:noFill/>
        </p:spPr>
        <p:txBody>
          <a:bodyPr anchorCtr="0" anchor="ctr" bIns="0" lIns="0" spcFirstLastPara="1" rIns="0" wrap="square" tIns="0">
            <a:noAutofit/>
          </a:bodyPr>
          <a:lstStyle/>
          <a:p>
            <a:pPr indent="0" lvl="0" marL="0" rtl="0" algn="ctr">
              <a:spcBef>
                <a:spcPts val="0"/>
              </a:spcBef>
              <a:spcAft>
                <a:spcPts val="0"/>
              </a:spcAft>
              <a:buNone/>
            </a:pPr>
            <a:r>
              <a:rPr lang="en" sz="1000"/>
              <a:t>3,200</a:t>
            </a:r>
            <a:endParaRPr baseline="30000" sz="1000">
              <a:latin typeface="Roboto"/>
              <a:ea typeface="Roboto"/>
              <a:cs typeface="Roboto"/>
              <a:sym typeface="Roboto"/>
            </a:endParaRPr>
          </a:p>
        </p:txBody>
      </p:sp>
      <p:sp>
        <p:nvSpPr>
          <p:cNvPr id="740" name="Google Shape;740;p48"/>
          <p:cNvSpPr txBox="1"/>
          <p:nvPr>
            <p:ph type="title"/>
          </p:nvPr>
        </p:nvSpPr>
        <p:spPr>
          <a:xfrm>
            <a:off x="1590925" y="2879200"/>
            <a:ext cx="721200" cy="322500"/>
          </a:xfrm>
          <a:prstGeom prst="rect">
            <a:avLst/>
          </a:prstGeom>
          <a:noFill/>
        </p:spPr>
        <p:txBody>
          <a:bodyPr anchorCtr="0" anchor="ctr" bIns="0" lIns="0" spcFirstLastPara="1" rIns="0" wrap="square" tIns="0">
            <a:noAutofit/>
          </a:bodyPr>
          <a:lstStyle/>
          <a:p>
            <a:pPr indent="0" lvl="0" marL="0" rtl="0" algn="ctr">
              <a:spcBef>
                <a:spcPts val="0"/>
              </a:spcBef>
              <a:spcAft>
                <a:spcPts val="0"/>
              </a:spcAft>
              <a:buNone/>
            </a:pPr>
            <a:r>
              <a:rPr lang="en" sz="1000"/>
              <a:t>0.95</a:t>
            </a:r>
            <a:endParaRPr baseline="30000" sz="1000">
              <a:latin typeface="Roboto"/>
              <a:ea typeface="Roboto"/>
              <a:cs typeface="Roboto"/>
              <a:sym typeface="Roboto"/>
            </a:endParaRPr>
          </a:p>
        </p:txBody>
      </p:sp>
      <p:sp>
        <p:nvSpPr>
          <p:cNvPr id="741" name="Google Shape;741;p48"/>
          <p:cNvSpPr txBox="1"/>
          <p:nvPr>
            <p:ph type="title"/>
          </p:nvPr>
        </p:nvSpPr>
        <p:spPr>
          <a:xfrm>
            <a:off x="8299550" y="2841225"/>
            <a:ext cx="721200" cy="322500"/>
          </a:xfrm>
          <a:prstGeom prst="rect">
            <a:avLst/>
          </a:prstGeom>
          <a:noFill/>
        </p:spPr>
        <p:txBody>
          <a:bodyPr anchorCtr="0" anchor="ctr" bIns="0" lIns="0" spcFirstLastPara="1" rIns="0" wrap="square" tIns="0">
            <a:noAutofit/>
          </a:bodyPr>
          <a:lstStyle/>
          <a:p>
            <a:pPr indent="0" lvl="0" marL="0" rtl="0" algn="ctr">
              <a:spcBef>
                <a:spcPts val="0"/>
              </a:spcBef>
              <a:spcAft>
                <a:spcPts val="0"/>
              </a:spcAft>
              <a:buNone/>
            </a:pPr>
            <a:r>
              <a:rPr lang="en" sz="1000"/>
              <a:t>1.10</a:t>
            </a:r>
            <a:endParaRPr baseline="30000" sz="1000">
              <a:latin typeface="Roboto"/>
              <a:ea typeface="Roboto"/>
              <a:cs typeface="Roboto"/>
              <a:sym typeface="Roboto"/>
            </a:endParaRPr>
          </a:p>
        </p:txBody>
      </p:sp>
      <p:pic>
        <p:nvPicPr>
          <p:cNvPr id="742" name="Google Shape;742;p48"/>
          <p:cNvPicPr preferRelativeResize="0"/>
          <p:nvPr/>
        </p:nvPicPr>
        <p:blipFill rotWithShape="1">
          <a:blip r:embed="rId9">
            <a:alphaModFix/>
          </a:blip>
          <a:srcRect b="21793" l="0" r="0" t="7971"/>
          <a:stretch/>
        </p:blipFill>
        <p:spPr>
          <a:xfrm>
            <a:off x="8056013" y="2594025"/>
            <a:ext cx="477000" cy="503400"/>
          </a:xfrm>
          <a:prstGeom prst="ellipse">
            <a:avLst/>
          </a:prstGeom>
          <a:noFill/>
          <a:ln>
            <a:noFill/>
          </a:ln>
        </p:spPr>
      </p:pic>
      <p:pic>
        <p:nvPicPr>
          <p:cNvPr id="743" name="Google Shape;743;p48"/>
          <p:cNvPicPr preferRelativeResize="0"/>
          <p:nvPr/>
        </p:nvPicPr>
        <p:blipFill rotWithShape="1">
          <a:blip r:embed="rId4">
            <a:alphaModFix/>
          </a:blip>
          <a:srcRect b="19111" l="0" r="0" t="8987"/>
          <a:stretch/>
        </p:blipFill>
        <p:spPr>
          <a:xfrm>
            <a:off x="2049675" y="2594025"/>
            <a:ext cx="466200" cy="503400"/>
          </a:xfrm>
          <a:prstGeom prst="ellipse">
            <a:avLst/>
          </a:prstGeom>
          <a:noFill/>
          <a:ln>
            <a:noFill/>
          </a:ln>
        </p:spPr>
      </p:pic>
      <p:pic>
        <p:nvPicPr>
          <p:cNvPr id="744" name="Google Shape;744;p48"/>
          <p:cNvPicPr preferRelativeResize="0"/>
          <p:nvPr/>
        </p:nvPicPr>
        <p:blipFill rotWithShape="1">
          <a:blip r:embed="rId3">
            <a:alphaModFix/>
          </a:blip>
          <a:srcRect b="25193" l="0" r="0" t="7661"/>
          <a:stretch/>
        </p:blipFill>
        <p:spPr>
          <a:xfrm>
            <a:off x="3868275" y="2610525"/>
            <a:ext cx="466200" cy="470400"/>
          </a:xfrm>
          <a:prstGeom prst="ellipse">
            <a:avLst/>
          </a:prstGeom>
          <a:noFill/>
          <a:ln>
            <a:noFill/>
          </a:ln>
        </p:spPr>
      </p:pic>
      <p:pic>
        <p:nvPicPr>
          <p:cNvPr id="745" name="Google Shape;745;p48"/>
          <p:cNvPicPr preferRelativeResize="0"/>
          <p:nvPr/>
        </p:nvPicPr>
        <p:blipFill rotWithShape="1">
          <a:blip r:embed="rId6">
            <a:alphaModFix/>
          </a:blip>
          <a:srcRect b="21797" l="0" r="0" t="7199"/>
          <a:stretch/>
        </p:blipFill>
        <p:spPr>
          <a:xfrm>
            <a:off x="5511100" y="2597175"/>
            <a:ext cx="466200" cy="497100"/>
          </a:xfrm>
          <a:prstGeom prst="ellipse">
            <a:avLst/>
          </a:prstGeom>
          <a:noFill/>
          <a:ln>
            <a:noFill/>
          </a:ln>
        </p:spPr>
      </p:pic>
      <p:pic>
        <p:nvPicPr>
          <p:cNvPr id="746" name="Google Shape;746;p48"/>
          <p:cNvPicPr preferRelativeResize="0"/>
          <p:nvPr/>
        </p:nvPicPr>
        <p:blipFill rotWithShape="1">
          <a:blip r:embed="rId7">
            <a:alphaModFix/>
          </a:blip>
          <a:srcRect b="22087" l="0" r="0" t="7973"/>
          <a:stretch/>
        </p:blipFill>
        <p:spPr>
          <a:xfrm>
            <a:off x="6083913" y="2600775"/>
            <a:ext cx="466200" cy="489900"/>
          </a:xfrm>
          <a:prstGeom prst="ellipse">
            <a:avLst/>
          </a:prstGeom>
          <a:noFill/>
          <a:ln>
            <a:noFill/>
          </a:ln>
        </p:spPr>
      </p:pic>
      <p:pic>
        <p:nvPicPr>
          <p:cNvPr id="747" name="Google Shape;747;p48"/>
          <p:cNvPicPr preferRelativeResize="0"/>
          <p:nvPr/>
        </p:nvPicPr>
        <p:blipFill rotWithShape="1">
          <a:blip r:embed="rId8">
            <a:alphaModFix/>
          </a:blip>
          <a:srcRect b="20605" l="0" r="0" t="7970"/>
          <a:stretch/>
        </p:blipFill>
        <p:spPr>
          <a:xfrm>
            <a:off x="6422350" y="2595525"/>
            <a:ext cx="466200" cy="500400"/>
          </a:xfrm>
          <a:prstGeom prst="ellipse">
            <a:avLst/>
          </a:prstGeom>
          <a:noFill/>
          <a:ln>
            <a:noFill/>
          </a:ln>
        </p:spPr>
      </p:pic>
      <p:pic>
        <p:nvPicPr>
          <p:cNvPr id="748" name="Google Shape;748;p48"/>
          <p:cNvPicPr preferRelativeResize="0"/>
          <p:nvPr/>
        </p:nvPicPr>
        <p:blipFill rotWithShape="1">
          <a:blip r:embed="rId5">
            <a:alphaModFix/>
          </a:blip>
          <a:srcRect b="22368" l="0" r="0" t="7223"/>
          <a:stretch/>
        </p:blipFill>
        <p:spPr>
          <a:xfrm>
            <a:off x="6723829" y="2602275"/>
            <a:ext cx="466200" cy="486900"/>
          </a:xfrm>
          <a:prstGeom prst="ellipse">
            <a:avLst/>
          </a:prstGeom>
          <a:noFill/>
          <a:ln>
            <a:noFill/>
          </a:ln>
        </p:spPr>
      </p:pic>
      <p:sp>
        <p:nvSpPr>
          <p:cNvPr id="749" name="Google Shape;749;p48"/>
          <p:cNvSpPr txBox="1"/>
          <p:nvPr>
            <p:ph type="title"/>
          </p:nvPr>
        </p:nvSpPr>
        <p:spPr>
          <a:xfrm>
            <a:off x="1514725" y="3754275"/>
            <a:ext cx="721200" cy="322500"/>
          </a:xfrm>
          <a:prstGeom prst="rect">
            <a:avLst/>
          </a:prstGeom>
          <a:noFill/>
        </p:spPr>
        <p:txBody>
          <a:bodyPr anchorCtr="0" anchor="ctr" bIns="0" lIns="0" spcFirstLastPara="1" rIns="0" wrap="square" tIns="0">
            <a:noAutofit/>
          </a:bodyPr>
          <a:lstStyle/>
          <a:p>
            <a:pPr indent="0" lvl="0" marL="0" rtl="0" algn="ctr">
              <a:spcBef>
                <a:spcPts val="0"/>
              </a:spcBef>
              <a:spcAft>
                <a:spcPts val="0"/>
              </a:spcAft>
              <a:buNone/>
            </a:pPr>
            <a:r>
              <a:rPr lang="en" sz="1000"/>
              <a:t>-5.0</a:t>
            </a:r>
            <a:endParaRPr baseline="30000" sz="1000">
              <a:latin typeface="Roboto"/>
              <a:ea typeface="Roboto"/>
              <a:cs typeface="Roboto"/>
              <a:sym typeface="Roboto"/>
            </a:endParaRPr>
          </a:p>
        </p:txBody>
      </p:sp>
      <p:sp>
        <p:nvSpPr>
          <p:cNvPr id="750" name="Google Shape;750;p48"/>
          <p:cNvSpPr txBox="1"/>
          <p:nvPr>
            <p:ph type="title"/>
          </p:nvPr>
        </p:nvSpPr>
        <p:spPr>
          <a:xfrm>
            <a:off x="8257300" y="3721413"/>
            <a:ext cx="721200" cy="322500"/>
          </a:xfrm>
          <a:prstGeom prst="rect">
            <a:avLst/>
          </a:prstGeom>
          <a:noFill/>
        </p:spPr>
        <p:txBody>
          <a:bodyPr anchorCtr="0" anchor="ctr" bIns="0" lIns="0" spcFirstLastPara="1" rIns="0" wrap="square" tIns="0">
            <a:noAutofit/>
          </a:bodyPr>
          <a:lstStyle/>
          <a:p>
            <a:pPr indent="0" lvl="0" marL="0" rtl="0" algn="ctr">
              <a:spcBef>
                <a:spcPts val="0"/>
              </a:spcBef>
              <a:spcAft>
                <a:spcPts val="0"/>
              </a:spcAft>
              <a:buNone/>
            </a:pPr>
            <a:r>
              <a:rPr lang="en" sz="1000"/>
              <a:t>1.0</a:t>
            </a:r>
            <a:endParaRPr baseline="30000" sz="1000">
              <a:latin typeface="Roboto"/>
              <a:ea typeface="Roboto"/>
              <a:cs typeface="Roboto"/>
              <a:sym typeface="Roboto"/>
            </a:endParaRPr>
          </a:p>
        </p:txBody>
      </p:sp>
      <p:pic>
        <p:nvPicPr>
          <p:cNvPr id="751" name="Google Shape;751;p48"/>
          <p:cNvPicPr preferRelativeResize="0"/>
          <p:nvPr/>
        </p:nvPicPr>
        <p:blipFill rotWithShape="1">
          <a:blip r:embed="rId3">
            <a:alphaModFix/>
          </a:blip>
          <a:srcRect b="25193" l="0" r="0" t="7661"/>
          <a:stretch/>
        </p:blipFill>
        <p:spPr>
          <a:xfrm>
            <a:off x="1975775" y="3523575"/>
            <a:ext cx="466200" cy="470400"/>
          </a:xfrm>
          <a:prstGeom prst="ellipse">
            <a:avLst/>
          </a:prstGeom>
          <a:noFill/>
          <a:ln>
            <a:noFill/>
          </a:ln>
        </p:spPr>
      </p:pic>
      <p:pic>
        <p:nvPicPr>
          <p:cNvPr id="752" name="Google Shape;752;p48"/>
          <p:cNvPicPr preferRelativeResize="0"/>
          <p:nvPr/>
        </p:nvPicPr>
        <p:blipFill rotWithShape="1">
          <a:blip r:embed="rId5">
            <a:alphaModFix/>
          </a:blip>
          <a:srcRect b="22368" l="0" r="0" t="7223"/>
          <a:stretch/>
        </p:blipFill>
        <p:spPr>
          <a:xfrm>
            <a:off x="7994754" y="3508575"/>
            <a:ext cx="466200" cy="486900"/>
          </a:xfrm>
          <a:prstGeom prst="ellipse">
            <a:avLst/>
          </a:prstGeom>
          <a:noFill/>
          <a:ln>
            <a:noFill/>
          </a:ln>
        </p:spPr>
      </p:pic>
      <p:pic>
        <p:nvPicPr>
          <p:cNvPr id="753" name="Google Shape;753;p48"/>
          <p:cNvPicPr preferRelativeResize="0"/>
          <p:nvPr/>
        </p:nvPicPr>
        <p:blipFill rotWithShape="1">
          <a:blip r:embed="rId9">
            <a:alphaModFix/>
          </a:blip>
          <a:srcRect b="21793" l="0" r="0" t="7971"/>
          <a:stretch/>
        </p:blipFill>
        <p:spPr>
          <a:xfrm>
            <a:off x="3173563" y="3509775"/>
            <a:ext cx="477000" cy="503400"/>
          </a:xfrm>
          <a:prstGeom prst="ellipse">
            <a:avLst/>
          </a:prstGeom>
          <a:noFill/>
          <a:ln>
            <a:noFill/>
          </a:ln>
        </p:spPr>
      </p:pic>
      <p:pic>
        <p:nvPicPr>
          <p:cNvPr id="754" name="Google Shape;754;p48"/>
          <p:cNvPicPr preferRelativeResize="0"/>
          <p:nvPr/>
        </p:nvPicPr>
        <p:blipFill rotWithShape="1">
          <a:blip r:embed="rId7">
            <a:alphaModFix/>
          </a:blip>
          <a:srcRect b="22087" l="0" r="0" t="7973"/>
          <a:stretch/>
        </p:blipFill>
        <p:spPr>
          <a:xfrm>
            <a:off x="5285488" y="3508575"/>
            <a:ext cx="466200" cy="489900"/>
          </a:xfrm>
          <a:prstGeom prst="ellipse">
            <a:avLst/>
          </a:prstGeom>
          <a:noFill/>
          <a:ln>
            <a:noFill/>
          </a:ln>
        </p:spPr>
      </p:pic>
      <p:pic>
        <p:nvPicPr>
          <p:cNvPr id="755" name="Google Shape;755;p48"/>
          <p:cNvPicPr preferRelativeResize="0"/>
          <p:nvPr/>
        </p:nvPicPr>
        <p:blipFill rotWithShape="1">
          <a:blip r:embed="rId4">
            <a:alphaModFix/>
          </a:blip>
          <a:srcRect b="19111" l="0" r="0" t="8987"/>
          <a:stretch/>
        </p:blipFill>
        <p:spPr>
          <a:xfrm>
            <a:off x="5589563" y="3508575"/>
            <a:ext cx="466200" cy="503400"/>
          </a:xfrm>
          <a:prstGeom prst="ellipse">
            <a:avLst/>
          </a:prstGeom>
          <a:noFill/>
          <a:ln>
            <a:noFill/>
          </a:ln>
        </p:spPr>
      </p:pic>
      <p:pic>
        <p:nvPicPr>
          <p:cNvPr id="756" name="Google Shape;756;p48"/>
          <p:cNvPicPr preferRelativeResize="0"/>
          <p:nvPr/>
        </p:nvPicPr>
        <p:blipFill rotWithShape="1">
          <a:blip r:embed="rId8">
            <a:alphaModFix/>
          </a:blip>
          <a:srcRect b="20605" l="0" r="0" t="7970"/>
          <a:stretch/>
        </p:blipFill>
        <p:spPr>
          <a:xfrm>
            <a:off x="6335625" y="3515325"/>
            <a:ext cx="466200" cy="500400"/>
          </a:xfrm>
          <a:prstGeom prst="ellipse">
            <a:avLst/>
          </a:prstGeom>
          <a:noFill/>
          <a:ln>
            <a:noFill/>
          </a:ln>
        </p:spPr>
      </p:pic>
      <p:pic>
        <p:nvPicPr>
          <p:cNvPr id="757" name="Google Shape;757;p48"/>
          <p:cNvPicPr preferRelativeResize="0"/>
          <p:nvPr/>
        </p:nvPicPr>
        <p:blipFill rotWithShape="1">
          <a:blip r:embed="rId6">
            <a:alphaModFix/>
          </a:blip>
          <a:srcRect b="21797" l="0" r="0" t="7199"/>
          <a:stretch/>
        </p:blipFill>
        <p:spPr>
          <a:xfrm>
            <a:off x="7366175" y="3525575"/>
            <a:ext cx="466200" cy="497100"/>
          </a:xfrm>
          <a:prstGeom prst="ellipse">
            <a:avLst/>
          </a:prstGeom>
          <a:noFill/>
          <a:ln>
            <a:noFill/>
          </a:ln>
        </p:spPr>
      </p:pic>
      <p:pic>
        <p:nvPicPr>
          <p:cNvPr id="758" name="Google Shape;758;p48"/>
          <p:cNvPicPr preferRelativeResize="0"/>
          <p:nvPr/>
        </p:nvPicPr>
        <p:blipFill>
          <a:blip r:embed="rId10">
            <a:alphaModFix/>
          </a:blip>
          <a:stretch>
            <a:fillRect/>
          </a:stretch>
        </p:blipFill>
        <p:spPr>
          <a:xfrm>
            <a:off x="8603125" y="4911588"/>
            <a:ext cx="152330" cy="141327"/>
          </a:xfrm>
          <a:prstGeom prst="rect">
            <a:avLst/>
          </a:prstGeom>
          <a:noFill/>
          <a:ln>
            <a:noFill/>
          </a:ln>
        </p:spPr>
      </p:pic>
      <p:sp>
        <p:nvSpPr>
          <p:cNvPr id="759" name="Google Shape;759;p48"/>
          <p:cNvSpPr txBox="1"/>
          <p:nvPr>
            <p:ph type="title"/>
          </p:nvPr>
        </p:nvSpPr>
        <p:spPr>
          <a:xfrm>
            <a:off x="7972275" y="4821000"/>
            <a:ext cx="6792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Discussion</a:t>
            </a:r>
            <a:endParaRPr sz="800">
              <a:solidFill>
                <a:schemeClr val="dk2"/>
              </a:solidFill>
              <a:latin typeface="Roboto"/>
              <a:ea typeface="Roboto"/>
              <a:cs typeface="Roboto"/>
              <a:sym typeface="Roboto"/>
            </a:endParaRPr>
          </a:p>
        </p:txBody>
      </p:sp>
      <p:sp>
        <p:nvSpPr>
          <p:cNvPr id="760" name="Google Shape;760;p48"/>
          <p:cNvSpPr/>
          <p:nvPr/>
        </p:nvSpPr>
        <p:spPr>
          <a:xfrm>
            <a:off x="8965540" y="4911608"/>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1" name="Google Shape;761;p48"/>
          <p:cNvPicPr preferRelativeResize="0"/>
          <p:nvPr/>
        </p:nvPicPr>
        <p:blipFill>
          <a:blip r:embed="rId10">
            <a:alphaModFix/>
          </a:blip>
          <a:stretch>
            <a:fillRect/>
          </a:stretch>
        </p:blipFill>
        <p:spPr>
          <a:xfrm>
            <a:off x="8784338" y="4911575"/>
            <a:ext cx="152330" cy="14132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49"/>
          <p:cNvSpPr/>
          <p:nvPr/>
        </p:nvSpPr>
        <p:spPr>
          <a:xfrm>
            <a:off x="329125" y="4367175"/>
            <a:ext cx="3260400" cy="572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7" name="Google Shape;767;p49"/>
          <p:cNvPicPr preferRelativeResize="0"/>
          <p:nvPr/>
        </p:nvPicPr>
        <p:blipFill>
          <a:blip r:embed="rId3">
            <a:alphaModFix/>
          </a:blip>
          <a:stretch>
            <a:fillRect/>
          </a:stretch>
        </p:blipFill>
        <p:spPr>
          <a:xfrm>
            <a:off x="329113" y="905828"/>
            <a:ext cx="2111832" cy="3137641"/>
          </a:xfrm>
          <a:prstGeom prst="rect">
            <a:avLst/>
          </a:prstGeom>
          <a:noFill/>
          <a:ln>
            <a:noFill/>
          </a:ln>
        </p:spPr>
      </p:pic>
      <p:pic>
        <p:nvPicPr>
          <p:cNvPr id="768" name="Google Shape;768;p49"/>
          <p:cNvPicPr preferRelativeResize="0"/>
          <p:nvPr/>
        </p:nvPicPr>
        <p:blipFill rotWithShape="1">
          <a:blip r:embed="rId4">
            <a:alphaModFix/>
          </a:blip>
          <a:srcRect b="0" l="10134" r="7200" t="0"/>
          <a:stretch/>
        </p:blipFill>
        <p:spPr>
          <a:xfrm>
            <a:off x="4834562" y="884285"/>
            <a:ext cx="1745748" cy="3159202"/>
          </a:xfrm>
          <a:prstGeom prst="rect">
            <a:avLst/>
          </a:prstGeom>
          <a:noFill/>
          <a:ln>
            <a:noFill/>
          </a:ln>
        </p:spPr>
      </p:pic>
      <p:pic>
        <p:nvPicPr>
          <p:cNvPr id="769" name="Google Shape;769;p49"/>
          <p:cNvPicPr preferRelativeResize="0"/>
          <p:nvPr/>
        </p:nvPicPr>
        <p:blipFill>
          <a:blip r:embed="rId5">
            <a:alphaModFix/>
          </a:blip>
          <a:stretch>
            <a:fillRect/>
          </a:stretch>
        </p:blipFill>
        <p:spPr>
          <a:xfrm>
            <a:off x="2752043" y="884285"/>
            <a:ext cx="1745759" cy="3159203"/>
          </a:xfrm>
          <a:prstGeom prst="rect">
            <a:avLst/>
          </a:prstGeom>
          <a:noFill/>
          <a:ln>
            <a:noFill/>
          </a:ln>
        </p:spPr>
      </p:pic>
      <p:pic>
        <p:nvPicPr>
          <p:cNvPr id="770" name="Google Shape;770;p49"/>
          <p:cNvPicPr preferRelativeResize="0"/>
          <p:nvPr/>
        </p:nvPicPr>
        <p:blipFill rotWithShape="1">
          <a:blip r:embed="rId6">
            <a:alphaModFix/>
          </a:blip>
          <a:srcRect b="0" l="13660" r="37675" t="0"/>
          <a:stretch/>
        </p:blipFill>
        <p:spPr>
          <a:xfrm>
            <a:off x="6917080" y="884300"/>
            <a:ext cx="1897807" cy="3159170"/>
          </a:xfrm>
          <a:prstGeom prst="rect">
            <a:avLst/>
          </a:prstGeom>
          <a:noFill/>
          <a:ln>
            <a:noFill/>
          </a:ln>
        </p:spPr>
      </p:pic>
      <p:sp>
        <p:nvSpPr>
          <p:cNvPr id="771" name="Google Shape;771;p49"/>
          <p:cNvSpPr txBox="1"/>
          <p:nvPr>
            <p:ph type="title"/>
          </p:nvPr>
        </p:nvSpPr>
        <p:spPr>
          <a:xfrm>
            <a:off x="0" y="269675"/>
            <a:ext cx="91440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820">
                <a:latin typeface="Roboto Medium"/>
                <a:ea typeface="Roboto Medium"/>
                <a:cs typeface="Roboto Medium"/>
                <a:sym typeface="Roboto Medium"/>
              </a:rPr>
              <a:t>Around the League: Notable Hitters</a:t>
            </a:r>
            <a:endParaRPr sz="1820">
              <a:latin typeface="Roboto Medium"/>
              <a:ea typeface="Roboto Medium"/>
              <a:cs typeface="Roboto Medium"/>
              <a:sym typeface="Roboto Medium"/>
            </a:endParaRPr>
          </a:p>
        </p:txBody>
      </p:sp>
      <p:sp>
        <p:nvSpPr>
          <p:cNvPr id="772" name="Google Shape;772;p49"/>
          <p:cNvSpPr/>
          <p:nvPr/>
        </p:nvSpPr>
        <p:spPr>
          <a:xfrm>
            <a:off x="1082225" y="2141525"/>
            <a:ext cx="858300" cy="11505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9"/>
          <p:cNvSpPr/>
          <p:nvPr/>
        </p:nvSpPr>
        <p:spPr>
          <a:xfrm>
            <a:off x="5445193" y="2067734"/>
            <a:ext cx="649200" cy="857100"/>
          </a:xfrm>
          <a:prstGeom prst="rect">
            <a:avLst/>
          </a:prstGeom>
          <a:noFill/>
          <a:ln cap="flat" cmpd="sng" w="19050">
            <a:solidFill>
              <a:srgbClr val="FFFF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9"/>
          <p:cNvSpPr/>
          <p:nvPr/>
        </p:nvSpPr>
        <p:spPr>
          <a:xfrm>
            <a:off x="3300339" y="2361319"/>
            <a:ext cx="605100" cy="808200"/>
          </a:xfrm>
          <a:prstGeom prst="rect">
            <a:avLst/>
          </a:prstGeom>
          <a:noFill/>
          <a:ln cap="flat" cmpd="sng" w="19050">
            <a:solidFill>
              <a:srgbClr val="FFFF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9"/>
          <p:cNvSpPr/>
          <p:nvPr/>
        </p:nvSpPr>
        <p:spPr>
          <a:xfrm>
            <a:off x="7862544" y="1974583"/>
            <a:ext cx="605100" cy="874500"/>
          </a:xfrm>
          <a:prstGeom prst="rect">
            <a:avLst/>
          </a:prstGeom>
          <a:noFill/>
          <a:ln cap="flat" cmpd="sng" w="19050">
            <a:solidFill>
              <a:srgbClr val="FFFF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9"/>
          <p:cNvSpPr/>
          <p:nvPr/>
        </p:nvSpPr>
        <p:spPr>
          <a:xfrm>
            <a:off x="5445188" y="2180313"/>
            <a:ext cx="649200" cy="8274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9"/>
          <p:cNvSpPr/>
          <p:nvPr/>
        </p:nvSpPr>
        <p:spPr>
          <a:xfrm>
            <a:off x="1034325" y="2297675"/>
            <a:ext cx="858300" cy="957000"/>
          </a:xfrm>
          <a:prstGeom prst="rect">
            <a:avLst/>
          </a:prstGeom>
          <a:noFill/>
          <a:ln cap="flat" cmpd="sng" w="19050">
            <a:solidFill>
              <a:srgbClr val="FFFF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9"/>
          <p:cNvSpPr/>
          <p:nvPr/>
        </p:nvSpPr>
        <p:spPr>
          <a:xfrm>
            <a:off x="3321000" y="2382763"/>
            <a:ext cx="605100" cy="8082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9"/>
          <p:cNvSpPr/>
          <p:nvPr/>
        </p:nvSpPr>
        <p:spPr>
          <a:xfrm>
            <a:off x="7900575" y="2078500"/>
            <a:ext cx="567000" cy="82740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0" name="Google Shape;780;p49"/>
          <p:cNvPicPr preferRelativeResize="0"/>
          <p:nvPr/>
        </p:nvPicPr>
        <p:blipFill>
          <a:blip r:embed="rId7">
            <a:alphaModFix/>
          </a:blip>
          <a:stretch>
            <a:fillRect/>
          </a:stretch>
        </p:blipFill>
        <p:spPr>
          <a:xfrm>
            <a:off x="8603125" y="4911588"/>
            <a:ext cx="152330" cy="141327"/>
          </a:xfrm>
          <a:prstGeom prst="rect">
            <a:avLst/>
          </a:prstGeom>
          <a:noFill/>
          <a:ln>
            <a:noFill/>
          </a:ln>
        </p:spPr>
      </p:pic>
      <p:sp>
        <p:nvSpPr>
          <p:cNvPr id="781" name="Google Shape;781;p49"/>
          <p:cNvSpPr txBox="1"/>
          <p:nvPr>
            <p:ph type="title"/>
          </p:nvPr>
        </p:nvSpPr>
        <p:spPr>
          <a:xfrm>
            <a:off x="7972275" y="4821000"/>
            <a:ext cx="6792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Discussion</a:t>
            </a:r>
            <a:endParaRPr sz="800">
              <a:solidFill>
                <a:schemeClr val="dk2"/>
              </a:solidFill>
              <a:latin typeface="Roboto"/>
              <a:ea typeface="Roboto"/>
              <a:cs typeface="Roboto"/>
              <a:sym typeface="Roboto"/>
            </a:endParaRPr>
          </a:p>
        </p:txBody>
      </p:sp>
      <p:pic>
        <p:nvPicPr>
          <p:cNvPr id="782" name="Google Shape;782;p49"/>
          <p:cNvPicPr preferRelativeResize="0"/>
          <p:nvPr/>
        </p:nvPicPr>
        <p:blipFill>
          <a:blip r:embed="rId7">
            <a:alphaModFix/>
          </a:blip>
          <a:stretch>
            <a:fillRect/>
          </a:stretch>
        </p:blipFill>
        <p:spPr>
          <a:xfrm>
            <a:off x="8779225" y="4911575"/>
            <a:ext cx="152330" cy="141327"/>
          </a:xfrm>
          <a:prstGeom prst="rect">
            <a:avLst/>
          </a:prstGeom>
          <a:noFill/>
          <a:ln>
            <a:noFill/>
          </a:ln>
        </p:spPr>
      </p:pic>
      <p:pic>
        <p:nvPicPr>
          <p:cNvPr id="783" name="Google Shape;783;p49"/>
          <p:cNvPicPr preferRelativeResize="0"/>
          <p:nvPr/>
        </p:nvPicPr>
        <p:blipFill>
          <a:blip r:embed="rId7">
            <a:alphaModFix/>
          </a:blip>
          <a:stretch>
            <a:fillRect/>
          </a:stretch>
        </p:blipFill>
        <p:spPr>
          <a:xfrm>
            <a:off x="8955325" y="4911588"/>
            <a:ext cx="152330" cy="141327"/>
          </a:xfrm>
          <a:prstGeom prst="rect">
            <a:avLst/>
          </a:prstGeom>
          <a:noFill/>
          <a:ln>
            <a:noFill/>
          </a:ln>
        </p:spPr>
      </p:pic>
      <p:sp>
        <p:nvSpPr>
          <p:cNvPr id="784" name="Google Shape;784;p49"/>
          <p:cNvSpPr txBox="1"/>
          <p:nvPr/>
        </p:nvSpPr>
        <p:spPr>
          <a:xfrm>
            <a:off x="2142725" y="4468875"/>
            <a:ext cx="1318200" cy="369300"/>
          </a:xfrm>
          <a:prstGeom prst="rect">
            <a:avLst/>
          </a:prstGeom>
          <a:noFill/>
          <a:ln cap="flat" cmpd="sng" w="9525">
            <a:solidFill>
              <a:srgbClr val="FFFF00"/>
            </a:solidFill>
            <a:prstDash val="lg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lt1"/>
                </a:solidFill>
                <a:latin typeface="Roboto"/>
                <a:ea typeface="Roboto"/>
                <a:cs typeface="Roboto"/>
                <a:sym typeface="Roboto"/>
              </a:rPr>
              <a:t>MLB Strike Zone</a:t>
            </a:r>
            <a:endParaRPr sz="1200">
              <a:solidFill>
                <a:schemeClr val="lt1"/>
              </a:solidFill>
              <a:latin typeface="Roboto"/>
              <a:ea typeface="Roboto"/>
              <a:cs typeface="Roboto"/>
              <a:sym typeface="Roboto"/>
            </a:endParaRPr>
          </a:p>
        </p:txBody>
      </p:sp>
      <p:sp>
        <p:nvSpPr>
          <p:cNvPr id="785" name="Google Shape;785;p49"/>
          <p:cNvSpPr txBox="1"/>
          <p:nvPr/>
        </p:nvSpPr>
        <p:spPr>
          <a:xfrm>
            <a:off x="428225" y="4468875"/>
            <a:ext cx="1611600" cy="369300"/>
          </a:xfrm>
          <a:prstGeom prst="rect">
            <a:avLst/>
          </a:prstGeom>
          <a:noFill/>
          <a:ln cap="flat" cmpd="sng" w="952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lt1"/>
                </a:solidFill>
                <a:latin typeface="Roboto"/>
                <a:ea typeface="Roboto"/>
                <a:cs typeface="Roboto"/>
                <a:sym typeface="Roboto"/>
              </a:rPr>
              <a:t>Best Fit Strike Zone</a:t>
            </a:r>
            <a:endParaRPr sz="1200">
              <a:solidFill>
                <a:schemeClr val="lt1"/>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50"/>
          <p:cNvSpPr txBox="1"/>
          <p:nvPr>
            <p:ph type="title"/>
          </p:nvPr>
        </p:nvSpPr>
        <p:spPr>
          <a:xfrm>
            <a:off x="311700" y="2010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Data Normalizations</a:t>
            </a:r>
            <a:endParaRPr/>
          </a:p>
        </p:txBody>
      </p:sp>
      <p:pic>
        <p:nvPicPr>
          <p:cNvPr id="791" name="Google Shape;791;p50"/>
          <p:cNvPicPr preferRelativeResize="0"/>
          <p:nvPr/>
        </p:nvPicPr>
        <p:blipFill>
          <a:blip r:embed="rId3">
            <a:alphaModFix/>
          </a:blip>
          <a:stretch>
            <a:fillRect/>
          </a:stretch>
        </p:blipFill>
        <p:spPr>
          <a:xfrm>
            <a:off x="311700" y="926150"/>
            <a:ext cx="3901039" cy="4064948"/>
          </a:xfrm>
          <a:prstGeom prst="rect">
            <a:avLst/>
          </a:prstGeom>
          <a:noFill/>
          <a:ln>
            <a:noFill/>
          </a:ln>
        </p:spPr>
      </p:pic>
      <p:pic>
        <p:nvPicPr>
          <p:cNvPr id="792" name="Google Shape;792;p50"/>
          <p:cNvPicPr preferRelativeResize="0"/>
          <p:nvPr/>
        </p:nvPicPr>
        <p:blipFill>
          <a:blip r:embed="rId4">
            <a:alphaModFix/>
          </a:blip>
          <a:stretch>
            <a:fillRect/>
          </a:stretch>
        </p:blipFill>
        <p:spPr>
          <a:xfrm>
            <a:off x="4828239" y="926150"/>
            <a:ext cx="4004068" cy="406494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51"/>
          <p:cNvSpPr txBox="1"/>
          <p:nvPr>
            <p:ph type="title"/>
          </p:nvPr>
        </p:nvSpPr>
        <p:spPr>
          <a:xfrm>
            <a:off x="311700" y="1690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Sensitivity Study</a:t>
            </a:r>
            <a:endParaRPr/>
          </a:p>
        </p:txBody>
      </p:sp>
      <p:pic>
        <p:nvPicPr>
          <p:cNvPr id="798" name="Google Shape;798;p51"/>
          <p:cNvPicPr preferRelativeResize="0"/>
          <p:nvPr/>
        </p:nvPicPr>
        <p:blipFill>
          <a:blip r:embed="rId3">
            <a:alphaModFix/>
          </a:blip>
          <a:stretch>
            <a:fillRect/>
          </a:stretch>
        </p:blipFill>
        <p:spPr>
          <a:xfrm>
            <a:off x="311700" y="894150"/>
            <a:ext cx="4035589" cy="4096949"/>
          </a:xfrm>
          <a:prstGeom prst="rect">
            <a:avLst/>
          </a:prstGeom>
          <a:noFill/>
          <a:ln>
            <a:noFill/>
          </a:ln>
        </p:spPr>
      </p:pic>
      <p:pic>
        <p:nvPicPr>
          <p:cNvPr id="799" name="Google Shape;799;p51"/>
          <p:cNvPicPr preferRelativeResize="0"/>
          <p:nvPr/>
        </p:nvPicPr>
        <p:blipFill>
          <a:blip r:embed="rId4">
            <a:alphaModFix/>
          </a:blip>
          <a:stretch>
            <a:fillRect/>
          </a:stretch>
        </p:blipFill>
        <p:spPr>
          <a:xfrm>
            <a:off x="4858064" y="894150"/>
            <a:ext cx="3974229" cy="40969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6"/>
          <p:cNvPicPr preferRelativeResize="0"/>
          <p:nvPr/>
        </p:nvPicPr>
        <p:blipFill>
          <a:blip r:embed="rId3">
            <a:alphaModFix/>
          </a:blip>
          <a:stretch>
            <a:fillRect/>
          </a:stretch>
        </p:blipFill>
        <p:spPr>
          <a:xfrm>
            <a:off x="246900" y="411675"/>
            <a:ext cx="4842371" cy="4320150"/>
          </a:xfrm>
          <a:prstGeom prst="rect">
            <a:avLst/>
          </a:prstGeom>
          <a:noFill/>
          <a:ln>
            <a:noFill/>
          </a:ln>
        </p:spPr>
      </p:pic>
      <p:sp>
        <p:nvSpPr>
          <p:cNvPr id="103" name="Google Shape;103;p16"/>
          <p:cNvSpPr txBox="1"/>
          <p:nvPr>
            <p:ph idx="1" type="body"/>
          </p:nvPr>
        </p:nvSpPr>
        <p:spPr>
          <a:xfrm>
            <a:off x="4776450" y="344375"/>
            <a:ext cx="4245300" cy="4296000"/>
          </a:xfrm>
          <a:prstGeom prst="rect">
            <a:avLst/>
          </a:prstGeom>
          <a:solidFill>
            <a:schemeClr val="lt1"/>
          </a:solidFill>
        </p:spPr>
        <p:txBody>
          <a:bodyPr anchorCtr="0" anchor="t" bIns="91425" lIns="91425" spcFirstLastPara="1" rIns="91425" wrap="square" tIns="91425">
            <a:normAutofit lnSpcReduction="10000"/>
          </a:bodyPr>
          <a:lstStyle/>
          <a:p>
            <a:pPr indent="0" lvl="0" marL="0" rtl="0" algn="ctr">
              <a:lnSpc>
                <a:spcPct val="115000"/>
              </a:lnSpc>
              <a:spcBef>
                <a:spcPts val="0"/>
              </a:spcBef>
              <a:spcAft>
                <a:spcPts val="0"/>
              </a:spcAft>
              <a:buNone/>
            </a:pPr>
            <a:r>
              <a:rPr lang="en">
                <a:solidFill>
                  <a:schemeClr val="dk1"/>
                </a:solidFill>
                <a:latin typeface="Roboto Medium"/>
                <a:ea typeface="Roboto Medium"/>
                <a:cs typeface="Roboto Medium"/>
                <a:sym typeface="Roboto Medium"/>
              </a:rPr>
              <a:t>Motivation</a:t>
            </a:r>
            <a:endParaRPr>
              <a:solidFill>
                <a:schemeClr val="dk1"/>
              </a:solidFill>
              <a:latin typeface="Roboto Medium"/>
              <a:ea typeface="Roboto Medium"/>
              <a:cs typeface="Roboto Medium"/>
              <a:sym typeface="Roboto Medium"/>
            </a:endParaRPr>
          </a:p>
          <a:p>
            <a:pPr indent="-342900" lvl="0" marL="457200" rtl="0" algn="l">
              <a:lnSpc>
                <a:spcPct val="115000"/>
              </a:lnSpc>
              <a:spcBef>
                <a:spcPts val="1000"/>
              </a:spcBef>
              <a:spcAft>
                <a:spcPts val="0"/>
              </a:spcAft>
              <a:buClr>
                <a:schemeClr val="dk1"/>
              </a:buClr>
              <a:buSzPts val="1800"/>
              <a:buFont typeface="Roboto Light"/>
              <a:buChar char="●"/>
            </a:pPr>
            <a:r>
              <a:rPr lang="en">
                <a:solidFill>
                  <a:schemeClr val="dk1"/>
                </a:solidFill>
                <a:latin typeface="Roboto Light"/>
                <a:ea typeface="Roboto Light"/>
                <a:cs typeface="Roboto Light"/>
                <a:sym typeface="Roboto Light"/>
              </a:rPr>
              <a:t>The strike zone is the fundamental measurement of baseball.</a:t>
            </a:r>
            <a:endParaRPr>
              <a:solidFill>
                <a:schemeClr val="dk1"/>
              </a:solidFill>
              <a:latin typeface="Roboto Light"/>
              <a:ea typeface="Roboto Light"/>
              <a:cs typeface="Roboto Light"/>
              <a:sym typeface="Roboto Light"/>
            </a:endParaRPr>
          </a:p>
          <a:p>
            <a:pPr indent="0" lvl="0" marL="0" rtl="0" algn="l">
              <a:lnSpc>
                <a:spcPct val="115000"/>
              </a:lnSpc>
              <a:spcBef>
                <a:spcPts val="1000"/>
              </a:spcBef>
              <a:spcAft>
                <a:spcPts val="0"/>
              </a:spcAft>
              <a:buNone/>
            </a:pPr>
            <a:r>
              <a:t/>
            </a:r>
            <a:endParaRPr>
              <a:solidFill>
                <a:schemeClr val="dk1"/>
              </a:solidFill>
              <a:latin typeface="Roboto Light"/>
              <a:ea typeface="Roboto Light"/>
              <a:cs typeface="Roboto Light"/>
              <a:sym typeface="Roboto Light"/>
            </a:endParaRPr>
          </a:p>
          <a:p>
            <a:pPr indent="-342900" lvl="0" marL="457200" rtl="0" algn="l">
              <a:lnSpc>
                <a:spcPct val="115000"/>
              </a:lnSpc>
              <a:spcBef>
                <a:spcPts val="1000"/>
              </a:spcBef>
              <a:spcAft>
                <a:spcPts val="0"/>
              </a:spcAft>
              <a:buClr>
                <a:schemeClr val="dk1"/>
              </a:buClr>
              <a:buSzPts val="1800"/>
              <a:buFont typeface="Roboto Light"/>
              <a:buChar char="●"/>
            </a:pPr>
            <a:r>
              <a:rPr lang="en">
                <a:solidFill>
                  <a:schemeClr val="dk1"/>
                </a:solidFill>
                <a:latin typeface="Roboto Light"/>
                <a:ea typeface="Roboto Light"/>
                <a:cs typeface="Roboto Light"/>
                <a:sym typeface="Roboto Light"/>
              </a:rPr>
              <a:t>A measurement is only as good as its ruler.</a:t>
            </a:r>
            <a:endParaRPr>
              <a:solidFill>
                <a:schemeClr val="dk1"/>
              </a:solidFill>
              <a:latin typeface="Roboto Light"/>
              <a:ea typeface="Roboto Light"/>
              <a:cs typeface="Roboto Light"/>
              <a:sym typeface="Roboto Light"/>
            </a:endParaRPr>
          </a:p>
          <a:p>
            <a:pPr indent="0" lvl="0" marL="457200" rtl="0" algn="l">
              <a:lnSpc>
                <a:spcPct val="115000"/>
              </a:lnSpc>
              <a:spcBef>
                <a:spcPts val="1000"/>
              </a:spcBef>
              <a:spcAft>
                <a:spcPts val="0"/>
              </a:spcAft>
              <a:buNone/>
            </a:pPr>
            <a:r>
              <a:t/>
            </a:r>
            <a:endParaRPr>
              <a:solidFill>
                <a:schemeClr val="dk1"/>
              </a:solidFill>
              <a:latin typeface="Roboto Light"/>
              <a:ea typeface="Roboto Light"/>
              <a:cs typeface="Roboto Light"/>
              <a:sym typeface="Roboto Light"/>
            </a:endParaRPr>
          </a:p>
          <a:p>
            <a:pPr indent="-342900" lvl="0" marL="457200" rtl="0" algn="l">
              <a:lnSpc>
                <a:spcPct val="115000"/>
              </a:lnSpc>
              <a:spcBef>
                <a:spcPts val="1000"/>
              </a:spcBef>
              <a:spcAft>
                <a:spcPts val="0"/>
              </a:spcAft>
              <a:buClr>
                <a:schemeClr val="dk1"/>
              </a:buClr>
              <a:buSzPts val="1800"/>
              <a:buFont typeface="Roboto Light"/>
              <a:buChar char="●"/>
            </a:pPr>
            <a:r>
              <a:rPr lang="en">
                <a:solidFill>
                  <a:schemeClr val="dk1"/>
                </a:solidFill>
                <a:latin typeface="Roboto Light"/>
                <a:ea typeface="Roboto Light"/>
                <a:cs typeface="Roboto Light"/>
                <a:sym typeface="Roboto Light"/>
              </a:rPr>
              <a:t>The umpire is the ruler, not the MLB rule book.</a:t>
            </a:r>
            <a:endParaRPr>
              <a:solidFill>
                <a:schemeClr val="dk1"/>
              </a:solidFill>
              <a:latin typeface="Roboto Light"/>
              <a:ea typeface="Roboto Light"/>
              <a:cs typeface="Roboto Light"/>
              <a:sym typeface="Roboto Light"/>
            </a:endParaRPr>
          </a:p>
          <a:p>
            <a:pPr indent="0" lvl="0" marL="457200" rtl="0" algn="l">
              <a:lnSpc>
                <a:spcPct val="115000"/>
              </a:lnSpc>
              <a:spcBef>
                <a:spcPts val="1000"/>
              </a:spcBef>
              <a:spcAft>
                <a:spcPts val="0"/>
              </a:spcAft>
              <a:buNone/>
            </a:pPr>
            <a:r>
              <a:t/>
            </a:r>
            <a:endParaRPr>
              <a:solidFill>
                <a:schemeClr val="dk1"/>
              </a:solidFill>
              <a:latin typeface="Roboto Light"/>
              <a:ea typeface="Roboto Light"/>
              <a:cs typeface="Roboto Light"/>
              <a:sym typeface="Roboto Light"/>
            </a:endParaRPr>
          </a:p>
          <a:p>
            <a:pPr indent="-342900" lvl="0" marL="457200" rtl="0" algn="l">
              <a:lnSpc>
                <a:spcPct val="115000"/>
              </a:lnSpc>
              <a:spcBef>
                <a:spcPts val="1000"/>
              </a:spcBef>
              <a:spcAft>
                <a:spcPts val="0"/>
              </a:spcAft>
              <a:buClr>
                <a:schemeClr val="dk1"/>
              </a:buClr>
              <a:buSzPts val="1800"/>
              <a:buFont typeface="Roboto Light"/>
              <a:buChar char="●"/>
            </a:pPr>
            <a:r>
              <a:rPr lang="en">
                <a:solidFill>
                  <a:schemeClr val="dk1"/>
                </a:solidFill>
                <a:latin typeface="Roboto Light"/>
                <a:ea typeface="Roboto Light"/>
                <a:cs typeface="Roboto Light"/>
                <a:sym typeface="Roboto Light"/>
              </a:rPr>
              <a:t>So…how good is that ruler?</a:t>
            </a:r>
            <a:endParaRPr>
              <a:solidFill>
                <a:schemeClr val="dk1"/>
              </a:solidFill>
              <a:latin typeface="Roboto Light"/>
              <a:ea typeface="Roboto Light"/>
              <a:cs typeface="Roboto Light"/>
              <a:sym typeface="Roboto Light"/>
            </a:endParaRPr>
          </a:p>
        </p:txBody>
      </p:sp>
      <p:pic>
        <p:nvPicPr>
          <p:cNvPr id="104" name="Google Shape;104;p16"/>
          <p:cNvPicPr preferRelativeResize="0"/>
          <p:nvPr/>
        </p:nvPicPr>
        <p:blipFill>
          <a:blip r:embed="rId4">
            <a:alphaModFix/>
          </a:blip>
          <a:stretch>
            <a:fillRect/>
          </a:stretch>
        </p:blipFill>
        <p:spPr>
          <a:xfrm>
            <a:off x="7980925" y="4813025"/>
            <a:ext cx="214298" cy="214298"/>
          </a:xfrm>
          <a:prstGeom prst="rect">
            <a:avLst/>
          </a:prstGeom>
          <a:noFill/>
          <a:ln>
            <a:noFill/>
          </a:ln>
        </p:spPr>
      </p:pic>
      <p:sp>
        <p:nvSpPr>
          <p:cNvPr id="105" name="Google Shape;105;p16"/>
          <p:cNvSpPr txBox="1"/>
          <p:nvPr>
            <p:ph type="title"/>
          </p:nvPr>
        </p:nvSpPr>
        <p:spPr>
          <a:xfrm>
            <a:off x="7297925" y="4758925"/>
            <a:ext cx="7434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Introduction</a:t>
            </a:r>
            <a:endParaRPr sz="800">
              <a:solidFill>
                <a:schemeClr val="dk2"/>
              </a:solidFill>
              <a:latin typeface="Roboto"/>
              <a:ea typeface="Roboto"/>
              <a:cs typeface="Roboto"/>
              <a:sym typeface="Roboto"/>
            </a:endParaRPr>
          </a:p>
        </p:txBody>
      </p:sp>
      <p:pic>
        <p:nvPicPr>
          <p:cNvPr id="106" name="Google Shape;106;p16"/>
          <p:cNvPicPr preferRelativeResize="0"/>
          <p:nvPr/>
        </p:nvPicPr>
        <p:blipFill>
          <a:blip r:embed="rId4">
            <a:alphaModFix/>
          </a:blip>
          <a:stretch>
            <a:fillRect/>
          </a:stretch>
        </p:blipFill>
        <p:spPr>
          <a:xfrm>
            <a:off x="8267625" y="4813025"/>
            <a:ext cx="214298" cy="214298"/>
          </a:xfrm>
          <a:prstGeom prst="rect">
            <a:avLst/>
          </a:prstGeom>
          <a:noFill/>
          <a:ln>
            <a:noFill/>
          </a:ln>
        </p:spPr>
      </p:pic>
      <p:pic>
        <p:nvPicPr>
          <p:cNvPr id="107" name="Google Shape;107;p16"/>
          <p:cNvPicPr preferRelativeResize="0"/>
          <p:nvPr/>
        </p:nvPicPr>
        <p:blipFill>
          <a:blip r:embed="rId4">
            <a:alphaModFix/>
          </a:blip>
          <a:stretch>
            <a:fillRect/>
          </a:stretch>
        </p:blipFill>
        <p:spPr>
          <a:xfrm>
            <a:off x="8554300" y="4813025"/>
            <a:ext cx="214298" cy="214298"/>
          </a:xfrm>
          <a:prstGeom prst="rect">
            <a:avLst/>
          </a:prstGeom>
          <a:noFill/>
          <a:ln>
            <a:noFill/>
          </a:ln>
        </p:spPr>
      </p:pic>
      <p:pic>
        <p:nvPicPr>
          <p:cNvPr id="108" name="Google Shape;108;p16"/>
          <p:cNvPicPr preferRelativeResize="0"/>
          <p:nvPr/>
        </p:nvPicPr>
        <p:blipFill>
          <a:blip r:embed="rId4">
            <a:alphaModFix/>
          </a:blip>
          <a:stretch>
            <a:fillRect/>
          </a:stretch>
        </p:blipFill>
        <p:spPr>
          <a:xfrm>
            <a:off x="8840975" y="4813025"/>
            <a:ext cx="214298" cy="21429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52"/>
          <p:cNvSpPr txBox="1"/>
          <p:nvPr>
            <p:ph type="title"/>
          </p:nvPr>
        </p:nvSpPr>
        <p:spPr>
          <a:xfrm>
            <a:off x="311700" y="1170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Umpire Variability</a:t>
            </a:r>
            <a:endParaRPr/>
          </a:p>
        </p:txBody>
      </p:sp>
      <p:pic>
        <p:nvPicPr>
          <p:cNvPr id="805" name="Google Shape;805;p52"/>
          <p:cNvPicPr preferRelativeResize="0"/>
          <p:nvPr/>
        </p:nvPicPr>
        <p:blipFill>
          <a:blip r:embed="rId3">
            <a:alphaModFix/>
          </a:blip>
          <a:stretch>
            <a:fillRect/>
          </a:stretch>
        </p:blipFill>
        <p:spPr>
          <a:xfrm>
            <a:off x="4788500" y="790150"/>
            <a:ext cx="4043791" cy="4148949"/>
          </a:xfrm>
          <a:prstGeom prst="rect">
            <a:avLst/>
          </a:prstGeom>
          <a:noFill/>
          <a:ln>
            <a:noFill/>
          </a:ln>
        </p:spPr>
      </p:pic>
      <p:pic>
        <p:nvPicPr>
          <p:cNvPr id="806" name="Google Shape;806;p52"/>
          <p:cNvPicPr preferRelativeResize="0"/>
          <p:nvPr/>
        </p:nvPicPr>
        <p:blipFill>
          <a:blip r:embed="rId4">
            <a:alphaModFix/>
          </a:blip>
          <a:stretch>
            <a:fillRect/>
          </a:stretch>
        </p:blipFill>
        <p:spPr>
          <a:xfrm>
            <a:off x="311691" y="790150"/>
            <a:ext cx="4043791" cy="41489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53"/>
          <p:cNvSpPr txBox="1"/>
          <p:nvPr>
            <p:ph type="title"/>
          </p:nvPr>
        </p:nvSpPr>
        <p:spPr>
          <a:xfrm>
            <a:off x="311700" y="1210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Umpire Variability Over Multiple Seasons</a:t>
            </a:r>
            <a:endParaRPr/>
          </a:p>
        </p:txBody>
      </p:sp>
      <p:pic>
        <p:nvPicPr>
          <p:cNvPr id="812" name="Google Shape;812;p53"/>
          <p:cNvPicPr preferRelativeResize="0"/>
          <p:nvPr/>
        </p:nvPicPr>
        <p:blipFill>
          <a:blip r:embed="rId3">
            <a:alphaModFix/>
          </a:blip>
          <a:stretch>
            <a:fillRect/>
          </a:stretch>
        </p:blipFill>
        <p:spPr>
          <a:xfrm>
            <a:off x="2437912" y="693750"/>
            <a:ext cx="4268176" cy="42985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54"/>
          <p:cNvSpPr txBox="1"/>
          <p:nvPr>
            <p:ph type="title"/>
          </p:nvPr>
        </p:nvSpPr>
        <p:spPr>
          <a:xfrm>
            <a:off x="311700" y="1490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Catcher Framing</a:t>
            </a:r>
            <a:endParaRPr/>
          </a:p>
        </p:txBody>
      </p:sp>
      <p:pic>
        <p:nvPicPr>
          <p:cNvPr id="818" name="Google Shape;818;p54"/>
          <p:cNvPicPr preferRelativeResize="0"/>
          <p:nvPr/>
        </p:nvPicPr>
        <p:blipFill>
          <a:blip r:embed="rId3">
            <a:alphaModFix/>
          </a:blip>
          <a:stretch>
            <a:fillRect/>
          </a:stretch>
        </p:blipFill>
        <p:spPr>
          <a:xfrm>
            <a:off x="4950625" y="759325"/>
            <a:ext cx="4050150" cy="4017006"/>
          </a:xfrm>
          <a:prstGeom prst="rect">
            <a:avLst/>
          </a:prstGeom>
          <a:noFill/>
          <a:ln>
            <a:noFill/>
          </a:ln>
        </p:spPr>
      </p:pic>
      <p:pic>
        <p:nvPicPr>
          <p:cNvPr id="819" name="Google Shape;819;p54"/>
          <p:cNvPicPr preferRelativeResize="0"/>
          <p:nvPr/>
        </p:nvPicPr>
        <p:blipFill>
          <a:blip r:embed="rId4">
            <a:alphaModFix/>
          </a:blip>
          <a:stretch>
            <a:fillRect/>
          </a:stretch>
        </p:blipFill>
        <p:spPr>
          <a:xfrm>
            <a:off x="172975" y="759325"/>
            <a:ext cx="4050151" cy="4064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7"/>
          <p:cNvSpPr/>
          <p:nvPr/>
        </p:nvSpPr>
        <p:spPr>
          <a:xfrm>
            <a:off x="3003275" y="4057550"/>
            <a:ext cx="214200" cy="65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14" name="Google Shape;114;p17"/>
          <p:cNvSpPr/>
          <p:nvPr/>
        </p:nvSpPr>
        <p:spPr>
          <a:xfrm>
            <a:off x="2480250" y="691325"/>
            <a:ext cx="4183500" cy="4183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7"/>
          <p:cNvSpPr txBox="1"/>
          <p:nvPr>
            <p:ph type="title"/>
          </p:nvPr>
        </p:nvSpPr>
        <p:spPr>
          <a:xfrm>
            <a:off x="0" y="216425"/>
            <a:ext cx="9144000" cy="474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Medium"/>
                <a:ea typeface="Roboto Medium"/>
                <a:cs typeface="Roboto Medium"/>
                <a:sym typeface="Roboto Medium"/>
              </a:rPr>
              <a:t>Pitch location for 5.3 million called pitches</a:t>
            </a:r>
            <a:endParaRPr sz="1800">
              <a:latin typeface="Roboto Medium"/>
              <a:ea typeface="Roboto Medium"/>
              <a:cs typeface="Roboto Medium"/>
              <a:sym typeface="Roboto Medium"/>
            </a:endParaRPr>
          </a:p>
        </p:txBody>
      </p:sp>
      <p:pic>
        <p:nvPicPr>
          <p:cNvPr id="116" name="Google Shape;116;p17"/>
          <p:cNvPicPr preferRelativeResize="0"/>
          <p:nvPr/>
        </p:nvPicPr>
        <p:blipFill>
          <a:blip r:embed="rId3">
            <a:alphaModFix/>
          </a:blip>
          <a:stretch>
            <a:fillRect/>
          </a:stretch>
        </p:blipFill>
        <p:spPr>
          <a:xfrm>
            <a:off x="2616000" y="823838"/>
            <a:ext cx="3912001" cy="3918773"/>
          </a:xfrm>
          <a:prstGeom prst="rect">
            <a:avLst/>
          </a:prstGeom>
          <a:noFill/>
          <a:ln>
            <a:noFill/>
          </a:ln>
        </p:spPr>
      </p:pic>
      <p:sp>
        <p:nvSpPr>
          <p:cNvPr id="117" name="Google Shape;117;p17"/>
          <p:cNvSpPr txBox="1"/>
          <p:nvPr>
            <p:ph type="title"/>
          </p:nvPr>
        </p:nvSpPr>
        <p:spPr>
          <a:xfrm>
            <a:off x="3949475" y="4582825"/>
            <a:ext cx="184500" cy="21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a:t>
            </a:r>
            <a:r>
              <a:rPr lang="en" sz="1000"/>
              <a:t>x)</a:t>
            </a:r>
            <a:endParaRPr sz="1000">
              <a:latin typeface="Roboto"/>
              <a:ea typeface="Roboto"/>
              <a:cs typeface="Roboto"/>
              <a:sym typeface="Roboto"/>
            </a:endParaRPr>
          </a:p>
        </p:txBody>
      </p:sp>
      <p:sp>
        <p:nvSpPr>
          <p:cNvPr id="118" name="Google Shape;118;p17"/>
          <p:cNvSpPr txBox="1"/>
          <p:nvPr>
            <p:ph type="title"/>
          </p:nvPr>
        </p:nvSpPr>
        <p:spPr>
          <a:xfrm rot="-5400000">
            <a:off x="2445175" y="3097100"/>
            <a:ext cx="448200" cy="18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a:t>
            </a:r>
            <a:r>
              <a:rPr lang="en" sz="1000"/>
              <a:t>z)</a:t>
            </a:r>
            <a:endParaRPr sz="1000">
              <a:latin typeface="Roboto"/>
              <a:ea typeface="Roboto"/>
              <a:cs typeface="Roboto"/>
              <a:sym typeface="Roboto"/>
            </a:endParaRPr>
          </a:p>
        </p:txBody>
      </p:sp>
      <p:sp>
        <p:nvSpPr>
          <p:cNvPr id="119" name="Google Shape;119;p17"/>
          <p:cNvSpPr/>
          <p:nvPr/>
        </p:nvSpPr>
        <p:spPr>
          <a:xfrm>
            <a:off x="4235225" y="2303175"/>
            <a:ext cx="882900" cy="941400"/>
          </a:xfrm>
          <a:prstGeom prst="rect">
            <a:avLst/>
          </a:prstGeom>
          <a:noFill/>
          <a:ln cap="flat" cmpd="sng" w="38100">
            <a:solidFill>
              <a:srgbClr val="2A78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0" name="Google Shape;120;p17"/>
          <p:cNvCxnSpPr/>
          <p:nvPr/>
        </p:nvCxnSpPr>
        <p:spPr>
          <a:xfrm>
            <a:off x="3010175" y="4090250"/>
            <a:ext cx="187800" cy="0"/>
          </a:xfrm>
          <a:prstGeom prst="straightConnector1">
            <a:avLst/>
          </a:prstGeom>
          <a:noFill/>
          <a:ln cap="flat" cmpd="sng" w="38100">
            <a:solidFill>
              <a:srgbClr val="FF0000"/>
            </a:solidFill>
            <a:prstDash val="solid"/>
            <a:round/>
            <a:headEnd len="med" w="med" type="none"/>
            <a:tailEnd len="med" w="med" type="none"/>
          </a:ln>
        </p:spPr>
      </p:cxnSp>
      <p:sp>
        <p:nvSpPr>
          <p:cNvPr id="121" name="Google Shape;121;p17"/>
          <p:cNvSpPr/>
          <p:nvPr/>
        </p:nvSpPr>
        <p:spPr>
          <a:xfrm>
            <a:off x="4235225" y="2279575"/>
            <a:ext cx="882900" cy="941400"/>
          </a:xfrm>
          <a:prstGeom prst="rect">
            <a:avLst/>
          </a:prstGeom>
          <a:noFill/>
          <a:ln cap="flat" cmpd="sng" w="38100">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 name="Google Shape;122;p17"/>
          <p:cNvPicPr preferRelativeResize="0"/>
          <p:nvPr/>
        </p:nvPicPr>
        <p:blipFill>
          <a:blip r:embed="rId4">
            <a:alphaModFix/>
          </a:blip>
          <a:stretch>
            <a:fillRect/>
          </a:stretch>
        </p:blipFill>
        <p:spPr>
          <a:xfrm>
            <a:off x="7851975" y="4911613"/>
            <a:ext cx="152330" cy="141327"/>
          </a:xfrm>
          <a:prstGeom prst="rect">
            <a:avLst/>
          </a:prstGeom>
          <a:noFill/>
          <a:ln>
            <a:noFill/>
          </a:ln>
        </p:spPr>
      </p:pic>
      <p:sp>
        <p:nvSpPr>
          <p:cNvPr id="123" name="Google Shape;123;p17"/>
          <p:cNvSpPr txBox="1"/>
          <p:nvPr>
            <p:ph type="title"/>
          </p:nvPr>
        </p:nvSpPr>
        <p:spPr>
          <a:xfrm>
            <a:off x="7292725" y="4821025"/>
            <a:ext cx="6339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Modeling</a:t>
            </a:r>
            <a:endParaRPr sz="800">
              <a:solidFill>
                <a:schemeClr val="dk2"/>
              </a:solidFill>
              <a:latin typeface="Roboto"/>
              <a:ea typeface="Roboto"/>
              <a:cs typeface="Roboto"/>
              <a:sym typeface="Roboto"/>
            </a:endParaRPr>
          </a:p>
        </p:txBody>
      </p:sp>
      <p:sp>
        <p:nvSpPr>
          <p:cNvPr id="124" name="Google Shape;124;p17"/>
          <p:cNvSpPr/>
          <p:nvPr/>
        </p:nvSpPr>
        <p:spPr>
          <a:xfrm>
            <a:off x="8939340" y="4911645"/>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7"/>
          <p:cNvSpPr/>
          <p:nvPr/>
        </p:nvSpPr>
        <p:spPr>
          <a:xfrm>
            <a:off x="8758078"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7"/>
          <p:cNvSpPr/>
          <p:nvPr/>
        </p:nvSpPr>
        <p:spPr>
          <a:xfrm>
            <a:off x="8576828"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7"/>
          <p:cNvSpPr/>
          <p:nvPr/>
        </p:nvSpPr>
        <p:spPr>
          <a:xfrm>
            <a:off x="8395590"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7"/>
          <p:cNvSpPr/>
          <p:nvPr/>
        </p:nvSpPr>
        <p:spPr>
          <a:xfrm>
            <a:off x="8214353" y="4911645"/>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7"/>
          <p:cNvSpPr/>
          <p:nvPr/>
        </p:nvSpPr>
        <p:spPr>
          <a:xfrm>
            <a:off x="8033115" y="4911645"/>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8"/>
          <p:cNvPicPr preferRelativeResize="0"/>
          <p:nvPr/>
        </p:nvPicPr>
        <p:blipFill rotWithShape="1">
          <a:blip r:embed="rId3">
            <a:alphaModFix/>
          </a:blip>
          <a:srcRect b="6314" l="25586" r="4829" t="0"/>
          <a:stretch/>
        </p:blipFill>
        <p:spPr>
          <a:xfrm>
            <a:off x="3427950" y="1482600"/>
            <a:ext cx="2288100" cy="2178300"/>
          </a:xfrm>
          <a:prstGeom prst="ellipse">
            <a:avLst/>
          </a:prstGeom>
          <a:noFill/>
          <a:ln>
            <a:noFill/>
          </a:ln>
        </p:spPr>
      </p:pic>
      <p:sp>
        <p:nvSpPr>
          <p:cNvPr id="135" name="Google Shape;135;p18"/>
          <p:cNvSpPr/>
          <p:nvPr/>
        </p:nvSpPr>
        <p:spPr>
          <a:xfrm>
            <a:off x="4300875" y="2777625"/>
            <a:ext cx="62100" cy="58500"/>
          </a:xfrm>
          <a:prstGeom prst="ellipse">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8"/>
          <p:cNvSpPr/>
          <p:nvPr/>
        </p:nvSpPr>
        <p:spPr>
          <a:xfrm>
            <a:off x="4405750" y="2680275"/>
            <a:ext cx="62100" cy="585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8"/>
          <p:cNvSpPr/>
          <p:nvPr/>
        </p:nvSpPr>
        <p:spPr>
          <a:xfrm>
            <a:off x="4453275" y="2930025"/>
            <a:ext cx="62100" cy="585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p:nvPr/>
        </p:nvSpPr>
        <p:spPr>
          <a:xfrm>
            <a:off x="4650975" y="2477250"/>
            <a:ext cx="62100" cy="585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a:off x="4605675" y="3082425"/>
            <a:ext cx="62100" cy="585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p:nvPr/>
        </p:nvSpPr>
        <p:spPr>
          <a:xfrm>
            <a:off x="4710550" y="2985075"/>
            <a:ext cx="62100" cy="585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4658113" y="2779838"/>
            <a:ext cx="62100" cy="585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4636213" y="2628538"/>
            <a:ext cx="62100" cy="585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4426850" y="2407075"/>
            <a:ext cx="62100" cy="58500"/>
          </a:xfrm>
          <a:prstGeom prst="ellipse">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p:nvPr/>
        </p:nvSpPr>
        <p:spPr>
          <a:xfrm>
            <a:off x="4658125" y="3043575"/>
            <a:ext cx="62100" cy="58500"/>
          </a:xfrm>
          <a:prstGeom prst="ellipse">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p:nvPr/>
        </p:nvSpPr>
        <p:spPr>
          <a:xfrm>
            <a:off x="5016875" y="2719125"/>
            <a:ext cx="62100" cy="58500"/>
          </a:xfrm>
          <a:prstGeom prst="ellipse">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p:nvPr/>
        </p:nvSpPr>
        <p:spPr>
          <a:xfrm>
            <a:off x="4788613" y="2780938"/>
            <a:ext cx="62100" cy="58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18"/>
          <p:cNvCxnSpPr/>
          <p:nvPr/>
        </p:nvCxnSpPr>
        <p:spPr>
          <a:xfrm flipH="1" rot="10800000">
            <a:off x="4351575" y="3953575"/>
            <a:ext cx="265500" cy="3300"/>
          </a:xfrm>
          <a:prstGeom prst="straightConnector1">
            <a:avLst/>
          </a:prstGeom>
          <a:noFill/>
          <a:ln cap="flat" cmpd="sng" w="9525">
            <a:solidFill>
              <a:schemeClr val="dk2"/>
            </a:solidFill>
            <a:prstDash val="solid"/>
            <a:round/>
            <a:headEnd len="med" w="med" type="triangle"/>
            <a:tailEnd len="med" w="med" type="triangle"/>
          </a:ln>
        </p:spPr>
      </p:cxnSp>
      <p:sp>
        <p:nvSpPr>
          <p:cNvPr id="148" name="Google Shape;148;p18"/>
          <p:cNvSpPr txBox="1"/>
          <p:nvPr>
            <p:ph type="title"/>
          </p:nvPr>
        </p:nvSpPr>
        <p:spPr>
          <a:xfrm>
            <a:off x="4284225" y="4017900"/>
            <a:ext cx="400200" cy="2142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t>1 cm</a:t>
            </a:r>
            <a:endParaRPr sz="1000">
              <a:latin typeface="Roboto"/>
              <a:ea typeface="Roboto"/>
              <a:cs typeface="Roboto"/>
              <a:sym typeface="Roboto"/>
            </a:endParaRPr>
          </a:p>
        </p:txBody>
      </p:sp>
      <p:sp>
        <p:nvSpPr>
          <p:cNvPr id="149" name="Google Shape;149;p18"/>
          <p:cNvSpPr/>
          <p:nvPr/>
        </p:nvSpPr>
        <p:spPr>
          <a:xfrm>
            <a:off x="3427950" y="1482600"/>
            <a:ext cx="2288100" cy="21783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0" name="Google Shape;150;p18"/>
          <p:cNvCxnSpPr/>
          <p:nvPr/>
        </p:nvCxnSpPr>
        <p:spPr>
          <a:xfrm flipH="1">
            <a:off x="4329975" y="3695875"/>
            <a:ext cx="3900" cy="261000"/>
          </a:xfrm>
          <a:prstGeom prst="straightConnector1">
            <a:avLst/>
          </a:prstGeom>
          <a:noFill/>
          <a:ln cap="flat" cmpd="sng" w="9525">
            <a:solidFill>
              <a:schemeClr val="dk2"/>
            </a:solidFill>
            <a:prstDash val="solid"/>
            <a:round/>
            <a:headEnd len="med" w="med" type="triangle"/>
            <a:tailEnd len="med" w="med" type="triangle"/>
          </a:ln>
        </p:spPr>
      </p:cxnSp>
      <p:graphicFrame>
        <p:nvGraphicFramePr>
          <p:cNvPr id="151" name="Google Shape;151;p18"/>
          <p:cNvGraphicFramePr/>
          <p:nvPr/>
        </p:nvGraphicFramePr>
        <p:xfrm>
          <a:off x="6606650" y="1744500"/>
          <a:ext cx="3000000" cy="3000000"/>
        </p:xfrm>
        <a:graphic>
          <a:graphicData uri="http://schemas.openxmlformats.org/drawingml/2006/table">
            <a:tbl>
              <a:tblPr>
                <a:noFill/>
                <a:tableStyleId>{048E1A4A-17C6-4D8B-9316-347A790E15F7}</a:tableStyleId>
              </a:tblPr>
              <a:tblGrid>
                <a:gridCol w="453275"/>
                <a:gridCol w="453275"/>
                <a:gridCol w="453275"/>
                <a:gridCol w="453275"/>
              </a:tblGrid>
              <a:tr h="381000">
                <a:tc>
                  <a:txBody>
                    <a:bodyPr/>
                    <a:lstStyle/>
                    <a:p>
                      <a:pPr indent="0" lvl="0" marL="0" rtl="0" algn="ctr">
                        <a:spcBef>
                          <a:spcPts val="0"/>
                        </a:spcBef>
                        <a:spcAft>
                          <a:spcPts val="0"/>
                        </a:spcAft>
                        <a:buNone/>
                      </a:pPr>
                      <a:r>
                        <a:rPr lang="en" sz="1000">
                          <a:latin typeface="Roboto"/>
                          <a:ea typeface="Roboto"/>
                          <a:cs typeface="Roboto"/>
                          <a:sym typeface="Roboto"/>
                        </a:rPr>
                        <a:t>71%</a:t>
                      </a:r>
                      <a:endParaRPr sz="1000">
                        <a:latin typeface="Roboto"/>
                        <a:ea typeface="Roboto"/>
                        <a:cs typeface="Roboto"/>
                        <a:sym typeface="Roboto"/>
                      </a:endParaRPr>
                    </a:p>
                  </a:txBody>
                  <a:tcPr marT="91425" marB="91425" marR="91425" marL="91425" anchor="ctr"/>
                </a:tc>
                <a:tc>
                  <a:txBody>
                    <a:bodyPr/>
                    <a:lstStyle/>
                    <a:p>
                      <a:pPr indent="0" lvl="0" marL="0" rtl="0" algn="ctr">
                        <a:spcBef>
                          <a:spcPts val="0"/>
                        </a:spcBef>
                        <a:spcAft>
                          <a:spcPts val="0"/>
                        </a:spcAft>
                        <a:buNone/>
                      </a:pPr>
                      <a:r>
                        <a:rPr lang="en" sz="1000">
                          <a:latin typeface="Roboto"/>
                          <a:ea typeface="Roboto"/>
                          <a:cs typeface="Roboto"/>
                          <a:sym typeface="Roboto"/>
                        </a:rPr>
                        <a:t>63%</a:t>
                      </a:r>
                      <a:endParaRPr sz="1000">
                        <a:latin typeface="Roboto"/>
                        <a:ea typeface="Roboto"/>
                        <a:cs typeface="Roboto"/>
                        <a:sym typeface="Roboto"/>
                      </a:endParaRPr>
                    </a:p>
                  </a:txBody>
                  <a:tcPr marT="91425" marB="91425" marR="91425" marL="91425" anchor="ctr"/>
                </a:tc>
                <a:tc>
                  <a:txBody>
                    <a:bodyPr/>
                    <a:lstStyle/>
                    <a:p>
                      <a:pPr indent="0" lvl="0" marL="0" rtl="0" algn="ctr">
                        <a:spcBef>
                          <a:spcPts val="0"/>
                        </a:spcBef>
                        <a:spcAft>
                          <a:spcPts val="0"/>
                        </a:spcAft>
                        <a:buNone/>
                      </a:pPr>
                      <a:r>
                        <a:rPr lang="en" sz="1000">
                          <a:latin typeface="Roboto"/>
                          <a:ea typeface="Roboto"/>
                          <a:cs typeface="Roboto"/>
                          <a:sym typeface="Roboto"/>
                        </a:rPr>
                        <a:t>54%</a:t>
                      </a:r>
                      <a:endParaRPr sz="1000">
                        <a:latin typeface="Roboto"/>
                        <a:ea typeface="Roboto"/>
                        <a:cs typeface="Roboto"/>
                        <a:sym typeface="Roboto"/>
                      </a:endParaRPr>
                    </a:p>
                  </a:txBody>
                  <a:tcPr marT="91425" marB="91425" marR="91425" marL="91425" anchor="ctr"/>
                </a:tc>
                <a:tc>
                  <a:txBody>
                    <a:bodyPr/>
                    <a:lstStyle/>
                    <a:p>
                      <a:pPr indent="0" lvl="0" marL="0" rtl="0" algn="ctr">
                        <a:spcBef>
                          <a:spcPts val="0"/>
                        </a:spcBef>
                        <a:spcAft>
                          <a:spcPts val="0"/>
                        </a:spcAft>
                        <a:buNone/>
                      </a:pPr>
                      <a:r>
                        <a:rPr lang="en" sz="1000">
                          <a:latin typeface="Roboto"/>
                          <a:ea typeface="Roboto"/>
                          <a:cs typeface="Roboto"/>
                          <a:sym typeface="Roboto"/>
                        </a:rPr>
                        <a:t>47%</a:t>
                      </a:r>
                      <a:endParaRPr sz="1000">
                        <a:latin typeface="Roboto"/>
                        <a:ea typeface="Roboto"/>
                        <a:cs typeface="Roboto"/>
                        <a:sym typeface="Roboto"/>
                      </a:endParaRPr>
                    </a:p>
                  </a:txBody>
                  <a:tcPr marT="91425" marB="91425" marR="91425" marL="91425" anchor="ctr"/>
                </a:tc>
              </a:tr>
              <a:tr h="381000">
                <a:tc>
                  <a:txBody>
                    <a:bodyPr/>
                    <a:lstStyle/>
                    <a:p>
                      <a:pPr indent="0" lvl="0" marL="0" rtl="0" algn="ctr">
                        <a:spcBef>
                          <a:spcPts val="0"/>
                        </a:spcBef>
                        <a:spcAft>
                          <a:spcPts val="0"/>
                        </a:spcAft>
                        <a:buNone/>
                      </a:pPr>
                      <a:r>
                        <a:rPr lang="en" sz="1000">
                          <a:latin typeface="Roboto"/>
                          <a:ea typeface="Roboto"/>
                          <a:cs typeface="Roboto"/>
                          <a:sym typeface="Roboto"/>
                        </a:rPr>
                        <a:t>72%</a:t>
                      </a:r>
                      <a:endParaRPr sz="1000">
                        <a:latin typeface="Roboto"/>
                        <a:ea typeface="Roboto"/>
                        <a:cs typeface="Roboto"/>
                        <a:sym typeface="Roboto"/>
                      </a:endParaRPr>
                    </a:p>
                  </a:txBody>
                  <a:tcPr marT="91425" marB="91425" marR="91425" marL="91425" anchor="ctr"/>
                </a:tc>
                <a:tc>
                  <a:txBody>
                    <a:bodyPr/>
                    <a:lstStyle/>
                    <a:p>
                      <a:pPr indent="0" lvl="0" marL="0" rtl="0" algn="ctr">
                        <a:spcBef>
                          <a:spcPts val="0"/>
                        </a:spcBef>
                        <a:spcAft>
                          <a:spcPts val="0"/>
                        </a:spcAft>
                        <a:buNone/>
                      </a:pPr>
                      <a:r>
                        <a:rPr lang="en" sz="1000">
                          <a:latin typeface="Roboto"/>
                          <a:ea typeface="Roboto"/>
                          <a:cs typeface="Roboto"/>
                          <a:sym typeface="Roboto"/>
                        </a:rPr>
                        <a:t>65%</a:t>
                      </a:r>
                      <a:endParaRPr sz="1000">
                        <a:latin typeface="Roboto"/>
                        <a:ea typeface="Roboto"/>
                        <a:cs typeface="Roboto"/>
                        <a:sym typeface="Roboto"/>
                      </a:endParaRPr>
                    </a:p>
                  </a:txBody>
                  <a:tcPr marT="91425" marB="91425" marR="91425" marL="91425" anchor="ctr"/>
                </a:tc>
                <a:tc>
                  <a:txBody>
                    <a:bodyPr/>
                    <a:lstStyle/>
                    <a:p>
                      <a:pPr indent="0" lvl="0" marL="0" rtl="0" algn="ctr">
                        <a:spcBef>
                          <a:spcPts val="0"/>
                        </a:spcBef>
                        <a:spcAft>
                          <a:spcPts val="0"/>
                        </a:spcAft>
                        <a:buNone/>
                      </a:pPr>
                      <a:r>
                        <a:rPr lang="en" sz="1000">
                          <a:latin typeface="Roboto"/>
                          <a:ea typeface="Roboto"/>
                          <a:cs typeface="Roboto"/>
                          <a:sym typeface="Roboto"/>
                        </a:rPr>
                        <a:t>55%</a:t>
                      </a:r>
                      <a:endParaRPr sz="1000">
                        <a:latin typeface="Roboto"/>
                        <a:ea typeface="Roboto"/>
                        <a:cs typeface="Roboto"/>
                        <a:sym typeface="Roboto"/>
                      </a:endParaRPr>
                    </a:p>
                  </a:txBody>
                  <a:tcPr marT="91425" marB="91425" marR="91425" marL="91425" anchor="ctr"/>
                </a:tc>
                <a:tc>
                  <a:txBody>
                    <a:bodyPr/>
                    <a:lstStyle/>
                    <a:p>
                      <a:pPr indent="0" lvl="0" marL="0" rtl="0" algn="ctr">
                        <a:spcBef>
                          <a:spcPts val="0"/>
                        </a:spcBef>
                        <a:spcAft>
                          <a:spcPts val="0"/>
                        </a:spcAft>
                        <a:buNone/>
                      </a:pPr>
                      <a:r>
                        <a:rPr lang="en" sz="1000">
                          <a:latin typeface="Roboto"/>
                          <a:ea typeface="Roboto"/>
                          <a:cs typeface="Roboto"/>
                          <a:sym typeface="Roboto"/>
                        </a:rPr>
                        <a:t>43%</a:t>
                      </a:r>
                      <a:endParaRPr sz="1000">
                        <a:latin typeface="Roboto"/>
                        <a:ea typeface="Roboto"/>
                        <a:cs typeface="Roboto"/>
                        <a:sym typeface="Roboto"/>
                      </a:endParaRPr>
                    </a:p>
                  </a:txBody>
                  <a:tcPr marT="91425" marB="91425" marR="91425" marL="91425" anchor="ctr"/>
                </a:tc>
              </a:tr>
              <a:tr h="381000">
                <a:tc>
                  <a:txBody>
                    <a:bodyPr/>
                    <a:lstStyle/>
                    <a:p>
                      <a:pPr indent="0" lvl="0" marL="0" rtl="0" algn="ctr">
                        <a:spcBef>
                          <a:spcPts val="0"/>
                        </a:spcBef>
                        <a:spcAft>
                          <a:spcPts val="0"/>
                        </a:spcAft>
                        <a:buNone/>
                      </a:pPr>
                      <a:r>
                        <a:rPr lang="en" sz="1000">
                          <a:latin typeface="Roboto"/>
                          <a:ea typeface="Roboto"/>
                          <a:cs typeface="Roboto"/>
                          <a:sym typeface="Roboto"/>
                        </a:rPr>
                        <a:t>78%</a:t>
                      </a:r>
                      <a:endParaRPr sz="1000">
                        <a:latin typeface="Roboto"/>
                        <a:ea typeface="Roboto"/>
                        <a:cs typeface="Roboto"/>
                        <a:sym typeface="Roboto"/>
                      </a:endParaRPr>
                    </a:p>
                  </a:txBody>
                  <a:tcPr marT="91425" marB="91425" marR="91425" marL="91425" anchor="ctr"/>
                </a:tc>
                <a:tc>
                  <a:txBody>
                    <a:bodyPr/>
                    <a:lstStyle/>
                    <a:p>
                      <a:pPr indent="0" lvl="0" marL="0" rtl="0" algn="ctr">
                        <a:spcBef>
                          <a:spcPts val="0"/>
                        </a:spcBef>
                        <a:spcAft>
                          <a:spcPts val="0"/>
                        </a:spcAft>
                        <a:buNone/>
                      </a:pPr>
                      <a:r>
                        <a:rPr lang="en" sz="1000">
                          <a:latin typeface="Roboto"/>
                          <a:ea typeface="Roboto"/>
                          <a:cs typeface="Roboto"/>
                          <a:sym typeface="Roboto"/>
                        </a:rPr>
                        <a:t>65%</a:t>
                      </a:r>
                      <a:endParaRPr sz="1000">
                        <a:latin typeface="Roboto"/>
                        <a:ea typeface="Roboto"/>
                        <a:cs typeface="Roboto"/>
                        <a:sym typeface="Roboto"/>
                      </a:endParaRPr>
                    </a:p>
                  </a:txBody>
                  <a:tcPr marT="91425" marB="91425" marR="91425" marL="91425" anchor="ctr"/>
                </a:tc>
                <a:tc>
                  <a:txBody>
                    <a:bodyPr/>
                    <a:lstStyle/>
                    <a:p>
                      <a:pPr indent="0" lvl="0" marL="0" rtl="0" algn="ctr">
                        <a:spcBef>
                          <a:spcPts val="0"/>
                        </a:spcBef>
                        <a:spcAft>
                          <a:spcPts val="0"/>
                        </a:spcAft>
                        <a:buNone/>
                      </a:pPr>
                      <a:r>
                        <a:rPr lang="en" sz="1000">
                          <a:latin typeface="Roboto"/>
                          <a:ea typeface="Roboto"/>
                          <a:cs typeface="Roboto"/>
                          <a:sym typeface="Roboto"/>
                        </a:rPr>
                        <a:t>57%</a:t>
                      </a:r>
                      <a:endParaRPr sz="1000">
                        <a:latin typeface="Roboto"/>
                        <a:ea typeface="Roboto"/>
                        <a:cs typeface="Roboto"/>
                        <a:sym typeface="Roboto"/>
                      </a:endParaRPr>
                    </a:p>
                  </a:txBody>
                  <a:tcPr marT="91425" marB="91425" marR="91425" marL="91425" anchor="ctr"/>
                </a:tc>
                <a:tc>
                  <a:txBody>
                    <a:bodyPr/>
                    <a:lstStyle/>
                    <a:p>
                      <a:pPr indent="0" lvl="0" marL="0" rtl="0" algn="ctr">
                        <a:spcBef>
                          <a:spcPts val="0"/>
                        </a:spcBef>
                        <a:spcAft>
                          <a:spcPts val="0"/>
                        </a:spcAft>
                        <a:buNone/>
                      </a:pPr>
                      <a:r>
                        <a:rPr lang="en" sz="1000">
                          <a:latin typeface="Roboto"/>
                          <a:ea typeface="Roboto"/>
                          <a:cs typeface="Roboto"/>
                          <a:sym typeface="Roboto"/>
                        </a:rPr>
                        <a:t>47%</a:t>
                      </a:r>
                      <a:endParaRPr sz="1000">
                        <a:latin typeface="Roboto"/>
                        <a:ea typeface="Roboto"/>
                        <a:cs typeface="Roboto"/>
                        <a:sym typeface="Roboto"/>
                      </a:endParaRPr>
                    </a:p>
                  </a:txBody>
                  <a:tcPr marT="91425" marB="91425" marR="91425" marL="91425" anchor="ctr"/>
                </a:tc>
              </a:tr>
              <a:tr h="381000">
                <a:tc>
                  <a:txBody>
                    <a:bodyPr/>
                    <a:lstStyle/>
                    <a:p>
                      <a:pPr indent="0" lvl="0" marL="0" rtl="0" algn="ctr">
                        <a:spcBef>
                          <a:spcPts val="0"/>
                        </a:spcBef>
                        <a:spcAft>
                          <a:spcPts val="0"/>
                        </a:spcAft>
                        <a:buNone/>
                      </a:pPr>
                      <a:r>
                        <a:rPr lang="en" sz="1000">
                          <a:latin typeface="Roboto"/>
                          <a:ea typeface="Roboto"/>
                          <a:cs typeface="Roboto"/>
                          <a:sym typeface="Roboto"/>
                        </a:rPr>
                        <a:t>76%</a:t>
                      </a:r>
                      <a:endParaRPr sz="1000">
                        <a:latin typeface="Roboto"/>
                        <a:ea typeface="Roboto"/>
                        <a:cs typeface="Roboto"/>
                        <a:sym typeface="Roboto"/>
                      </a:endParaRPr>
                    </a:p>
                  </a:txBody>
                  <a:tcPr marT="91425" marB="91425" marR="91425" marL="91425" anchor="ctr"/>
                </a:tc>
                <a:tc>
                  <a:txBody>
                    <a:bodyPr/>
                    <a:lstStyle/>
                    <a:p>
                      <a:pPr indent="0" lvl="0" marL="0" rtl="0" algn="ctr">
                        <a:spcBef>
                          <a:spcPts val="0"/>
                        </a:spcBef>
                        <a:spcAft>
                          <a:spcPts val="0"/>
                        </a:spcAft>
                        <a:buNone/>
                      </a:pPr>
                      <a:r>
                        <a:rPr lang="en" sz="1000">
                          <a:latin typeface="Roboto"/>
                          <a:ea typeface="Roboto"/>
                          <a:cs typeface="Roboto"/>
                          <a:sym typeface="Roboto"/>
                        </a:rPr>
                        <a:t>64%</a:t>
                      </a:r>
                      <a:endParaRPr sz="1000">
                        <a:latin typeface="Roboto"/>
                        <a:ea typeface="Roboto"/>
                        <a:cs typeface="Roboto"/>
                        <a:sym typeface="Roboto"/>
                      </a:endParaRPr>
                    </a:p>
                  </a:txBody>
                  <a:tcPr marT="91425" marB="91425" marR="91425" marL="91425" anchor="ctr"/>
                </a:tc>
                <a:tc>
                  <a:txBody>
                    <a:bodyPr/>
                    <a:lstStyle/>
                    <a:p>
                      <a:pPr indent="0" lvl="0" marL="0" rtl="0" algn="ctr">
                        <a:spcBef>
                          <a:spcPts val="0"/>
                        </a:spcBef>
                        <a:spcAft>
                          <a:spcPts val="0"/>
                        </a:spcAft>
                        <a:buNone/>
                      </a:pPr>
                      <a:r>
                        <a:rPr lang="en" sz="1000">
                          <a:latin typeface="Roboto"/>
                          <a:ea typeface="Roboto"/>
                          <a:cs typeface="Roboto"/>
                          <a:sym typeface="Roboto"/>
                        </a:rPr>
                        <a:t>55%</a:t>
                      </a:r>
                      <a:endParaRPr sz="1000">
                        <a:latin typeface="Roboto"/>
                        <a:ea typeface="Roboto"/>
                        <a:cs typeface="Roboto"/>
                        <a:sym typeface="Roboto"/>
                      </a:endParaRPr>
                    </a:p>
                  </a:txBody>
                  <a:tcPr marT="91425" marB="91425" marR="91425" marL="91425" anchor="ctr"/>
                </a:tc>
                <a:tc>
                  <a:txBody>
                    <a:bodyPr/>
                    <a:lstStyle/>
                    <a:p>
                      <a:pPr indent="0" lvl="0" marL="0" rtl="0" algn="ctr">
                        <a:spcBef>
                          <a:spcPts val="0"/>
                        </a:spcBef>
                        <a:spcAft>
                          <a:spcPts val="0"/>
                        </a:spcAft>
                        <a:buNone/>
                      </a:pPr>
                      <a:r>
                        <a:rPr lang="en" sz="1000">
                          <a:latin typeface="Roboto"/>
                          <a:ea typeface="Roboto"/>
                          <a:cs typeface="Roboto"/>
                          <a:sym typeface="Roboto"/>
                        </a:rPr>
                        <a:t>41%</a:t>
                      </a:r>
                      <a:endParaRPr sz="1000">
                        <a:latin typeface="Roboto"/>
                        <a:ea typeface="Roboto"/>
                        <a:cs typeface="Roboto"/>
                        <a:sym typeface="Roboto"/>
                      </a:endParaRPr>
                    </a:p>
                  </a:txBody>
                  <a:tcPr marT="91425" marB="91425" marR="91425" marL="91425" anchor="ctr"/>
                </a:tc>
              </a:tr>
            </a:tbl>
          </a:graphicData>
        </a:graphic>
      </p:graphicFrame>
      <p:cxnSp>
        <p:nvCxnSpPr>
          <p:cNvPr id="152" name="Google Shape;152;p18"/>
          <p:cNvCxnSpPr/>
          <p:nvPr/>
        </p:nvCxnSpPr>
        <p:spPr>
          <a:xfrm flipH="1" rot="10800000">
            <a:off x="4909875" y="1762350"/>
            <a:ext cx="1684200" cy="760500"/>
          </a:xfrm>
          <a:prstGeom prst="straightConnector1">
            <a:avLst/>
          </a:prstGeom>
          <a:noFill/>
          <a:ln cap="flat" cmpd="sng" w="9525">
            <a:solidFill>
              <a:schemeClr val="dk2"/>
            </a:solidFill>
            <a:prstDash val="dash"/>
            <a:round/>
            <a:headEnd len="med" w="med" type="none"/>
            <a:tailEnd len="med" w="med" type="none"/>
          </a:ln>
        </p:spPr>
      </p:cxnSp>
      <p:cxnSp>
        <p:nvCxnSpPr>
          <p:cNvPr id="153" name="Google Shape;153;p18"/>
          <p:cNvCxnSpPr/>
          <p:nvPr/>
        </p:nvCxnSpPr>
        <p:spPr>
          <a:xfrm>
            <a:off x="4927975" y="2522850"/>
            <a:ext cx="1684200" cy="760800"/>
          </a:xfrm>
          <a:prstGeom prst="straightConnector1">
            <a:avLst/>
          </a:prstGeom>
          <a:noFill/>
          <a:ln cap="flat" cmpd="sng" w="9525">
            <a:solidFill>
              <a:schemeClr val="dk2"/>
            </a:solidFill>
            <a:prstDash val="dash"/>
            <a:round/>
            <a:headEnd len="med" w="med" type="none"/>
            <a:tailEnd len="med" w="med" type="none"/>
          </a:ln>
        </p:spPr>
      </p:cxnSp>
      <p:sp>
        <p:nvSpPr>
          <p:cNvPr id="154" name="Google Shape;154;p18"/>
          <p:cNvSpPr txBox="1"/>
          <p:nvPr>
            <p:ph type="title"/>
          </p:nvPr>
        </p:nvSpPr>
        <p:spPr>
          <a:xfrm rot="-5400000">
            <a:off x="72500" y="2306500"/>
            <a:ext cx="448200" cy="1845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t>(z)</a:t>
            </a:r>
            <a:endParaRPr sz="1000">
              <a:latin typeface="Roboto"/>
              <a:ea typeface="Roboto"/>
              <a:cs typeface="Roboto"/>
              <a:sym typeface="Roboto"/>
            </a:endParaRPr>
          </a:p>
        </p:txBody>
      </p:sp>
      <p:sp>
        <p:nvSpPr>
          <p:cNvPr id="155" name="Google Shape;155;p18"/>
          <p:cNvSpPr txBox="1"/>
          <p:nvPr>
            <p:ph type="title"/>
          </p:nvPr>
        </p:nvSpPr>
        <p:spPr>
          <a:xfrm>
            <a:off x="1774575" y="3719275"/>
            <a:ext cx="184500" cy="21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(x)</a:t>
            </a:r>
            <a:endParaRPr sz="1000">
              <a:latin typeface="Roboto"/>
              <a:ea typeface="Roboto"/>
              <a:cs typeface="Roboto"/>
              <a:sym typeface="Roboto"/>
            </a:endParaRPr>
          </a:p>
        </p:txBody>
      </p:sp>
      <p:sp>
        <p:nvSpPr>
          <p:cNvPr id="156" name="Google Shape;156;p18"/>
          <p:cNvSpPr txBox="1"/>
          <p:nvPr>
            <p:ph type="title"/>
          </p:nvPr>
        </p:nvSpPr>
        <p:spPr>
          <a:xfrm>
            <a:off x="0" y="323600"/>
            <a:ext cx="9144000" cy="4221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520">
                <a:latin typeface="Roboto Medium"/>
                <a:ea typeface="Roboto Medium"/>
                <a:cs typeface="Roboto Medium"/>
                <a:sym typeface="Roboto Medium"/>
              </a:rPr>
              <a:t>Building a Strike Zone </a:t>
            </a:r>
            <a:r>
              <a:rPr lang="en" sz="1520">
                <a:latin typeface="Roboto Medium"/>
                <a:ea typeface="Roboto Medium"/>
                <a:cs typeface="Roboto Medium"/>
                <a:sym typeface="Roboto Medium"/>
              </a:rPr>
              <a:t>Probability </a:t>
            </a:r>
            <a:r>
              <a:rPr lang="en" sz="1520">
                <a:latin typeface="Roboto Medium"/>
                <a:ea typeface="Roboto Medium"/>
                <a:cs typeface="Roboto Medium"/>
                <a:sym typeface="Roboto Medium"/>
              </a:rPr>
              <a:t>Surface: Step 1</a:t>
            </a:r>
            <a:endParaRPr sz="1520">
              <a:latin typeface="Roboto Medium"/>
              <a:ea typeface="Roboto Medium"/>
              <a:cs typeface="Roboto Medium"/>
              <a:sym typeface="Roboto Medium"/>
            </a:endParaRPr>
          </a:p>
        </p:txBody>
      </p:sp>
      <p:sp>
        <p:nvSpPr>
          <p:cNvPr id="157" name="Google Shape;157;p18"/>
          <p:cNvSpPr txBox="1"/>
          <p:nvPr/>
        </p:nvSpPr>
        <p:spPr>
          <a:xfrm>
            <a:off x="0" y="4812925"/>
            <a:ext cx="6573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latin typeface="Roboto"/>
                <a:ea typeface="Roboto"/>
                <a:cs typeface="Roboto"/>
                <a:sym typeface="Roboto"/>
              </a:rPr>
              <a:t>Note: </a:t>
            </a:r>
            <a:r>
              <a:rPr i="1" lang="en" sz="900">
                <a:latin typeface="Roboto"/>
                <a:ea typeface="Roboto"/>
                <a:cs typeface="Roboto"/>
                <a:sym typeface="Roboto"/>
              </a:rPr>
              <a:t>R</a:t>
            </a:r>
            <a:r>
              <a:rPr i="1" lang="en" sz="900">
                <a:latin typeface="Roboto"/>
                <a:ea typeface="Roboto"/>
                <a:cs typeface="Roboto"/>
                <a:sym typeface="Roboto"/>
              </a:rPr>
              <a:t>eported pitch location accuracy and precision changes over time with evolution of pitch tracking technology.</a:t>
            </a:r>
            <a:endParaRPr i="1" sz="900">
              <a:latin typeface="Roboto"/>
              <a:ea typeface="Roboto"/>
              <a:cs typeface="Roboto"/>
              <a:sym typeface="Roboto"/>
            </a:endParaRPr>
          </a:p>
        </p:txBody>
      </p:sp>
      <p:pic>
        <p:nvPicPr>
          <p:cNvPr id="158" name="Google Shape;158;p18"/>
          <p:cNvPicPr preferRelativeResize="0"/>
          <p:nvPr/>
        </p:nvPicPr>
        <p:blipFill>
          <a:blip r:embed="rId4">
            <a:alphaModFix/>
          </a:blip>
          <a:stretch>
            <a:fillRect/>
          </a:stretch>
        </p:blipFill>
        <p:spPr>
          <a:xfrm>
            <a:off x="8004375" y="4911613"/>
            <a:ext cx="152330" cy="141327"/>
          </a:xfrm>
          <a:prstGeom prst="rect">
            <a:avLst/>
          </a:prstGeom>
          <a:noFill/>
          <a:ln>
            <a:noFill/>
          </a:ln>
        </p:spPr>
      </p:pic>
      <p:sp>
        <p:nvSpPr>
          <p:cNvPr id="159" name="Google Shape;159;p18"/>
          <p:cNvSpPr txBox="1"/>
          <p:nvPr>
            <p:ph type="title"/>
          </p:nvPr>
        </p:nvSpPr>
        <p:spPr>
          <a:xfrm>
            <a:off x="7445125" y="4821025"/>
            <a:ext cx="6339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Modeling</a:t>
            </a:r>
            <a:endParaRPr sz="800">
              <a:solidFill>
                <a:schemeClr val="dk2"/>
              </a:solidFill>
              <a:latin typeface="Roboto"/>
              <a:ea typeface="Roboto"/>
              <a:cs typeface="Roboto"/>
              <a:sym typeface="Roboto"/>
            </a:endParaRPr>
          </a:p>
        </p:txBody>
      </p:sp>
      <p:sp>
        <p:nvSpPr>
          <p:cNvPr id="160" name="Google Shape;160;p18"/>
          <p:cNvSpPr/>
          <p:nvPr/>
        </p:nvSpPr>
        <p:spPr>
          <a:xfrm>
            <a:off x="8910478"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p:nvPr/>
        </p:nvSpPr>
        <p:spPr>
          <a:xfrm>
            <a:off x="8729240"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8"/>
          <p:cNvSpPr/>
          <p:nvPr/>
        </p:nvSpPr>
        <p:spPr>
          <a:xfrm>
            <a:off x="8548003"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p:nvPr/>
        </p:nvSpPr>
        <p:spPr>
          <a:xfrm>
            <a:off x="8366765"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8"/>
          <p:cNvSpPr/>
          <p:nvPr/>
        </p:nvSpPr>
        <p:spPr>
          <a:xfrm>
            <a:off x="666619" y="3263045"/>
            <a:ext cx="153600" cy="43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165" name="Google Shape;165;p18"/>
          <p:cNvPicPr preferRelativeResize="0"/>
          <p:nvPr/>
        </p:nvPicPr>
        <p:blipFill>
          <a:blip r:embed="rId5">
            <a:alphaModFix/>
          </a:blip>
          <a:stretch>
            <a:fillRect/>
          </a:stretch>
        </p:blipFill>
        <p:spPr>
          <a:xfrm>
            <a:off x="388861" y="1125013"/>
            <a:ext cx="2805727" cy="2590971"/>
          </a:xfrm>
          <a:prstGeom prst="rect">
            <a:avLst/>
          </a:prstGeom>
          <a:noFill/>
          <a:ln>
            <a:noFill/>
          </a:ln>
        </p:spPr>
      </p:pic>
      <p:sp>
        <p:nvSpPr>
          <p:cNvPr id="166" name="Google Shape;166;p18"/>
          <p:cNvSpPr/>
          <p:nvPr/>
        </p:nvSpPr>
        <p:spPr>
          <a:xfrm>
            <a:off x="1550186" y="2103106"/>
            <a:ext cx="633300" cy="622500"/>
          </a:xfrm>
          <a:prstGeom prst="rect">
            <a:avLst/>
          </a:prstGeom>
          <a:noFill/>
          <a:ln cap="flat" cmpd="sng" w="38100">
            <a:solidFill>
              <a:srgbClr val="2A78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7" name="Google Shape;167;p18"/>
          <p:cNvCxnSpPr/>
          <p:nvPr/>
        </p:nvCxnSpPr>
        <p:spPr>
          <a:xfrm>
            <a:off x="671568" y="3284665"/>
            <a:ext cx="134700" cy="0"/>
          </a:xfrm>
          <a:prstGeom prst="straightConnector1">
            <a:avLst/>
          </a:prstGeom>
          <a:noFill/>
          <a:ln cap="flat" cmpd="sng" w="38100">
            <a:solidFill>
              <a:srgbClr val="FF0000"/>
            </a:solidFill>
            <a:prstDash val="solid"/>
            <a:round/>
            <a:headEnd len="med" w="med" type="none"/>
            <a:tailEnd len="med" w="med" type="none"/>
          </a:ln>
        </p:spPr>
      </p:cxnSp>
      <p:sp>
        <p:nvSpPr>
          <p:cNvPr id="168" name="Google Shape;168;p18"/>
          <p:cNvSpPr/>
          <p:nvPr/>
        </p:nvSpPr>
        <p:spPr>
          <a:xfrm>
            <a:off x="1550186" y="2087502"/>
            <a:ext cx="633300" cy="622500"/>
          </a:xfrm>
          <a:prstGeom prst="rect">
            <a:avLst/>
          </a:prstGeom>
          <a:noFill/>
          <a:ln cap="flat" cmpd="sng" w="38100">
            <a:solidFill>
              <a:srgbClr val="FF0000"/>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 name="Google Shape;169;p18"/>
          <p:cNvCxnSpPr/>
          <p:nvPr/>
        </p:nvCxnSpPr>
        <p:spPr>
          <a:xfrm flipH="1" rot="10800000">
            <a:off x="1677075" y="1517675"/>
            <a:ext cx="2580900" cy="878400"/>
          </a:xfrm>
          <a:prstGeom prst="straightConnector1">
            <a:avLst/>
          </a:prstGeom>
          <a:noFill/>
          <a:ln cap="flat" cmpd="sng" w="9525">
            <a:solidFill>
              <a:schemeClr val="dk2"/>
            </a:solidFill>
            <a:prstDash val="dash"/>
            <a:round/>
            <a:headEnd len="med" w="med" type="none"/>
            <a:tailEnd len="med" w="med" type="none"/>
          </a:ln>
        </p:spPr>
      </p:cxnSp>
      <p:cxnSp>
        <p:nvCxnSpPr>
          <p:cNvPr id="170" name="Google Shape;170;p18"/>
          <p:cNvCxnSpPr/>
          <p:nvPr/>
        </p:nvCxnSpPr>
        <p:spPr>
          <a:xfrm>
            <a:off x="1668025" y="2396075"/>
            <a:ext cx="2472000" cy="1195200"/>
          </a:xfrm>
          <a:prstGeom prst="straightConnector1">
            <a:avLst/>
          </a:prstGeom>
          <a:noFill/>
          <a:ln cap="flat" cmpd="sng" w="9525">
            <a:solidFill>
              <a:schemeClr val="dk2"/>
            </a:solidFill>
            <a:prstDash val="dash"/>
            <a:round/>
            <a:headEnd len="med" w="med" type="none"/>
            <a:tailEnd len="med" w="med" type="none"/>
          </a:ln>
        </p:spPr>
      </p:cxnSp>
      <p:pic>
        <p:nvPicPr>
          <p:cNvPr id="171" name="Google Shape;171;p18"/>
          <p:cNvPicPr preferRelativeResize="0"/>
          <p:nvPr/>
        </p:nvPicPr>
        <p:blipFill>
          <a:blip r:embed="rId4">
            <a:alphaModFix/>
          </a:blip>
          <a:stretch>
            <a:fillRect/>
          </a:stretch>
        </p:blipFill>
        <p:spPr>
          <a:xfrm>
            <a:off x="8185575" y="4911600"/>
            <a:ext cx="152330" cy="1413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9"/>
          <p:cNvSpPr/>
          <p:nvPr/>
        </p:nvSpPr>
        <p:spPr>
          <a:xfrm>
            <a:off x="2508000" y="918275"/>
            <a:ext cx="4128000" cy="3756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 name="Google Shape;177;p19"/>
          <p:cNvPicPr preferRelativeResize="0"/>
          <p:nvPr/>
        </p:nvPicPr>
        <p:blipFill rotWithShape="1">
          <a:blip r:embed="rId3">
            <a:alphaModFix/>
          </a:blip>
          <a:srcRect b="0" l="0" r="48469" t="8206"/>
          <a:stretch/>
        </p:blipFill>
        <p:spPr>
          <a:xfrm>
            <a:off x="2695700" y="1354225"/>
            <a:ext cx="3743874" cy="3179850"/>
          </a:xfrm>
          <a:prstGeom prst="rect">
            <a:avLst/>
          </a:prstGeom>
          <a:noFill/>
          <a:ln>
            <a:noFill/>
          </a:ln>
        </p:spPr>
      </p:pic>
      <p:sp>
        <p:nvSpPr>
          <p:cNvPr id="178" name="Google Shape;178;p19"/>
          <p:cNvSpPr txBox="1"/>
          <p:nvPr>
            <p:ph type="title"/>
          </p:nvPr>
        </p:nvSpPr>
        <p:spPr>
          <a:xfrm>
            <a:off x="2749300" y="2617629"/>
            <a:ext cx="155100" cy="322500"/>
          </a:xfrm>
          <a:prstGeom prst="rect">
            <a:avLst/>
          </a:prstGeom>
          <a:solidFill>
            <a:schemeClr val="lt1"/>
          </a:solidFill>
        </p:spPr>
        <p:txBody>
          <a:bodyPr anchorCtr="0" anchor="ctr" bIns="0" lIns="0" spcFirstLastPara="1" rIns="0" wrap="square" tIns="0">
            <a:noAutofit/>
          </a:bodyPr>
          <a:lstStyle/>
          <a:p>
            <a:pPr indent="0" lvl="0" marL="0" rtl="0" algn="ctr">
              <a:spcBef>
                <a:spcPts val="0"/>
              </a:spcBef>
              <a:spcAft>
                <a:spcPts val="0"/>
              </a:spcAft>
              <a:buNone/>
            </a:pPr>
            <a:r>
              <a:rPr lang="en" sz="1000"/>
              <a:t>P</a:t>
            </a:r>
            <a:endParaRPr sz="1000">
              <a:latin typeface="Roboto"/>
              <a:ea typeface="Roboto"/>
              <a:cs typeface="Roboto"/>
              <a:sym typeface="Roboto"/>
            </a:endParaRPr>
          </a:p>
        </p:txBody>
      </p:sp>
      <p:sp>
        <p:nvSpPr>
          <p:cNvPr id="179" name="Google Shape;179;p19"/>
          <p:cNvSpPr txBox="1"/>
          <p:nvPr>
            <p:ph type="title"/>
          </p:nvPr>
        </p:nvSpPr>
        <p:spPr>
          <a:xfrm>
            <a:off x="3625665" y="3909958"/>
            <a:ext cx="322800" cy="322500"/>
          </a:xfrm>
          <a:prstGeom prst="rect">
            <a:avLst/>
          </a:prstGeom>
          <a:solidFill>
            <a:schemeClr val="lt1"/>
          </a:solidFill>
        </p:spPr>
        <p:txBody>
          <a:bodyPr anchorCtr="0" anchor="ctr" bIns="0" lIns="0" spcFirstLastPara="1" rIns="0" wrap="square" tIns="0">
            <a:noAutofit/>
          </a:bodyPr>
          <a:lstStyle/>
          <a:p>
            <a:pPr indent="0" lvl="0" marL="0" rtl="0" algn="ctr">
              <a:spcBef>
                <a:spcPts val="0"/>
              </a:spcBef>
              <a:spcAft>
                <a:spcPts val="0"/>
              </a:spcAft>
              <a:buNone/>
            </a:pPr>
            <a:r>
              <a:rPr lang="en" sz="1000"/>
              <a:t>z</a:t>
            </a:r>
            <a:endParaRPr sz="1000">
              <a:latin typeface="Roboto"/>
              <a:ea typeface="Roboto"/>
              <a:cs typeface="Roboto"/>
              <a:sym typeface="Roboto"/>
            </a:endParaRPr>
          </a:p>
        </p:txBody>
      </p:sp>
      <p:sp>
        <p:nvSpPr>
          <p:cNvPr id="180" name="Google Shape;180;p19"/>
          <p:cNvSpPr txBox="1"/>
          <p:nvPr>
            <p:ph type="title"/>
          </p:nvPr>
        </p:nvSpPr>
        <p:spPr>
          <a:xfrm>
            <a:off x="2507999" y="918275"/>
            <a:ext cx="4128000" cy="474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Light"/>
                <a:ea typeface="Roboto Light"/>
                <a:cs typeface="Roboto Light"/>
                <a:sym typeface="Roboto Light"/>
              </a:rPr>
              <a:t>Pitch Data</a:t>
            </a:r>
            <a:endParaRPr sz="1800">
              <a:latin typeface="Roboto Light"/>
              <a:ea typeface="Roboto Light"/>
              <a:cs typeface="Roboto Light"/>
              <a:sym typeface="Roboto Light"/>
            </a:endParaRPr>
          </a:p>
        </p:txBody>
      </p:sp>
      <p:pic>
        <p:nvPicPr>
          <p:cNvPr id="181" name="Google Shape;181;p19"/>
          <p:cNvPicPr preferRelativeResize="0"/>
          <p:nvPr/>
        </p:nvPicPr>
        <p:blipFill>
          <a:blip r:embed="rId4">
            <a:alphaModFix/>
          </a:blip>
          <a:stretch>
            <a:fillRect/>
          </a:stretch>
        </p:blipFill>
        <p:spPr>
          <a:xfrm>
            <a:off x="8033300" y="4911638"/>
            <a:ext cx="152330" cy="141327"/>
          </a:xfrm>
          <a:prstGeom prst="rect">
            <a:avLst/>
          </a:prstGeom>
          <a:noFill/>
          <a:ln>
            <a:noFill/>
          </a:ln>
        </p:spPr>
      </p:pic>
      <p:sp>
        <p:nvSpPr>
          <p:cNvPr id="182" name="Google Shape;182;p19"/>
          <p:cNvSpPr txBox="1"/>
          <p:nvPr>
            <p:ph type="title"/>
          </p:nvPr>
        </p:nvSpPr>
        <p:spPr>
          <a:xfrm>
            <a:off x="7474050" y="4821050"/>
            <a:ext cx="6339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Modeling</a:t>
            </a:r>
            <a:endParaRPr sz="800">
              <a:solidFill>
                <a:schemeClr val="dk2"/>
              </a:solidFill>
              <a:latin typeface="Roboto"/>
              <a:ea typeface="Roboto"/>
              <a:cs typeface="Roboto"/>
              <a:sym typeface="Roboto"/>
            </a:endParaRPr>
          </a:p>
        </p:txBody>
      </p:sp>
      <p:pic>
        <p:nvPicPr>
          <p:cNvPr id="183" name="Google Shape;183;p19"/>
          <p:cNvPicPr preferRelativeResize="0"/>
          <p:nvPr/>
        </p:nvPicPr>
        <p:blipFill>
          <a:blip r:embed="rId4">
            <a:alphaModFix/>
          </a:blip>
          <a:stretch>
            <a:fillRect/>
          </a:stretch>
        </p:blipFill>
        <p:spPr>
          <a:xfrm>
            <a:off x="8214525" y="4911650"/>
            <a:ext cx="152330" cy="141327"/>
          </a:xfrm>
          <a:prstGeom prst="rect">
            <a:avLst/>
          </a:prstGeom>
          <a:noFill/>
          <a:ln>
            <a:noFill/>
          </a:ln>
        </p:spPr>
      </p:pic>
      <p:sp>
        <p:nvSpPr>
          <p:cNvPr id="184" name="Google Shape;184;p19"/>
          <p:cNvSpPr/>
          <p:nvPr/>
        </p:nvSpPr>
        <p:spPr>
          <a:xfrm>
            <a:off x="8939340" y="4911645"/>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9"/>
          <p:cNvSpPr txBox="1"/>
          <p:nvPr>
            <p:ph type="title"/>
          </p:nvPr>
        </p:nvSpPr>
        <p:spPr>
          <a:xfrm>
            <a:off x="0" y="159375"/>
            <a:ext cx="9144000" cy="474900"/>
          </a:xfrm>
          <a:prstGeom prst="rect">
            <a:avLst/>
          </a:prstGeom>
          <a:solidFill>
            <a:srgbClr val="FFFFFF"/>
          </a:solidFill>
          <a:ln>
            <a:noFill/>
          </a:ln>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520">
                <a:latin typeface="Roboto Medium"/>
                <a:ea typeface="Roboto Medium"/>
                <a:cs typeface="Roboto Medium"/>
                <a:sym typeface="Roboto Medium"/>
              </a:rPr>
              <a:t>Building a Strike Zone Probability Surface: Step 4</a:t>
            </a:r>
            <a:endParaRPr sz="1520">
              <a:latin typeface="Roboto Medium"/>
              <a:ea typeface="Roboto Medium"/>
              <a:cs typeface="Roboto Medium"/>
              <a:sym typeface="Roboto Medium"/>
            </a:endParaRPr>
          </a:p>
        </p:txBody>
      </p:sp>
      <p:sp>
        <p:nvSpPr>
          <p:cNvPr id="186" name="Google Shape;186;p19"/>
          <p:cNvSpPr txBox="1"/>
          <p:nvPr>
            <p:ph type="title"/>
          </p:nvPr>
        </p:nvSpPr>
        <p:spPr>
          <a:xfrm>
            <a:off x="0" y="407650"/>
            <a:ext cx="9144000" cy="474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Light"/>
                <a:ea typeface="Roboto Light"/>
                <a:cs typeface="Roboto Light"/>
                <a:sym typeface="Roboto Light"/>
              </a:rPr>
              <a:t>The Anatomy of a Strike Zone Sigmoid</a:t>
            </a:r>
            <a:endParaRPr sz="1800">
              <a:latin typeface="Roboto Light"/>
              <a:ea typeface="Roboto Light"/>
              <a:cs typeface="Roboto Light"/>
              <a:sym typeface="Roboto Light"/>
            </a:endParaRPr>
          </a:p>
        </p:txBody>
      </p:sp>
      <p:sp>
        <p:nvSpPr>
          <p:cNvPr id="187" name="Google Shape;187;p19"/>
          <p:cNvSpPr/>
          <p:nvPr/>
        </p:nvSpPr>
        <p:spPr>
          <a:xfrm>
            <a:off x="8758078" y="4911645"/>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9"/>
          <p:cNvSpPr/>
          <p:nvPr/>
        </p:nvSpPr>
        <p:spPr>
          <a:xfrm>
            <a:off x="8576865" y="4911645"/>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9" name="Google Shape;189;p19"/>
          <p:cNvPicPr preferRelativeResize="0"/>
          <p:nvPr/>
        </p:nvPicPr>
        <p:blipFill>
          <a:blip r:embed="rId4">
            <a:alphaModFix/>
          </a:blip>
          <a:stretch>
            <a:fillRect/>
          </a:stretch>
        </p:blipFill>
        <p:spPr>
          <a:xfrm>
            <a:off x="8395750" y="4911663"/>
            <a:ext cx="152330" cy="1413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0"/>
          <p:cNvSpPr/>
          <p:nvPr/>
        </p:nvSpPr>
        <p:spPr>
          <a:xfrm>
            <a:off x="66000" y="4072300"/>
            <a:ext cx="9004200" cy="700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195" name="Google Shape;195;p20"/>
          <p:cNvSpPr txBox="1"/>
          <p:nvPr>
            <p:ph idx="1" type="body"/>
          </p:nvPr>
        </p:nvSpPr>
        <p:spPr>
          <a:xfrm>
            <a:off x="66000" y="4017225"/>
            <a:ext cx="9078000" cy="812700"/>
          </a:xfrm>
          <a:prstGeom prst="rect">
            <a:avLst/>
          </a:prstGeom>
        </p:spPr>
        <p:txBody>
          <a:bodyPr anchorCtr="0" anchor="ctr" bIns="91425" lIns="91425" spcFirstLastPara="1" rIns="91425" wrap="square" tIns="91425">
            <a:normAutofit lnSpcReduction="10000"/>
          </a:bodyPr>
          <a:lstStyle/>
          <a:p>
            <a:pPr indent="0" lvl="0" marL="0" rtl="0" algn="ctr">
              <a:lnSpc>
                <a:spcPct val="95000"/>
              </a:lnSpc>
              <a:spcBef>
                <a:spcPts val="0"/>
              </a:spcBef>
              <a:spcAft>
                <a:spcPts val="1000"/>
              </a:spcAft>
              <a:buSzPts val="1018"/>
              <a:buNone/>
            </a:pPr>
            <a:r>
              <a:rPr b="1" i="1" lang="en" sz="1565">
                <a:solidFill>
                  <a:schemeClr val="dk1"/>
                </a:solidFill>
              </a:rPr>
              <a:t>Takeaway:</a:t>
            </a:r>
            <a:r>
              <a:rPr i="1" lang="en" sz="1565">
                <a:solidFill>
                  <a:schemeClr val="dk1"/>
                </a:solidFill>
              </a:rPr>
              <a:t> </a:t>
            </a:r>
            <a:r>
              <a:rPr lang="en" sz="1565">
                <a:solidFill>
                  <a:schemeClr val="dk1"/>
                </a:solidFill>
              </a:rPr>
              <a:t>Each probability distribution is made up of two </a:t>
            </a:r>
            <a:r>
              <a:rPr i="1" lang="en" sz="1565">
                <a:solidFill>
                  <a:schemeClr val="dk1"/>
                </a:solidFill>
              </a:rPr>
              <a:t>sigmoids</a:t>
            </a:r>
            <a:r>
              <a:rPr lang="en" sz="1565">
                <a:solidFill>
                  <a:schemeClr val="dk1"/>
                </a:solidFill>
              </a:rPr>
              <a:t>, curving from the middle of the strike zone where the pitch will nearly </a:t>
            </a:r>
            <a:r>
              <a:rPr lang="en" sz="1565">
                <a:solidFill>
                  <a:schemeClr val="dk1"/>
                </a:solidFill>
              </a:rPr>
              <a:t>always</a:t>
            </a:r>
            <a:r>
              <a:rPr lang="en" sz="1565">
                <a:solidFill>
                  <a:schemeClr val="dk1"/>
                </a:solidFill>
              </a:rPr>
              <a:t> be called  a strike to the edge of the strike zone where the strike calls are rare.  </a:t>
            </a:r>
            <a:endParaRPr sz="1565">
              <a:solidFill>
                <a:schemeClr val="dk1"/>
              </a:solidFill>
            </a:endParaRPr>
          </a:p>
        </p:txBody>
      </p:sp>
      <p:sp>
        <p:nvSpPr>
          <p:cNvPr id="196" name="Google Shape;196;p20"/>
          <p:cNvSpPr txBox="1"/>
          <p:nvPr>
            <p:ph type="title"/>
          </p:nvPr>
        </p:nvSpPr>
        <p:spPr>
          <a:xfrm>
            <a:off x="0" y="159375"/>
            <a:ext cx="9144000" cy="474900"/>
          </a:xfrm>
          <a:prstGeom prst="rect">
            <a:avLst/>
          </a:prstGeom>
          <a:solidFill>
            <a:srgbClr val="FFFFFF"/>
          </a:solidFill>
          <a:ln>
            <a:noFill/>
          </a:ln>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520">
                <a:latin typeface="Roboto Medium"/>
                <a:ea typeface="Roboto Medium"/>
                <a:cs typeface="Roboto Medium"/>
                <a:sym typeface="Roboto Medium"/>
              </a:rPr>
              <a:t>Building a Strike Zone </a:t>
            </a:r>
            <a:r>
              <a:rPr lang="en" sz="1520">
                <a:latin typeface="Roboto Medium"/>
                <a:ea typeface="Roboto Medium"/>
                <a:cs typeface="Roboto Medium"/>
                <a:sym typeface="Roboto Medium"/>
              </a:rPr>
              <a:t>Probability </a:t>
            </a:r>
            <a:r>
              <a:rPr lang="en" sz="1520">
                <a:latin typeface="Roboto Medium"/>
                <a:ea typeface="Roboto Medium"/>
                <a:cs typeface="Roboto Medium"/>
                <a:sym typeface="Roboto Medium"/>
              </a:rPr>
              <a:t>Surface: Step 3</a:t>
            </a:r>
            <a:endParaRPr sz="1520">
              <a:latin typeface="Roboto Medium"/>
              <a:ea typeface="Roboto Medium"/>
              <a:cs typeface="Roboto Medium"/>
              <a:sym typeface="Roboto Medium"/>
            </a:endParaRPr>
          </a:p>
        </p:txBody>
      </p:sp>
      <p:sp>
        <p:nvSpPr>
          <p:cNvPr id="197" name="Google Shape;197;p20"/>
          <p:cNvSpPr txBox="1"/>
          <p:nvPr>
            <p:ph type="title"/>
          </p:nvPr>
        </p:nvSpPr>
        <p:spPr>
          <a:xfrm>
            <a:off x="0" y="407650"/>
            <a:ext cx="9144000" cy="474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Light"/>
                <a:ea typeface="Roboto Light"/>
                <a:cs typeface="Roboto Light"/>
                <a:sym typeface="Roboto Light"/>
              </a:rPr>
              <a:t>The Anatomy of a Strike Zone Sigmoid</a:t>
            </a:r>
            <a:endParaRPr sz="1800">
              <a:latin typeface="Roboto Light"/>
              <a:ea typeface="Roboto Light"/>
              <a:cs typeface="Roboto Light"/>
              <a:sym typeface="Roboto Light"/>
            </a:endParaRPr>
          </a:p>
        </p:txBody>
      </p:sp>
      <p:pic>
        <p:nvPicPr>
          <p:cNvPr id="198" name="Google Shape;198;p20"/>
          <p:cNvPicPr preferRelativeResize="0"/>
          <p:nvPr/>
        </p:nvPicPr>
        <p:blipFill rotWithShape="1">
          <a:blip r:embed="rId3">
            <a:alphaModFix/>
          </a:blip>
          <a:srcRect b="4789" l="0" r="0" t="0"/>
          <a:stretch/>
        </p:blipFill>
        <p:spPr>
          <a:xfrm>
            <a:off x="495438" y="1172493"/>
            <a:ext cx="2870772" cy="1765608"/>
          </a:xfrm>
          <a:prstGeom prst="rect">
            <a:avLst/>
          </a:prstGeom>
          <a:noFill/>
          <a:ln>
            <a:noFill/>
          </a:ln>
        </p:spPr>
      </p:pic>
      <p:pic>
        <p:nvPicPr>
          <p:cNvPr id="199" name="Google Shape;199;p20"/>
          <p:cNvPicPr preferRelativeResize="0"/>
          <p:nvPr/>
        </p:nvPicPr>
        <p:blipFill rotWithShape="1">
          <a:blip r:embed="rId4">
            <a:alphaModFix/>
          </a:blip>
          <a:srcRect b="0" l="0" r="0" t="8332"/>
          <a:stretch/>
        </p:blipFill>
        <p:spPr>
          <a:xfrm>
            <a:off x="1371760" y="2895090"/>
            <a:ext cx="1118128" cy="937536"/>
          </a:xfrm>
          <a:prstGeom prst="rect">
            <a:avLst/>
          </a:prstGeom>
          <a:noFill/>
          <a:ln>
            <a:noFill/>
          </a:ln>
        </p:spPr>
      </p:pic>
      <p:cxnSp>
        <p:nvCxnSpPr>
          <p:cNvPr id="200" name="Google Shape;200;p20"/>
          <p:cNvCxnSpPr/>
          <p:nvPr/>
        </p:nvCxnSpPr>
        <p:spPr>
          <a:xfrm>
            <a:off x="3493674" y="1097875"/>
            <a:ext cx="7800" cy="1800900"/>
          </a:xfrm>
          <a:prstGeom prst="straightConnector1">
            <a:avLst/>
          </a:prstGeom>
          <a:noFill/>
          <a:ln cap="flat" cmpd="sng" w="9525">
            <a:solidFill>
              <a:schemeClr val="dk2"/>
            </a:solidFill>
            <a:prstDash val="solid"/>
            <a:round/>
            <a:headEnd len="med" w="med" type="triangle"/>
            <a:tailEnd len="med" w="med" type="triangle"/>
          </a:ln>
        </p:spPr>
      </p:cxnSp>
      <p:sp>
        <p:nvSpPr>
          <p:cNvPr id="201" name="Google Shape;201;p20"/>
          <p:cNvSpPr txBox="1"/>
          <p:nvPr>
            <p:ph type="title"/>
          </p:nvPr>
        </p:nvSpPr>
        <p:spPr>
          <a:xfrm rot="-5400000">
            <a:off x="3047808" y="1887082"/>
            <a:ext cx="1338000" cy="3363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t>Probability of  the umpire calling the pitch a strike.</a:t>
            </a:r>
            <a:endParaRPr sz="1000">
              <a:latin typeface="Roboto"/>
              <a:ea typeface="Roboto"/>
              <a:cs typeface="Roboto"/>
              <a:sym typeface="Roboto"/>
            </a:endParaRPr>
          </a:p>
        </p:txBody>
      </p:sp>
      <p:sp>
        <p:nvSpPr>
          <p:cNvPr id="202" name="Google Shape;202;p20"/>
          <p:cNvSpPr txBox="1"/>
          <p:nvPr>
            <p:ph type="title"/>
          </p:nvPr>
        </p:nvSpPr>
        <p:spPr>
          <a:xfrm>
            <a:off x="3601778" y="2817567"/>
            <a:ext cx="230100" cy="179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0%</a:t>
            </a:r>
            <a:endParaRPr sz="1000">
              <a:latin typeface="Roboto"/>
              <a:ea typeface="Roboto"/>
              <a:cs typeface="Roboto"/>
              <a:sym typeface="Roboto"/>
            </a:endParaRPr>
          </a:p>
        </p:txBody>
      </p:sp>
      <p:sp>
        <p:nvSpPr>
          <p:cNvPr id="203" name="Google Shape;203;p20"/>
          <p:cNvSpPr txBox="1"/>
          <p:nvPr>
            <p:ph type="title"/>
          </p:nvPr>
        </p:nvSpPr>
        <p:spPr>
          <a:xfrm>
            <a:off x="3548683" y="1047725"/>
            <a:ext cx="336300" cy="179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10</a:t>
            </a:r>
            <a:r>
              <a:rPr lang="en" sz="1000"/>
              <a:t>0%</a:t>
            </a:r>
            <a:endParaRPr sz="1000">
              <a:latin typeface="Roboto"/>
              <a:ea typeface="Roboto"/>
              <a:cs typeface="Roboto"/>
              <a:sym typeface="Roboto"/>
            </a:endParaRPr>
          </a:p>
        </p:txBody>
      </p:sp>
      <p:pic>
        <p:nvPicPr>
          <p:cNvPr id="204" name="Google Shape;204;p20"/>
          <p:cNvPicPr preferRelativeResize="0"/>
          <p:nvPr/>
        </p:nvPicPr>
        <p:blipFill rotWithShape="1">
          <a:blip r:embed="rId5">
            <a:alphaModFix/>
          </a:blip>
          <a:srcRect b="0" l="18488" r="28612" t="4003"/>
          <a:stretch/>
        </p:blipFill>
        <p:spPr>
          <a:xfrm>
            <a:off x="5146175" y="898575"/>
            <a:ext cx="1197119" cy="2751665"/>
          </a:xfrm>
          <a:prstGeom prst="rect">
            <a:avLst/>
          </a:prstGeom>
          <a:noFill/>
          <a:ln>
            <a:noFill/>
          </a:ln>
        </p:spPr>
      </p:pic>
      <p:pic>
        <p:nvPicPr>
          <p:cNvPr id="205" name="Google Shape;205;p20"/>
          <p:cNvPicPr preferRelativeResize="0"/>
          <p:nvPr/>
        </p:nvPicPr>
        <p:blipFill rotWithShape="1">
          <a:blip r:embed="rId3">
            <a:alphaModFix/>
          </a:blip>
          <a:srcRect b="4789" l="0" r="0" t="0"/>
          <a:stretch/>
        </p:blipFill>
        <p:spPr>
          <a:xfrm rot="5400000">
            <a:off x="6028929" y="1920809"/>
            <a:ext cx="1609479" cy="980755"/>
          </a:xfrm>
          <a:prstGeom prst="rect">
            <a:avLst/>
          </a:prstGeom>
          <a:noFill/>
          <a:ln>
            <a:noFill/>
          </a:ln>
        </p:spPr>
      </p:pic>
      <p:cxnSp>
        <p:nvCxnSpPr>
          <p:cNvPr id="206" name="Google Shape;206;p20"/>
          <p:cNvCxnSpPr/>
          <p:nvPr/>
        </p:nvCxnSpPr>
        <p:spPr>
          <a:xfrm flipH="1">
            <a:off x="6373681" y="3250211"/>
            <a:ext cx="905400" cy="4200"/>
          </a:xfrm>
          <a:prstGeom prst="straightConnector1">
            <a:avLst/>
          </a:prstGeom>
          <a:noFill/>
          <a:ln cap="flat" cmpd="sng" w="9525">
            <a:solidFill>
              <a:schemeClr val="dk2"/>
            </a:solidFill>
            <a:prstDash val="solid"/>
            <a:round/>
            <a:headEnd len="med" w="med" type="triangle"/>
            <a:tailEnd len="med" w="med" type="triangle"/>
          </a:ln>
        </p:spPr>
      </p:cxnSp>
      <p:sp>
        <p:nvSpPr>
          <p:cNvPr id="207" name="Google Shape;207;p20"/>
          <p:cNvSpPr txBox="1"/>
          <p:nvPr>
            <p:ph type="title"/>
          </p:nvPr>
        </p:nvSpPr>
        <p:spPr>
          <a:xfrm>
            <a:off x="6267487" y="3490635"/>
            <a:ext cx="1347600" cy="342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t>Probability of  the umpire calling the pitch a strike.</a:t>
            </a:r>
            <a:endParaRPr sz="1000">
              <a:latin typeface="Roboto"/>
              <a:ea typeface="Roboto"/>
              <a:cs typeface="Roboto"/>
              <a:sym typeface="Roboto"/>
            </a:endParaRPr>
          </a:p>
        </p:txBody>
      </p:sp>
      <p:sp>
        <p:nvSpPr>
          <p:cNvPr id="208" name="Google Shape;208;p20"/>
          <p:cNvSpPr txBox="1"/>
          <p:nvPr>
            <p:ph type="title"/>
          </p:nvPr>
        </p:nvSpPr>
        <p:spPr>
          <a:xfrm>
            <a:off x="6343285" y="3308314"/>
            <a:ext cx="231300" cy="182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0%</a:t>
            </a:r>
            <a:endParaRPr sz="1000">
              <a:latin typeface="Roboto"/>
              <a:ea typeface="Roboto"/>
              <a:cs typeface="Roboto"/>
              <a:sym typeface="Roboto"/>
            </a:endParaRPr>
          </a:p>
        </p:txBody>
      </p:sp>
      <p:sp>
        <p:nvSpPr>
          <p:cNvPr id="209" name="Google Shape;209;p20"/>
          <p:cNvSpPr txBox="1"/>
          <p:nvPr>
            <p:ph type="title"/>
          </p:nvPr>
        </p:nvSpPr>
        <p:spPr>
          <a:xfrm>
            <a:off x="7196371" y="3308314"/>
            <a:ext cx="338100" cy="182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100%</a:t>
            </a:r>
            <a:endParaRPr sz="1000">
              <a:latin typeface="Roboto"/>
              <a:ea typeface="Roboto"/>
              <a:cs typeface="Roboto"/>
              <a:sym typeface="Roboto"/>
            </a:endParaRPr>
          </a:p>
        </p:txBody>
      </p:sp>
      <p:sp>
        <p:nvSpPr>
          <p:cNvPr id="210" name="Google Shape;210;p20"/>
          <p:cNvSpPr txBox="1"/>
          <p:nvPr>
            <p:ph type="title"/>
          </p:nvPr>
        </p:nvSpPr>
        <p:spPr>
          <a:xfrm>
            <a:off x="7418877" y="2333480"/>
            <a:ext cx="381600" cy="155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t>(z)</a:t>
            </a:r>
            <a:endParaRPr sz="1000">
              <a:latin typeface="Roboto"/>
              <a:ea typeface="Roboto"/>
              <a:cs typeface="Roboto"/>
              <a:sym typeface="Roboto"/>
            </a:endParaRPr>
          </a:p>
        </p:txBody>
      </p:sp>
      <p:sp>
        <p:nvSpPr>
          <p:cNvPr id="211" name="Google Shape;211;p20"/>
          <p:cNvSpPr txBox="1"/>
          <p:nvPr>
            <p:ph type="title"/>
          </p:nvPr>
        </p:nvSpPr>
        <p:spPr>
          <a:xfrm>
            <a:off x="1788182" y="2938100"/>
            <a:ext cx="285300" cy="179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000"/>
              <a:t>(x)</a:t>
            </a:r>
            <a:endParaRPr sz="1000">
              <a:latin typeface="Roboto"/>
              <a:ea typeface="Roboto"/>
              <a:cs typeface="Roboto"/>
              <a:sym typeface="Roboto"/>
            </a:endParaRPr>
          </a:p>
        </p:txBody>
      </p:sp>
      <p:cxnSp>
        <p:nvCxnSpPr>
          <p:cNvPr id="212" name="Google Shape;212;p20"/>
          <p:cNvCxnSpPr>
            <a:stCxn id="198" idx="0"/>
            <a:endCxn id="211" idx="0"/>
          </p:cNvCxnSpPr>
          <p:nvPr/>
        </p:nvCxnSpPr>
        <p:spPr>
          <a:xfrm>
            <a:off x="1930824" y="1172493"/>
            <a:ext cx="0" cy="1765500"/>
          </a:xfrm>
          <a:prstGeom prst="straightConnector1">
            <a:avLst/>
          </a:prstGeom>
          <a:noFill/>
          <a:ln cap="flat" cmpd="sng" w="9525">
            <a:solidFill>
              <a:schemeClr val="dk2"/>
            </a:solidFill>
            <a:prstDash val="dash"/>
            <a:round/>
            <a:headEnd len="med" w="med" type="none"/>
            <a:tailEnd len="med" w="med" type="none"/>
          </a:ln>
        </p:spPr>
      </p:cxnSp>
      <p:cxnSp>
        <p:nvCxnSpPr>
          <p:cNvPr id="213" name="Google Shape;213;p20"/>
          <p:cNvCxnSpPr>
            <a:stCxn id="205" idx="2"/>
            <a:endCxn id="205" idx="0"/>
          </p:cNvCxnSpPr>
          <p:nvPr/>
        </p:nvCxnSpPr>
        <p:spPr>
          <a:xfrm>
            <a:off x="6343291" y="2411186"/>
            <a:ext cx="980700" cy="0"/>
          </a:xfrm>
          <a:prstGeom prst="straightConnector1">
            <a:avLst/>
          </a:prstGeom>
          <a:noFill/>
          <a:ln cap="flat" cmpd="sng" w="9525">
            <a:solidFill>
              <a:schemeClr val="dk2"/>
            </a:solidFill>
            <a:prstDash val="dash"/>
            <a:round/>
            <a:headEnd len="med" w="med" type="none"/>
            <a:tailEnd len="med" w="med" type="none"/>
          </a:ln>
        </p:spPr>
      </p:cxnSp>
      <p:pic>
        <p:nvPicPr>
          <p:cNvPr id="214" name="Google Shape;214;p20"/>
          <p:cNvPicPr preferRelativeResize="0"/>
          <p:nvPr/>
        </p:nvPicPr>
        <p:blipFill>
          <a:blip r:embed="rId6">
            <a:alphaModFix/>
          </a:blip>
          <a:stretch>
            <a:fillRect/>
          </a:stretch>
        </p:blipFill>
        <p:spPr>
          <a:xfrm>
            <a:off x="8004375" y="4911613"/>
            <a:ext cx="152330" cy="141327"/>
          </a:xfrm>
          <a:prstGeom prst="rect">
            <a:avLst/>
          </a:prstGeom>
          <a:noFill/>
          <a:ln>
            <a:noFill/>
          </a:ln>
        </p:spPr>
      </p:pic>
      <p:sp>
        <p:nvSpPr>
          <p:cNvPr id="215" name="Google Shape;215;p20"/>
          <p:cNvSpPr txBox="1"/>
          <p:nvPr>
            <p:ph type="title"/>
          </p:nvPr>
        </p:nvSpPr>
        <p:spPr>
          <a:xfrm>
            <a:off x="7445125" y="4821025"/>
            <a:ext cx="6339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Modeling</a:t>
            </a:r>
            <a:endParaRPr sz="800">
              <a:solidFill>
                <a:schemeClr val="dk2"/>
              </a:solidFill>
              <a:latin typeface="Roboto"/>
              <a:ea typeface="Roboto"/>
              <a:cs typeface="Roboto"/>
              <a:sym typeface="Roboto"/>
            </a:endParaRPr>
          </a:p>
        </p:txBody>
      </p:sp>
      <p:pic>
        <p:nvPicPr>
          <p:cNvPr id="216" name="Google Shape;216;p20"/>
          <p:cNvPicPr preferRelativeResize="0"/>
          <p:nvPr/>
        </p:nvPicPr>
        <p:blipFill>
          <a:blip r:embed="rId6">
            <a:alphaModFix/>
          </a:blip>
          <a:stretch>
            <a:fillRect/>
          </a:stretch>
        </p:blipFill>
        <p:spPr>
          <a:xfrm>
            <a:off x="8185600" y="4911625"/>
            <a:ext cx="152330" cy="141327"/>
          </a:xfrm>
          <a:prstGeom prst="rect">
            <a:avLst/>
          </a:prstGeom>
          <a:noFill/>
          <a:ln>
            <a:noFill/>
          </a:ln>
        </p:spPr>
      </p:pic>
      <p:pic>
        <p:nvPicPr>
          <p:cNvPr id="217" name="Google Shape;217;p20"/>
          <p:cNvPicPr preferRelativeResize="0"/>
          <p:nvPr/>
        </p:nvPicPr>
        <p:blipFill>
          <a:blip r:embed="rId6">
            <a:alphaModFix/>
          </a:blip>
          <a:stretch>
            <a:fillRect/>
          </a:stretch>
        </p:blipFill>
        <p:spPr>
          <a:xfrm>
            <a:off x="8366850" y="4911613"/>
            <a:ext cx="152330" cy="141327"/>
          </a:xfrm>
          <a:prstGeom prst="rect">
            <a:avLst/>
          </a:prstGeom>
          <a:noFill/>
          <a:ln>
            <a:noFill/>
          </a:ln>
        </p:spPr>
      </p:pic>
      <p:sp>
        <p:nvSpPr>
          <p:cNvPr id="218" name="Google Shape;218;p20"/>
          <p:cNvSpPr/>
          <p:nvPr/>
        </p:nvSpPr>
        <p:spPr>
          <a:xfrm>
            <a:off x="8910478"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0"/>
          <p:cNvSpPr/>
          <p:nvPr/>
        </p:nvSpPr>
        <p:spPr>
          <a:xfrm>
            <a:off x="8729240"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0" name="Google Shape;220;p20"/>
          <p:cNvPicPr preferRelativeResize="0"/>
          <p:nvPr/>
        </p:nvPicPr>
        <p:blipFill>
          <a:blip r:embed="rId6">
            <a:alphaModFix/>
          </a:blip>
          <a:stretch>
            <a:fillRect/>
          </a:stretch>
        </p:blipFill>
        <p:spPr>
          <a:xfrm>
            <a:off x="8548050" y="4911625"/>
            <a:ext cx="152330" cy="1413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1"/>
          <p:cNvSpPr/>
          <p:nvPr/>
        </p:nvSpPr>
        <p:spPr>
          <a:xfrm>
            <a:off x="3829450" y="977475"/>
            <a:ext cx="5016300" cy="3562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6" name="Google Shape;226;p21"/>
          <p:cNvPicPr preferRelativeResize="0"/>
          <p:nvPr/>
        </p:nvPicPr>
        <p:blipFill rotWithShape="1">
          <a:blip r:embed="rId3">
            <a:alphaModFix/>
          </a:blip>
          <a:srcRect b="0" l="50000" r="0" t="7868"/>
          <a:stretch/>
        </p:blipFill>
        <p:spPr>
          <a:xfrm>
            <a:off x="4835012" y="1114450"/>
            <a:ext cx="3005176" cy="2699449"/>
          </a:xfrm>
          <a:prstGeom prst="rect">
            <a:avLst/>
          </a:prstGeom>
          <a:noFill/>
          <a:ln>
            <a:noFill/>
          </a:ln>
        </p:spPr>
      </p:pic>
      <p:sp>
        <p:nvSpPr>
          <p:cNvPr id="227" name="Google Shape;227;p21"/>
          <p:cNvSpPr txBox="1"/>
          <p:nvPr>
            <p:ph type="title"/>
          </p:nvPr>
        </p:nvSpPr>
        <p:spPr>
          <a:xfrm>
            <a:off x="4888878" y="2204563"/>
            <a:ext cx="156300" cy="179100"/>
          </a:xfrm>
          <a:prstGeom prst="rect">
            <a:avLst/>
          </a:prstGeom>
          <a:solidFill>
            <a:schemeClr val="lt1"/>
          </a:solidFill>
        </p:spPr>
        <p:txBody>
          <a:bodyPr anchorCtr="0" anchor="ctr" bIns="0" lIns="0" spcFirstLastPara="1" rIns="0" wrap="square" tIns="0">
            <a:noAutofit/>
          </a:bodyPr>
          <a:lstStyle/>
          <a:p>
            <a:pPr indent="0" lvl="0" marL="0" rtl="0" algn="ctr">
              <a:spcBef>
                <a:spcPts val="0"/>
              </a:spcBef>
              <a:spcAft>
                <a:spcPts val="0"/>
              </a:spcAft>
              <a:buNone/>
            </a:pPr>
            <a:r>
              <a:rPr lang="en" sz="1000"/>
              <a:t>P</a:t>
            </a:r>
            <a:endParaRPr sz="1000">
              <a:latin typeface="Roboto"/>
              <a:ea typeface="Roboto"/>
              <a:cs typeface="Roboto"/>
              <a:sym typeface="Roboto"/>
            </a:endParaRPr>
          </a:p>
        </p:txBody>
      </p:sp>
      <p:sp>
        <p:nvSpPr>
          <p:cNvPr id="228" name="Google Shape;228;p21"/>
          <p:cNvSpPr txBox="1"/>
          <p:nvPr>
            <p:ph type="title"/>
          </p:nvPr>
        </p:nvSpPr>
        <p:spPr>
          <a:xfrm>
            <a:off x="5681425" y="3358648"/>
            <a:ext cx="156300" cy="149100"/>
          </a:xfrm>
          <a:prstGeom prst="rect">
            <a:avLst/>
          </a:prstGeom>
          <a:solidFill>
            <a:schemeClr val="lt1"/>
          </a:solidFill>
        </p:spPr>
        <p:txBody>
          <a:bodyPr anchorCtr="0" anchor="ctr" bIns="0" lIns="0" spcFirstLastPara="1" rIns="0" wrap="square" tIns="0">
            <a:noAutofit/>
          </a:bodyPr>
          <a:lstStyle/>
          <a:p>
            <a:pPr indent="0" lvl="0" marL="0" rtl="0" algn="ctr">
              <a:spcBef>
                <a:spcPts val="0"/>
              </a:spcBef>
              <a:spcAft>
                <a:spcPts val="0"/>
              </a:spcAft>
              <a:buNone/>
            </a:pPr>
            <a:r>
              <a:rPr lang="en" sz="1000"/>
              <a:t>z</a:t>
            </a:r>
            <a:endParaRPr sz="1000">
              <a:latin typeface="Roboto"/>
              <a:ea typeface="Roboto"/>
              <a:cs typeface="Roboto"/>
              <a:sym typeface="Roboto"/>
            </a:endParaRPr>
          </a:p>
        </p:txBody>
      </p:sp>
      <p:pic>
        <p:nvPicPr>
          <p:cNvPr id="229" name="Google Shape;229;p21"/>
          <p:cNvPicPr preferRelativeResize="0"/>
          <p:nvPr/>
        </p:nvPicPr>
        <p:blipFill>
          <a:blip r:embed="rId4">
            <a:alphaModFix/>
          </a:blip>
          <a:stretch>
            <a:fillRect/>
          </a:stretch>
        </p:blipFill>
        <p:spPr>
          <a:xfrm>
            <a:off x="197175" y="1001550"/>
            <a:ext cx="3463835" cy="3562799"/>
          </a:xfrm>
          <a:prstGeom prst="rect">
            <a:avLst/>
          </a:prstGeom>
          <a:noFill/>
          <a:ln>
            <a:noFill/>
          </a:ln>
        </p:spPr>
      </p:pic>
      <p:pic>
        <p:nvPicPr>
          <p:cNvPr id="230" name="Google Shape;230;p21"/>
          <p:cNvPicPr preferRelativeResize="0"/>
          <p:nvPr/>
        </p:nvPicPr>
        <p:blipFill>
          <a:blip r:embed="rId5">
            <a:alphaModFix/>
          </a:blip>
          <a:stretch>
            <a:fillRect/>
          </a:stretch>
        </p:blipFill>
        <p:spPr>
          <a:xfrm>
            <a:off x="8004375" y="4911613"/>
            <a:ext cx="152330" cy="141327"/>
          </a:xfrm>
          <a:prstGeom prst="rect">
            <a:avLst/>
          </a:prstGeom>
          <a:noFill/>
          <a:ln>
            <a:noFill/>
          </a:ln>
        </p:spPr>
      </p:pic>
      <p:sp>
        <p:nvSpPr>
          <p:cNvPr id="231" name="Google Shape;231;p21"/>
          <p:cNvSpPr txBox="1"/>
          <p:nvPr>
            <p:ph type="title"/>
          </p:nvPr>
        </p:nvSpPr>
        <p:spPr>
          <a:xfrm>
            <a:off x="7445125" y="4821025"/>
            <a:ext cx="633900" cy="32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Modeling</a:t>
            </a:r>
            <a:endParaRPr sz="800">
              <a:solidFill>
                <a:schemeClr val="dk2"/>
              </a:solidFill>
              <a:latin typeface="Roboto"/>
              <a:ea typeface="Roboto"/>
              <a:cs typeface="Roboto"/>
              <a:sym typeface="Roboto"/>
            </a:endParaRPr>
          </a:p>
        </p:txBody>
      </p:sp>
      <p:pic>
        <p:nvPicPr>
          <p:cNvPr id="232" name="Google Shape;232;p21"/>
          <p:cNvPicPr preferRelativeResize="0"/>
          <p:nvPr/>
        </p:nvPicPr>
        <p:blipFill>
          <a:blip r:embed="rId5">
            <a:alphaModFix/>
          </a:blip>
          <a:stretch>
            <a:fillRect/>
          </a:stretch>
        </p:blipFill>
        <p:spPr>
          <a:xfrm>
            <a:off x="8185600" y="4911625"/>
            <a:ext cx="152330" cy="141327"/>
          </a:xfrm>
          <a:prstGeom prst="rect">
            <a:avLst/>
          </a:prstGeom>
          <a:noFill/>
          <a:ln>
            <a:noFill/>
          </a:ln>
        </p:spPr>
      </p:pic>
      <p:pic>
        <p:nvPicPr>
          <p:cNvPr id="233" name="Google Shape;233;p21"/>
          <p:cNvPicPr preferRelativeResize="0"/>
          <p:nvPr/>
        </p:nvPicPr>
        <p:blipFill>
          <a:blip r:embed="rId5">
            <a:alphaModFix/>
          </a:blip>
          <a:stretch>
            <a:fillRect/>
          </a:stretch>
        </p:blipFill>
        <p:spPr>
          <a:xfrm>
            <a:off x="8366850" y="4911613"/>
            <a:ext cx="152330" cy="141327"/>
          </a:xfrm>
          <a:prstGeom prst="rect">
            <a:avLst/>
          </a:prstGeom>
          <a:noFill/>
          <a:ln>
            <a:noFill/>
          </a:ln>
        </p:spPr>
      </p:pic>
      <p:pic>
        <p:nvPicPr>
          <p:cNvPr id="234" name="Google Shape;234;p21"/>
          <p:cNvPicPr preferRelativeResize="0"/>
          <p:nvPr/>
        </p:nvPicPr>
        <p:blipFill>
          <a:blip r:embed="rId5">
            <a:alphaModFix/>
          </a:blip>
          <a:stretch>
            <a:fillRect/>
          </a:stretch>
        </p:blipFill>
        <p:spPr>
          <a:xfrm>
            <a:off x="8548063" y="4911625"/>
            <a:ext cx="152330" cy="141327"/>
          </a:xfrm>
          <a:prstGeom prst="rect">
            <a:avLst/>
          </a:prstGeom>
          <a:noFill/>
          <a:ln>
            <a:noFill/>
          </a:ln>
        </p:spPr>
      </p:pic>
      <p:pic>
        <p:nvPicPr>
          <p:cNvPr id="235" name="Google Shape;235;p21"/>
          <p:cNvPicPr preferRelativeResize="0"/>
          <p:nvPr/>
        </p:nvPicPr>
        <p:blipFill>
          <a:blip r:embed="rId5">
            <a:alphaModFix/>
          </a:blip>
          <a:stretch>
            <a:fillRect/>
          </a:stretch>
        </p:blipFill>
        <p:spPr>
          <a:xfrm>
            <a:off x="8729300" y="4911625"/>
            <a:ext cx="152330" cy="141327"/>
          </a:xfrm>
          <a:prstGeom prst="rect">
            <a:avLst/>
          </a:prstGeom>
          <a:noFill/>
          <a:ln>
            <a:noFill/>
          </a:ln>
        </p:spPr>
      </p:pic>
      <p:sp>
        <p:nvSpPr>
          <p:cNvPr id="236" name="Google Shape;236;p21"/>
          <p:cNvSpPr/>
          <p:nvPr/>
        </p:nvSpPr>
        <p:spPr>
          <a:xfrm>
            <a:off x="8910478" y="4911620"/>
            <a:ext cx="152400" cy="1413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1"/>
          <p:cNvSpPr txBox="1"/>
          <p:nvPr>
            <p:ph type="title"/>
          </p:nvPr>
        </p:nvSpPr>
        <p:spPr>
          <a:xfrm>
            <a:off x="0" y="159375"/>
            <a:ext cx="9144000" cy="474900"/>
          </a:xfrm>
          <a:prstGeom prst="rect">
            <a:avLst/>
          </a:prstGeom>
          <a:solidFill>
            <a:srgbClr val="FFFFFF"/>
          </a:solidFill>
          <a:ln>
            <a:noFill/>
          </a:ln>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1520">
                <a:latin typeface="Roboto Medium"/>
                <a:ea typeface="Roboto Medium"/>
                <a:cs typeface="Roboto Medium"/>
                <a:sym typeface="Roboto Medium"/>
              </a:rPr>
              <a:t>Building a Strike Zone Probability Surface: Step 4</a:t>
            </a:r>
            <a:endParaRPr sz="1520">
              <a:latin typeface="Roboto Medium"/>
              <a:ea typeface="Roboto Medium"/>
              <a:cs typeface="Roboto Medium"/>
              <a:sym typeface="Roboto Medium"/>
            </a:endParaRPr>
          </a:p>
        </p:txBody>
      </p:sp>
      <p:sp>
        <p:nvSpPr>
          <p:cNvPr id="238" name="Google Shape;238;p21"/>
          <p:cNvSpPr txBox="1"/>
          <p:nvPr>
            <p:ph type="title"/>
          </p:nvPr>
        </p:nvSpPr>
        <p:spPr>
          <a:xfrm>
            <a:off x="0" y="407650"/>
            <a:ext cx="9144000" cy="474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1800">
                <a:latin typeface="Roboto Light"/>
                <a:ea typeface="Roboto Light"/>
                <a:cs typeface="Roboto Light"/>
                <a:sym typeface="Roboto Light"/>
              </a:rPr>
              <a:t>The Anatomy of a Strike Zone Sigmoid</a:t>
            </a:r>
            <a:endParaRPr sz="1800">
              <a:latin typeface="Roboto Light"/>
              <a:ea typeface="Roboto Light"/>
              <a:cs typeface="Roboto Light"/>
              <a:sym typeface="Roboto Light"/>
            </a:endParaRPr>
          </a:p>
        </p:txBody>
      </p:sp>
      <p:pic>
        <p:nvPicPr>
          <p:cNvPr id="239" name="Google Shape;239;p21"/>
          <p:cNvPicPr preferRelativeResize="0"/>
          <p:nvPr/>
        </p:nvPicPr>
        <p:blipFill>
          <a:blip r:embed="rId6">
            <a:alphaModFix/>
          </a:blip>
          <a:stretch>
            <a:fillRect/>
          </a:stretch>
        </p:blipFill>
        <p:spPr>
          <a:xfrm>
            <a:off x="4014064" y="3951212"/>
            <a:ext cx="4647061" cy="516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