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4.xml" ContentType="application/vnd.openxmlformats-officedocument.presentationml.notesSlid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8" r:id="rId3"/>
    <p:sldId id="289" r:id="rId4"/>
    <p:sldId id="274"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35" r:id="rId20"/>
    <p:sldId id="305" r:id="rId21"/>
    <p:sldId id="370" r:id="rId22"/>
    <p:sldId id="371" r:id="rId23"/>
    <p:sldId id="372" r:id="rId24"/>
    <p:sldId id="373" r:id="rId25"/>
    <p:sldId id="374" r:id="rId26"/>
    <p:sldId id="375" r:id="rId27"/>
    <p:sldId id="313" r:id="rId28"/>
    <p:sldId id="310" r:id="rId29"/>
    <p:sldId id="286" r:id="rId30"/>
    <p:sldId id="306" r:id="rId31"/>
    <p:sldId id="307" r:id="rId32"/>
    <p:sldId id="308" r:id="rId33"/>
    <p:sldId id="322" r:id="rId34"/>
    <p:sldId id="355" r:id="rId35"/>
    <p:sldId id="309" r:id="rId36"/>
    <p:sldId id="315" r:id="rId37"/>
    <p:sldId id="314" r:id="rId38"/>
    <p:sldId id="323" r:id="rId39"/>
    <p:sldId id="324" r:id="rId40"/>
    <p:sldId id="325" r:id="rId41"/>
    <p:sldId id="275" r:id="rId42"/>
    <p:sldId id="327" r:id="rId43"/>
    <p:sldId id="328" r:id="rId44"/>
    <p:sldId id="321" r:id="rId45"/>
    <p:sldId id="338" r:id="rId46"/>
    <p:sldId id="339" r:id="rId47"/>
    <p:sldId id="341" r:id="rId48"/>
    <p:sldId id="342" r:id="rId49"/>
    <p:sldId id="317" r:id="rId50"/>
    <p:sldId id="288" r:id="rId51"/>
    <p:sldId id="336" r:id="rId52"/>
    <p:sldId id="337" r:id="rId53"/>
    <p:sldId id="262" r:id="rId54"/>
    <p:sldId id="343" r:id="rId55"/>
    <p:sldId id="344" r:id="rId56"/>
    <p:sldId id="347" r:id="rId57"/>
    <p:sldId id="348" r:id="rId58"/>
    <p:sldId id="349" r:id="rId59"/>
    <p:sldId id="350" r:id="rId60"/>
    <p:sldId id="351" r:id="rId61"/>
    <p:sldId id="265" r:id="rId62"/>
    <p:sldId id="320" r:id="rId63"/>
    <p:sldId id="267" r:id="rId64"/>
    <p:sldId id="352" r:id="rId65"/>
    <p:sldId id="353" r:id="rId6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1F"/>
    <a:srgbClr val="151515"/>
    <a:srgbClr val="FFFFFF"/>
    <a:srgbClr val="FF6DE3"/>
    <a:srgbClr val="00E266"/>
    <a:srgbClr val="11FF7D"/>
    <a:srgbClr val="FCF8F2"/>
    <a:srgbClr val="FBF5EB"/>
    <a:srgbClr val="F8ECD8"/>
    <a:srgbClr val="EFD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4" autoAdjust="0"/>
    <p:restoredTop sz="72981" autoAdjust="0"/>
  </p:normalViewPr>
  <p:slideViewPr>
    <p:cSldViewPr snapToGrid="0">
      <p:cViewPr varScale="1">
        <p:scale>
          <a:sx n="63" d="100"/>
          <a:sy n="63" d="100"/>
        </p:scale>
        <p:origin x="140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WAR%20of%2016yo%20Major%20Leaguer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25%20of%20MLB%20Teens%20and%20Over%2035s.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US%20Years%20and%20Soldiers%20in%20World%20Wars.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US%20Years%20and%20Soldiers%20in%20World%20Wars.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Minor%20Children%20Seasons%20in%20MLB%20History.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huck\Downloads\sportsref_download%20(7).xls"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IMPROVED%20FOR%20ORAL%20PRESENTATION_16-year-old%20players%20by%20league%202009-2018.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Totals%20based%20on%20Player%20age%20first%20year%2016%20to%2030+,%20Batters%20(Pitchers%20Remov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Totals%20based%20on%20Player%20age%20first%20year%2016%20to%2030+,%20Batters%20(Pitchers%20Remov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Totals%20based%20on%20Player%20age%20first%20year%2016%20to%2030+,%20Batters%20(Pitchers%20Remov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Totals%20based%20on%20Player%20age%20first%20year%2016%20to%2030+,%20Batters%20(Pitchers%20Remov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Totals%20based%20on%20Player%20age%20first%20year%2016%20to%2030+,%20Batters%20(Pitchers%20Remov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Totals%20based%20on%20Player%20age%20first%20year%2016%20to%2030+,%20Batters%20(Pitchers%20Remov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Career%20Totals%20based%20on%20Player%20age%20first%20year%2016%20to%2030+,%20Batters%20(Pitchers%20Remov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_Documents\Baseball\SABR\Research%20Projects\2019%20Sweet!%2016%20Year%20Old%20Players\Sweet!%20Presentation\Buys%2015-20%20Height%20Weight%20Stature.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D:\_Documents\Baseball\SABR\Research%20Projects\2019%20Sweet!%2016%20Year%20Old%20Players\Sweet!%20Presentation\2019%20MLB%20Players%20Weigh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baseline="0" dirty="0">
                <a:latin typeface="Cambria" panose="02040503050406030204" pitchFamily="18" charset="0"/>
              </a:rPr>
              <a:t>Career WAR of 16-Year-Old Major Leaguers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849020795477488E-2"/>
          <c:y val="0.10408340624088654"/>
          <c:w val="0.91547576552930887"/>
          <c:h val="0.68826319626713328"/>
        </c:manualLayout>
      </c:layout>
      <c:barChart>
        <c:barDir val="col"/>
        <c:grouping val="clustered"/>
        <c:varyColors val="0"/>
        <c:ser>
          <c:idx val="0"/>
          <c:order val="0"/>
          <c:tx>
            <c:strRef>
              <c:f>Sheet1!$E$1</c:f>
              <c:strCache>
                <c:ptCount val="1"/>
                <c:pt idx="0">
                  <c:v>WAR</c:v>
                </c:pt>
              </c:strCache>
            </c:strRef>
          </c:tx>
          <c:spPr>
            <a:solidFill>
              <a:srgbClr val="7030A0"/>
            </a:solidFill>
            <a:ln>
              <a:noFill/>
            </a:ln>
            <a:effectLst/>
          </c:spPr>
          <c:invertIfNegative val="1"/>
          <c:cat>
            <c:strRef>
              <c:f>Sheet1!$B$2:$B$16</c:f>
              <c:strCache>
                <c:ptCount val="15"/>
                <c:pt idx="0">
                  <c:v>Jacob Doyle</c:v>
                </c:pt>
                <c:pt idx="1">
                  <c:v>Jim Britt</c:v>
                </c:pt>
                <c:pt idx="2">
                  <c:v>Frank Pearce</c:v>
                </c:pt>
                <c:pt idx="3">
                  <c:v>Leonidas Lee</c:v>
                </c:pt>
                <c:pt idx="4">
                  <c:v>Piggy Ward</c:v>
                </c:pt>
                <c:pt idx="5">
                  <c:v>Willie McGill</c:v>
                </c:pt>
                <c:pt idx="6">
                  <c:v>Tom Hess</c:v>
                </c:pt>
                <c:pt idx="7">
                  <c:v>Joe Stanley</c:v>
                </c:pt>
                <c:pt idx="8">
                  <c:v>Coonie Blank</c:v>
                </c:pt>
                <c:pt idx="9">
                  <c:v>Roger McKee</c:v>
                </c:pt>
                <c:pt idx="10">
                  <c:v>Carl Scheib</c:v>
                </c:pt>
                <c:pt idx="11">
                  <c:v>Tommy Brown</c:v>
                </c:pt>
                <c:pt idx="12">
                  <c:v>Putsy Caballero</c:v>
                </c:pt>
                <c:pt idx="13">
                  <c:v>Alex George</c:v>
                </c:pt>
                <c:pt idx="14">
                  <c:v>Jim Derrington</c:v>
                </c:pt>
              </c:strCache>
            </c:strRef>
          </c:cat>
          <c:val>
            <c:numRef>
              <c:f>Sheet1!$E$2:$E$16</c:f>
              <c:numCache>
                <c:formatCode>0.0</c:formatCode>
                <c:ptCount val="15"/>
                <c:pt idx="0">
                  <c:v>-0.5</c:v>
                </c:pt>
                <c:pt idx="1">
                  <c:v>0.3</c:v>
                </c:pt>
                <c:pt idx="2">
                  <c:v>0</c:v>
                </c:pt>
                <c:pt idx="3">
                  <c:v>0</c:v>
                </c:pt>
                <c:pt idx="4">
                  <c:v>3.5</c:v>
                </c:pt>
                <c:pt idx="5">
                  <c:v>14.6</c:v>
                </c:pt>
                <c:pt idx="6">
                  <c:v>0</c:v>
                </c:pt>
                <c:pt idx="7">
                  <c:v>-2.1</c:v>
                </c:pt>
                <c:pt idx="8">
                  <c:v>0</c:v>
                </c:pt>
                <c:pt idx="9">
                  <c:v>-0.1</c:v>
                </c:pt>
                <c:pt idx="10">
                  <c:v>3</c:v>
                </c:pt>
                <c:pt idx="11">
                  <c:v>-2.4</c:v>
                </c:pt>
                <c:pt idx="12">
                  <c:v>-2.8</c:v>
                </c:pt>
                <c:pt idx="13">
                  <c:v>-0.3</c:v>
                </c:pt>
                <c:pt idx="14">
                  <c:v>-0.7</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1BCE-4D95-96A5-E6BDF3752BE0}"/>
            </c:ext>
          </c:extLst>
        </c:ser>
        <c:dLbls>
          <c:showLegendKey val="0"/>
          <c:showVal val="0"/>
          <c:showCatName val="0"/>
          <c:showSerName val="0"/>
          <c:showPercent val="0"/>
          <c:showBubbleSize val="0"/>
        </c:dLbls>
        <c:gapWidth val="50"/>
        <c:overlap val="-27"/>
        <c:axId val="620084712"/>
        <c:axId val="620112920"/>
      </c:barChart>
      <c:catAx>
        <c:axId val="620084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1400" b="1" i="0" u="none" strike="noStrike" kern="1200" cap="small" baseline="0">
                <a:ln>
                  <a:noFill/>
                </a:ln>
                <a:solidFill>
                  <a:srgbClr val="000000"/>
                </a:solidFill>
                <a:latin typeface="Cambria" panose="02040503050406030204" pitchFamily="18" charset="0"/>
                <a:ea typeface="+mn-ea"/>
                <a:cs typeface="+mn-cs"/>
              </a:defRPr>
            </a:pPr>
            <a:endParaRPr lang="en-US"/>
          </a:p>
        </c:txPr>
        <c:crossAx val="620112920"/>
        <c:crosses val="autoZero"/>
        <c:auto val="1"/>
        <c:lblAlgn val="ctr"/>
        <c:lblOffset val="100"/>
        <c:tickLblSkip val="1"/>
        <c:noMultiLvlLbl val="0"/>
      </c:catAx>
      <c:valAx>
        <c:axId val="620112920"/>
        <c:scaling>
          <c:orientation val="minMax"/>
          <c:max val="15"/>
          <c:min val="-3"/>
        </c:scaling>
        <c:delete val="0"/>
        <c:axPos val="l"/>
        <c:majorGridlines>
          <c:spPr>
            <a:ln w="0" cap="flat" cmpd="sng" algn="ctr">
              <a:solidFill>
                <a:schemeClr val="tx1">
                  <a:lumMod val="65000"/>
                  <a:lumOff val="35000"/>
                </a:schemeClr>
              </a:solidFill>
              <a:prstDash val="sysDot"/>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620084712"/>
        <c:crosses val="autoZero"/>
        <c:crossBetween val="between"/>
        <c:majorUnit val="1"/>
      </c:valAx>
      <c:spPr>
        <a:noFill/>
        <a:ln>
          <a:noFill/>
        </a:ln>
        <a:effectLst/>
      </c:spPr>
    </c:plotArea>
    <c:plotVisOnly val="1"/>
    <c:dispBlanksAs val="gap"/>
    <c:showDLblsOverMax val="0"/>
  </c:chart>
  <c:spPr>
    <a:solidFill>
      <a:schemeClr val="bg1"/>
    </a:solidFill>
    <a:ln w="15875" cap="flat" cmpd="sng" algn="ctr">
      <a:solidFill>
        <a:srgbClr val="002060"/>
      </a:solidFill>
      <a:prstDash val="solid"/>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baseline="0" dirty="0">
                <a:latin typeface="Cambria" panose="02040503050406030204" pitchFamily="18" charset="0"/>
              </a:rPr>
              <a:t>Teens + Over 35s in the Major Leagues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Sheet1!$G$1</c:f>
              <c:strCache>
                <c:ptCount val="1"/>
                <c:pt idx="0">
                  <c:v>Both</c:v>
                </c:pt>
              </c:strCache>
            </c:strRef>
          </c:tx>
          <c:spPr>
            <a:ln w="28575" cap="rnd">
              <a:solidFill>
                <a:schemeClr val="accent1"/>
              </a:solidFill>
              <a:round/>
            </a:ln>
            <a:effectLst/>
          </c:spPr>
          <c:marker>
            <c:symbol val="none"/>
          </c:marker>
          <c:cat>
            <c:numRef>
              <c:f>Sheet1!$A$2:$A$149</c:f>
              <c:numCache>
                <c:formatCode>General</c:formatCode>
                <c:ptCount val="148"/>
                <c:pt idx="0">
                  <c:v>1871</c:v>
                </c:pt>
                <c:pt idx="1">
                  <c:v>1872</c:v>
                </c:pt>
                <c:pt idx="2">
                  <c:v>1873</c:v>
                </c:pt>
                <c:pt idx="3">
                  <c:v>1874</c:v>
                </c:pt>
                <c:pt idx="4">
                  <c:v>1875</c:v>
                </c:pt>
                <c:pt idx="5">
                  <c:v>1876</c:v>
                </c:pt>
                <c:pt idx="6">
                  <c:v>1877</c:v>
                </c:pt>
                <c:pt idx="7">
                  <c:v>1878</c:v>
                </c:pt>
                <c:pt idx="8">
                  <c:v>1879</c:v>
                </c:pt>
                <c:pt idx="9">
                  <c:v>1880</c:v>
                </c:pt>
                <c:pt idx="10">
                  <c:v>1881</c:v>
                </c:pt>
                <c:pt idx="11">
                  <c:v>1882</c:v>
                </c:pt>
                <c:pt idx="12">
                  <c:v>1883</c:v>
                </c:pt>
                <c:pt idx="13">
                  <c:v>1884</c:v>
                </c:pt>
                <c:pt idx="14">
                  <c:v>1885</c:v>
                </c:pt>
                <c:pt idx="15">
                  <c:v>1886</c:v>
                </c:pt>
                <c:pt idx="16">
                  <c:v>1887</c:v>
                </c:pt>
                <c:pt idx="17">
                  <c:v>1888</c:v>
                </c:pt>
                <c:pt idx="18">
                  <c:v>1889</c:v>
                </c:pt>
                <c:pt idx="19">
                  <c:v>1890</c:v>
                </c:pt>
                <c:pt idx="20">
                  <c:v>1891</c:v>
                </c:pt>
                <c:pt idx="21">
                  <c:v>1892</c:v>
                </c:pt>
                <c:pt idx="22">
                  <c:v>1893</c:v>
                </c:pt>
                <c:pt idx="23">
                  <c:v>1894</c:v>
                </c:pt>
                <c:pt idx="24">
                  <c:v>1895</c:v>
                </c:pt>
                <c:pt idx="25">
                  <c:v>1896</c:v>
                </c:pt>
                <c:pt idx="26">
                  <c:v>1897</c:v>
                </c:pt>
                <c:pt idx="27">
                  <c:v>1898</c:v>
                </c:pt>
                <c:pt idx="28">
                  <c:v>1899</c:v>
                </c:pt>
                <c:pt idx="29">
                  <c:v>1900</c:v>
                </c:pt>
                <c:pt idx="30">
                  <c:v>1901</c:v>
                </c:pt>
                <c:pt idx="31">
                  <c:v>1902</c:v>
                </c:pt>
                <c:pt idx="32">
                  <c:v>1903</c:v>
                </c:pt>
                <c:pt idx="33">
                  <c:v>1904</c:v>
                </c:pt>
                <c:pt idx="34">
                  <c:v>1905</c:v>
                </c:pt>
                <c:pt idx="35">
                  <c:v>1906</c:v>
                </c:pt>
                <c:pt idx="36">
                  <c:v>1907</c:v>
                </c:pt>
                <c:pt idx="37">
                  <c:v>1908</c:v>
                </c:pt>
                <c:pt idx="38">
                  <c:v>1909</c:v>
                </c:pt>
                <c:pt idx="39">
                  <c:v>1910</c:v>
                </c:pt>
                <c:pt idx="40">
                  <c:v>1911</c:v>
                </c:pt>
                <c:pt idx="41">
                  <c:v>1912</c:v>
                </c:pt>
                <c:pt idx="42">
                  <c:v>1913</c:v>
                </c:pt>
                <c:pt idx="43">
                  <c:v>1914</c:v>
                </c:pt>
                <c:pt idx="44">
                  <c:v>1915</c:v>
                </c:pt>
                <c:pt idx="45">
                  <c:v>1916</c:v>
                </c:pt>
                <c:pt idx="46">
                  <c:v>1917</c:v>
                </c:pt>
                <c:pt idx="47">
                  <c:v>1918</c:v>
                </c:pt>
                <c:pt idx="48">
                  <c:v>1919</c:v>
                </c:pt>
                <c:pt idx="49">
                  <c:v>1920</c:v>
                </c:pt>
                <c:pt idx="50">
                  <c:v>1921</c:v>
                </c:pt>
                <c:pt idx="51">
                  <c:v>1922</c:v>
                </c:pt>
                <c:pt idx="52">
                  <c:v>1923</c:v>
                </c:pt>
                <c:pt idx="53">
                  <c:v>1924</c:v>
                </c:pt>
                <c:pt idx="54">
                  <c:v>1925</c:v>
                </c:pt>
                <c:pt idx="55">
                  <c:v>1926</c:v>
                </c:pt>
                <c:pt idx="56">
                  <c:v>1927</c:v>
                </c:pt>
                <c:pt idx="57">
                  <c:v>1928</c:v>
                </c:pt>
                <c:pt idx="58">
                  <c:v>1929</c:v>
                </c:pt>
                <c:pt idx="59">
                  <c:v>1930</c:v>
                </c:pt>
                <c:pt idx="60">
                  <c:v>1931</c:v>
                </c:pt>
                <c:pt idx="61">
                  <c:v>1932</c:v>
                </c:pt>
                <c:pt idx="62">
                  <c:v>1933</c:v>
                </c:pt>
                <c:pt idx="63">
                  <c:v>1934</c:v>
                </c:pt>
                <c:pt idx="64">
                  <c:v>1935</c:v>
                </c:pt>
                <c:pt idx="65">
                  <c:v>1936</c:v>
                </c:pt>
                <c:pt idx="66">
                  <c:v>1937</c:v>
                </c:pt>
                <c:pt idx="67">
                  <c:v>1938</c:v>
                </c:pt>
                <c:pt idx="68">
                  <c:v>1939</c:v>
                </c:pt>
                <c:pt idx="69">
                  <c:v>1940</c:v>
                </c:pt>
                <c:pt idx="70">
                  <c:v>1941</c:v>
                </c:pt>
                <c:pt idx="71">
                  <c:v>1942</c:v>
                </c:pt>
                <c:pt idx="72">
                  <c:v>1943</c:v>
                </c:pt>
                <c:pt idx="73">
                  <c:v>1944</c:v>
                </c:pt>
                <c:pt idx="74">
                  <c:v>1945</c:v>
                </c:pt>
                <c:pt idx="75">
                  <c:v>1946</c:v>
                </c:pt>
                <c:pt idx="76">
                  <c:v>1947</c:v>
                </c:pt>
                <c:pt idx="77">
                  <c:v>1948</c:v>
                </c:pt>
                <c:pt idx="78">
                  <c:v>1949</c:v>
                </c:pt>
                <c:pt idx="79">
                  <c:v>1950</c:v>
                </c:pt>
                <c:pt idx="80">
                  <c:v>1951</c:v>
                </c:pt>
                <c:pt idx="81">
                  <c:v>1952</c:v>
                </c:pt>
                <c:pt idx="82">
                  <c:v>1953</c:v>
                </c:pt>
                <c:pt idx="83">
                  <c:v>1954</c:v>
                </c:pt>
                <c:pt idx="84">
                  <c:v>1955</c:v>
                </c:pt>
                <c:pt idx="85">
                  <c:v>1956</c:v>
                </c:pt>
                <c:pt idx="86">
                  <c:v>1957</c:v>
                </c:pt>
                <c:pt idx="87">
                  <c:v>1958</c:v>
                </c:pt>
                <c:pt idx="88">
                  <c:v>1959</c:v>
                </c:pt>
                <c:pt idx="89">
                  <c:v>1960</c:v>
                </c:pt>
                <c:pt idx="90">
                  <c:v>1961</c:v>
                </c:pt>
                <c:pt idx="91">
                  <c:v>1962</c:v>
                </c:pt>
                <c:pt idx="92">
                  <c:v>1963</c:v>
                </c:pt>
                <c:pt idx="93">
                  <c:v>1964</c:v>
                </c:pt>
                <c:pt idx="94">
                  <c:v>1965</c:v>
                </c:pt>
                <c:pt idx="95">
                  <c:v>1966</c:v>
                </c:pt>
                <c:pt idx="96">
                  <c:v>1967</c:v>
                </c:pt>
                <c:pt idx="97">
                  <c:v>1968</c:v>
                </c:pt>
                <c:pt idx="98">
                  <c:v>1969</c:v>
                </c:pt>
                <c:pt idx="99">
                  <c:v>1970</c:v>
                </c:pt>
                <c:pt idx="100">
                  <c:v>1971</c:v>
                </c:pt>
                <c:pt idx="101">
                  <c:v>1972</c:v>
                </c:pt>
                <c:pt idx="102">
                  <c:v>1973</c:v>
                </c:pt>
                <c:pt idx="103">
                  <c:v>1974</c:v>
                </c:pt>
                <c:pt idx="104">
                  <c:v>1975</c:v>
                </c:pt>
                <c:pt idx="105">
                  <c:v>1976</c:v>
                </c:pt>
                <c:pt idx="106">
                  <c:v>1977</c:v>
                </c:pt>
                <c:pt idx="107">
                  <c:v>1978</c:v>
                </c:pt>
                <c:pt idx="108">
                  <c:v>1979</c:v>
                </c:pt>
                <c:pt idx="109">
                  <c:v>1980</c:v>
                </c:pt>
                <c:pt idx="110">
                  <c:v>1981</c:v>
                </c:pt>
                <c:pt idx="111">
                  <c:v>1982</c:v>
                </c:pt>
                <c:pt idx="112">
                  <c:v>1983</c:v>
                </c:pt>
                <c:pt idx="113">
                  <c:v>1984</c:v>
                </c:pt>
                <c:pt idx="114">
                  <c:v>1985</c:v>
                </c:pt>
                <c:pt idx="115">
                  <c:v>1986</c:v>
                </c:pt>
                <c:pt idx="116">
                  <c:v>1987</c:v>
                </c:pt>
                <c:pt idx="117">
                  <c:v>1988</c:v>
                </c:pt>
                <c:pt idx="118">
                  <c:v>1989</c:v>
                </c:pt>
                <c:pt idx="119">
                  <c:v>1990</c:v>
                </c:pt>
                <c:pt idx="120">
                  <c:v>1991</c:v>
                </c:pt>
                <c:pt idx="121">
                  <c:v>1992</c:v>
                </c:pt>
                <c:pt idx="122">
                  <c:v>1993</c:v>
                </c:pt>
                <c:pt idx="123">
                  <c:v>1994</c:v>
                </c:pt>
                <c:pt idx="124">
                  <c:v>1995</c:v>
                </c:pt>
                <c:pt idx="125">
                  <c:v>1996</c:v>
                </c:pt>
                <c:pt idx="126">
                  <c:v>1997</c:v>
                </c:pt>
                <c:pt idx="127">
                  <c:v>1998</c:v>
                </c:pt>
                <c:pt idx="128">
                  <c:v>1999</c:v>
                </c:pt>
                <c:pt idx="129">
                  <c:v>2000</c:v>
                </c:pt>
                <c:pt idx="130">
                  <c:v>2001</c:v>
                </c:pt>
                <c:pt idx="131">
                  <c:v>2002</c:v>
                </c:pt>
                <c:pt idx="132">
                  <c:v>2003</c:v>
                </c:pt>
                <c:pt idx="133">
                  <c:v>2004</c:v>
                </c:pt>
                <c:pt idx="134">
                  <c:v>2005</c:v>
                </c:pt>
                <c:pt idx="135">
                  <c:v>2006</c:v>
                </c:pt>
                <c:pt idx="136">
                  <c:v>2007</c:v>
                </c:pt>
                <c:pt idx="137">
                  <c:v>2008</c:v>
                </c:pt>
                <c:pt idx="138">
                  <c:v>2009</c:v>
                </c:pt>
                <c:pt idx="139">
                  <c:v>2010</c:v>
                </c:pt>
                <c:pt idx="140">
                  <c:v>2011</c:v>
                </c:pt>
                <c:pt idx="141">
                  <c:v>2012</c:v>
                </c:pt>
                <c:pt idx="142">
                  <c:v>2013</c:v>
                </c:pt>
                <c:pt idx="143">
                  <c:v>2014</c:v>
                </c:pt>
                <c:pt idx="144">
                  <c:v>2015</c:v>
                </c:pt>
                <c:pt idx="145">
                  <c:v>2016</c:v>
                </c:pt>
                <c:pt idx="146">
                  <c:v>2017</c:v>
                </c:pt>
                <c:pt idx="147">
                  <c:v>2018</c:v>
                </c:pt>
              </c:numCache>
            </c:numRef>
          </c:cat>
          <c:val>
            <c:numRef>
              <c:f>Sheet1!$G$2:$G$149</c:f>
              <c:numCache>
                <c:formatCode>0.00%</c:formatCode>
                <c:ptCount val="148"/>
                <c:pt idx="0">
                  <c:v>0.1217391304347826</c:v>
                </c:pt>
                <c:pt idx="1">
                  <c:v>0.16783216783216784</c:v>
                </c:pt>
                <c:pt idx="2">
                  <c:v>0.18032786885245902</c:v>
                </c:pt>
                <c:pt idx="3">
                  <c:v>0.19166666666666665</c:v>
                </c:pt>
                <c:pt idx="4">
                  <c:v>0.19047619047619047</c:v>
                </c:pt>
                <c:pt idx="5">
                  <c:v>9.9173553719008267E-2</c:v>
                </c:pt>
                <c:pt idx="6">
                  <c:v>7.6086956521739135E-2</c:v>
                </c:pt>
                <c:pt idx="7">
                  <c:v>7.792207792207792E-2</c:v>
                </c:pt>
                <c:pt idx="8">
                  <c:v>5.8823529411764705E-2</c:v>
                </c:pt>
                <c:pt idx="9">
                  <c:v>6.2992125984251968E-2</c:v>
                </c:pt>
                <c:pt idx="10">
                  <c:v>4.1666666666666664E-2</c:v>
                </c:pt>
                <c:pt idx="11">
                  <c:v>6.1403508771929821E-2</c:v>
                </c:pt>
                <c:pt idx="12">
                  <c:v>6.9767441860465115E-2</c:v>
                </c:pt>
                <c:pt idx="13">
                  <c:v>0.12382445141065831</c:v>
                </c:pt>
                <c:pt idx="14">
                  <c:v>8.7227414330218064E-2</c:v>
                </c:pt>
                <c:pt idx="15">
                  <c:v>9.2307692307692313E-2</c:v>
                </c:pt>
                <c:pt idx="16">
                  <c:v>6.6455696202531639E-2</c:v>
                </c:pt>
                <c:pt idx="17">
                  <c:v>5.7228915662650606E-2</c:v>
                </c:pt>
                <c:pt idx="18">
                  <c:v>4.3478260869565216E-2</c:v>
                </c:pt>
                <c:pt idx="19">
                  <c:v>8.4313725490196084E-2</c:v>
                </c:pt>
                <c:pt idx="20">
                  <c:v>7.7994428969359333E-2</c:v>
                </c:pt>
                <c:pt idx="21">
                  <c:v>9.4339622641509441E-2</c:v>
                </c:pt>
                <c:pt idx="22">
                  <c:v>7.3076923076923081E-2</c:v>
                </c:pt>
                <c:pt idx="23">
                  <c:v>6.0606060606060608E-2</c:v>
                </c:pt>
                <c:pt idx="24">
                  <c:v>8.4507042253521125E-2</c:v>
                </c:pt>
                <c:pt idx="25">
                  <c:v>6.25E-2</c:v>
                </c:pt>
                <c:pt idx="26">
                  <c:v>7.6045627376425853E-2</c:v>
                </c:pt>
                <c:pt idx="27">
                  <c:v>5.6856187290969896E-2</c:v>
                </c:pt>
                <c:pt idx="28">
                  <c:v>5.4838709677419356E-2</c:v>
                </c:pt>
                <c:pt idx="29">
                  <c:v>5.3191489361702128E-2</c:v>
                </c:pt>
                <c:pt idx="30">
                  <c:v>7.5471698113207544E-2</c:v>
                </c:pt>
                <c:pt idx="31">
                  <c:v>6.6666666666666666E-2</c:v>
                </c:pt>
                <c:pt idx="32">
                  <c:v>6.7934782608695649E-2</c:v>
                </c:pt>
                <c:pt idx="33">
                  <c:v>7.9670329670329665E-2</c:v>
                </c:pt>
                <c:pt idx="34">
                  <c:v>8.9743589743589744E-2</c:v>
                </c:pt>
                <c:pt idx="35">
                  <c:v>9.2233009708737851E-2</c:v>
                </c:pt>
                <c:pt idx="36">
                  <c:v>9.5465393794749401E-2</c:v>
                </c:pt>
                <c:pt idx="37">
                  <c:v>8.4090909090909091E-2</c:v>
                </c:pt>
                <c:pt idx="38">
                  <c:v>7.5396825396825393E-2</c:v>
                </c:pt>
                <c:pt idx="39">
                  <c:v>7.2834645669291334E-2</c:v>
                </c:pt>
                <c:pt idx="40">
                  <c:v>6.7289719626168226E-2</c:v>
                </c:pt>
                <c:pt idx="41">
                  <c:v>9.1059602649006616E-2</c:v>
                </c:pt>
                <c:pt idx="42">
                  <c:v>8.9347079037800689E-2</c:v>
                </c:pt>
                <c:pt idx="43">
                  <c:v>7.9729729729729734E-2</c:v>
                </c:pt>
                <c:pt idx="44">
                  <c:v>7.5034106412005461E-2</c:v>
                </c:pt>
                <c:pt idx="45">
                  <c:v>6.4516129032258063E-2</c:v>
                </c:pt>
                <c:pt idx="46">
                  <c:v>3.877551020408164E-2</c:v>
                </c:pt>
                <c:pt idx="47">
                  <c:v>8.1799591002044994E-2</c:v>
                </c:pt>
                <c:pt idx="48">
                  <c:v>5.4279749478079335E-2</c:v>
                </c:pt>
                <c:pt idx="49">
                  <c:v>4.6464646464646465E-2</c:v>
                </c:pt>
                <c:pt idx="50">
                  <c:v>4.2682926829268296E-2</c:v>
                </c:pt>
                <c:pt idx="51">
                  <c:v>6.4386317907444673E-2</c:v>
                </c:pt>
                <c:pt idx="52">
                  <c:v>7.407407407407407E-2</c:v>
                </c:pt>
                <c:pt idx="53">
                  <c:v>6.0491493383742913E-2</c:v>
                </c:pt>
                <c:pt idx="54">
                  <c:v>0.10646387832699619</c:v>
                </c:pt>
                <c:pt idx="55">
                  <c:v>0.10358565737051792</c:v>
                </c:pt>
                <c:pt idx="56">
                  <c:v>0.115234375</c:v>
                </c:pt>
                <c:pt idx="57">
                  <c:v>0.10693069306930693</c:v>
                </c:pt>
                <c:pt idx="58">
                  <c:v>0.10588235294117647</c:v>
                </c:pt>
                <c:pt idx="59">
                  <c:v>9.330628803245436E-2</c:v>
                </c:pt>
                <c:pt idx="60">
                  <c:v>8.943089430894309E-2</c:v>
                </c:pt>
                <c:pt idx="61">
                  <c:v>0.10183299389002036</c:v>
                </c:pt>
                <c:pt idx="62">
                  <c:v>0.12173913043478261</c:v>
                </c:pt>
                <c:pt idx="63">
                  <c:v>0.11704312114989733</c:v>
                </c:pt>
                <c:pt idx="64">
                  <c:v>9.7107438016528921E-2</c:v>
                </c:pt>
                <c:pt idx="65">
                  <c:v>9.7713097713097719E-2</c:v>
                </c:pt>
                <c:pt idx="66">
                  <c:v>0.10642570281124498</c:v>
                </c:pt>
                <c:pt idx="67">
                  <c:v>8.9641434262948197E-2</c:v>
                </c:pt>
                <c:pt idx="68">
                  <c:v>9.0056285178236398E-2</c:v>
                </c:pt>
                <c:pt idx="69">
                  <c:v>8.3657587548638127E-2</c:v>
                </c:pt>
                <c:pt idx="70">
                  <c:v>8.2417582417582416E-2</c:v>
                </c:pt>
                <c:pt idx="71">
                  <c:v>0.107421875</c:v>
                </c:pt>
                <c:pt idx="72">
                  <c:v>0.14258188824662812</c:v>
                </c:pt>
                <c:pt idx="73">
                  <c:v>0.18248175182481752</c:v>
                </c:pt>
                <c:pt idx="74">
                  <c:v>0.2230347349177331</c:v>
                </c:pt>
                <c:pt idx="75">
                  <c:v>0.13586097946287518</c:v>
                </c:pt>
                <c:pt idx="76">
                  <c:v>0.13970588235294118</c:v>
                </c:pt>
                <c:pt idx="77">
                  <c:v>9.7785977859778606E-2</c:v>
                </c:pt>
                <c:pt idx="78">
                  <c:v>8.0827067669172928E-2</c:v>
                </c:pt>
                <c:pt idx="79">
                  <c:v>9.2452830188679239E-2</c:v>
                </c:pt>
                <c:pt idx="80">
                  <c:v>8.8397790055248615E-2</c:v>
                </c:pt>
                <c:pt idx="81">
                  <c:v>0.11510791366906474</c:v>
                </c:pt>
                <c:pt idx="82">
                  <c:v>0.1198501872659176</c:v>
                </c:pt>
                <c:pt idx="83">
                  <c:v>0.11194029850746269</c:v>
                </c:pt>
                <c:pt idx="84">
                  <c:v>0.11185308848080133</c:v>
                </c:pt>
                <c:pt idx="85">
                  <c:v>0.13043478260869565</c:v>
                </c:pt>
                <c:pt idx="86">
                  <c:v>0.12255772646536411</c:v>
                </c:pt>
                <c:pt idx="87">
                  <c:v>9.8275862068965519E-2</c:v>
                </c:pt>
                <c:pt idx="88">
                  <c:v>9.8073555166374782E-2</c:v>
                </c:pt>
                <c:pt idx="89">
                  <c:v>0.08</c:v>
                </c:pt>
                <c:pt idx="90">
                  <c:v>9.6774193548387094E-2</c:v>
                </c:pt>
                <c:pt idx="91">
                  <c:v>9.1168091168091159E-2</c:v>
                </c:pt>
                <c:pt idx="92">
                  <c:v>0.10215827338129496</c:v>
                </c:pt>
                <c:pt idx="93">
                  <c:v>9.4285714285714292E-2</c:v>
                </c:pt>
                <c:pt idx="94">
                  <c:v>0.10541310541310542</c:v>
                </c:pt>
                <c:pt idx="95">
                  <c:v>7.1428571428571425E-2</c:v>
                </c:pt>
                <c:pt idx="96">
                  <c:v>7.1030640668523673E-2</c:v>
                </c:pt>
                <c:pt idx="97">
                  <c:v>4.8816568047337278E-2</c:v>
                </c:pt>
                <c:pt idx="98">
                  <c:v>5.6537102473498232E-2</c:v>
                </c:pt>
                <c:pt idx="99">
                  <c:v>5.3003533568904596E-2</c:v>
                </c:pt>
                <c:pt idx="100">
                  <c:v>4.9516908212560384E-2</c:v>
                </c:pt>
                <c:pt idx="101">
                  <c:v>5.5825242718446598E-2</c:v>
                </c:pt>
                <c:pt idx="102">
                  <c:v>5.7247259439707668E-2</c:v>
                </c:pt>
                <c:pt idx="103">
                  <c:v>5.9233449477351915E-2</c:v>
                </c:pt>
                <c:pt idx="104">
                  <c:v>5.4502369668246439E-2</c:v>
                </c:pt>
                <c:pt idx="105">
                  <c:v>5.0122249388753058E-2</c:v>
                </c:pt>
                <c:pt idx="106">
                  <c:v>5.4444444444444448E-2</c:v>
                </c:pt>
                <c:pt idx="107">
                  <c:v>5.9734513274336286E-2</c:v>
                </c:pt>
                <c:pt idx="108">
                  <c:v>6.2291434927697439E-2</c:v>
                </c:pt>
                <c:pt idx="109">
                  <c:v>6.9868995633187769E-2</c:v>
                </c:pt>
                <c:pt idx="110">
                  <c:v>7.0562293274531424E-2</c:v>
                </c:pt>
                <c:pt idx="111">
                  <c:v>8.0472103004291834E-2</c:v>
                </c:pt>
                <c:pt idx="112">
                  <c:v>8.3945435466946494E-2</c:v>
                </c:pt>
                <c:pt idx="113">
                  <c:v>9.6256684491978606E-2</c:v>
                </c:pt>
                <c:pt idx="114">
                  <c:v>0.10286320254506894</c:v>
                </c:pt>
                <c:pt idx="115">
                  <c:v>9.5487932843651632E-2</c:v>
                </c:pt>
                <c:pt idx="116">
                  <c:v>7.7948717948717952E-2</c:v>
                </c:pt>
                <c:pt idx="117">
                  <c:v>8.1192189105858167E-2</c:v>
                </c:pt>
                <c:pt idx="118">
                  <c:v>7.4898785425101214E-2</c:v>
                </c:pt>
                <c:pt idx="119">
                  <c:v>6.7961165048543687E-2</c:v>
                </c:pt>
                <c:pt idx="120">
                  <c:v>6.9632495164410058E-2</c:v>
                </c:pt>
                <c:pt idx="121">
                  <c:v>7.3485600794438929E-2</c:v>
                </c:pt>
                <c:pt idx="122">
                  <c:v>6.7934782608695649E-2</c:v>
                </c:pt>
                <c:pt idx="123">
                  <c:v>7.5681130171543903E-2</c:v>
                </c:pt>
                <c:pt idx="124">
                  <c:v>6.6195939982347754E-2</c:v>
                </c:pt>
                <c:pt idx="125">
                  <c:v>6.660823838737949E-2</c:v>
                </c:pt>
                <c:pt idx="126">
                  <c:v>7.5690115761353524E-2</c:v>
                </c:pt>
                <c:pt idx="127">
                  <c:v>7.5885328836424959E-2</c:v>
                </c:pt>
                <c:pt idx="128">
                  <c:v>7.6095947063688996E-2</c:v>
                </c:pt>
                <c:pt idx="129">
                  <c:v>9.5121951219512196E-2</c:v>
                </c:pt>
                <c:pt idx="130">
                  <c:v>0.10573770491803279</c:v>
                </c:pt>
                <c:pt idx="131">
                  <c:v>9.7701149425287362E-2</c:v>
                </c:pt>
                <c:pt idx="132">
                  <c:v>0.10975609756097561</c:v>
                </c:pt>
                <c:pt idx="133">
                  <c:v>0.11307137129109864</c:v>
                </c:pt>
                <c:pt idx="134">
                  <c:v>0.12206952303961197</c:v>
                </c:pt>
                <c:pt idx="135">
                  <c:v>0.11272141706924316</c:v>
                </c:pt>
                <c:pt idx="136">
                  <c:v>0.10876369327073553</c:v>
                </c:pt>
                <c:pt idx="137">
                  <c:v>9.7598760650658409E-2</c:v>
                </c:pt>
                <c:pt idx="138">
                  <c:v>9.4786729857819899E-2</c:v>
                </c:pt>
                <c:pt idx="139">
                  <c:v>8.3266613290632507E-2</c:v>
                </c:pt>
                <c:pt idx="140">
                  <c:v>8.4942084942084953E-2</c:v>
                </c:pt>
                <c:pt idx="141">
                  <c:v>8.6448598130841117E-2</c:v>
                </c:pt>
                <c:pt idx="142">
                  <c:v>7.9754601226993863E-2</c:v>
                </c:pt>
                <c:pt idx="143">
                  <c:v>7.1212121212121213E-2</c:v>
                </c:pt>
                <c:pt idx="144">
                  <c:v>5.8605341246290799E-2</c:v>
                </c:pt>
                <c:pt idx="145">
                  <c:v>5.1736881005173686E-2</c:v>
                </c:pt>
                <c:pt idx="146">
                  <c:v>4.5655375552282766E-2</c:v>
                </c:pt>
                <c:pt idx="147">
                  <c:v>4.7860768672951415E-2</c:v>
                </c:pt>
              </c:numCache>
            </c:numRef>
          </c:val>
          <c:smooth val="0"/>
          <c:extLst>
            <c:ext xmlns:c16="http://schemas.microsoft.com/office/drawing/2014/chart" uri="{C3380CC4-5D6E-409C-BE32-E72D297353CC}">
              <c16:uniqueId val="{00000000-7935-4ECE-89DA-EFC34B217E4E}"/>
            </c:ext>
          </c:extLst>
        </c:ser>
        <c:dLbls>
          <c:showLegendKey val="0"/>
          <c:showVal val="0"/>
          <c:showCatName val="0"/>
          <c:showSerName val="0"/>
          <c:showPercent val="0"/>
          <c:showBubbleSize val="0"/>
        </c:dLbls>
        <c:smooth val="0"/>
        <c:axId val="631302408"/>
        <c:axId val="631318808"/>
      </c:lineChart>
      <c:catAx>
        <c:axId val="63130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1318808"/>
        <c:crosses val="autoZero"/>
        <c:auto val="1"/>
        <c:lblAlgn val="ctr"/>
        <c:lblOffset val="100"/>
        <c:noMultiLvlLbl val="0"/>
      </c:catAx>
      <c:valAx>
        <c:axId val="631318808"/>
        <c:scaling>
          <c:orientation val="minMax"/>
          <c:max val="0.2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63130240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100" b="1" dirty="0">
                <a:latin typeface="Cambria" panose="02040503050406030204" pitchFamily="18" charset="0"/>
              </a:rPr>
              <a:t>US Years in World</a:t>
            </a:r>
            <a:r>
              <a:rPr lang="en-US" sz="2100" b="1" baseline="0" dirty="0">
                <a:latin typeface="Cambria" panose="02040503050406030204" pitchFamily="18" charset="0"/>
              </a:rPr>
              <a:t> Wars</a:t>
            </a:r>
            <a:endParaRPr lang="en-US" sz="2100" b="1" dirty="0">
              <a:latin typeface="Cambria" panose="02040503050406030204" pitchFamily="18" charset="0"/>
            </a:endParaRPr>
          </a:p>
        </c:rich>
      </c:tx>
      <c:layout>
        <c:manualLayout>
          <c:xMode val="edge"/>
          <c:yMode val="edge"/>
          <c:x val="0.10231002248292988"/>
          <c:y val="2.48431359953267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WW1</c:v>
                </c:pt>
              </c:strCache>
            </c:strRef>
          </c:tx>
          <c:spPr>
            <a:solidFill>
              <a:schemeClr val="accent1"/>
            </a:solidFill>
            <a:ln>
              <a:noFill/>
            </a:ln>
            <a:effectLst/>
          </c:spPr>
          <c:invertIfNegative val="0"/>
          <c:cat>
            <c:strRef>
              <c:f>Sheet1!$B$2</c:f>
              <c:strCache>
                <c:ptCount val="1"/>
                <c:pt idx="0">
                  <c:v>Years</c:v>
                </c:pt>
              </c:strCache>
            </c:strRef>
          </c:cat>
          <c:val>
            <c:numRef>
              <c:f>Sheet1!$B$3</c:f>
              <c:numCache>
                <c:formatCode>General</c:formatCode>
                <c:ptCount val="1"/>
                <c:pt idx="0">
                  <c:v>1.5833333333333333</c:v>
                </c:pt>
              </c:numCache>
            </c:numRef>
          </c:val>
          <c:extLst>
            <c:ext xmlns:c16="http://schemas.microsoft.com/office/drawing/2014/chart" uri="{C3380CC4-5D6E-409C-BE32-E72D297353CC}">
              <c16:uniqueId val="{00000000-AA38-4307-BE35-01BDBD98E740}"/>
            </c:ext>
          </c:extLst>
        </c:ser>
        <c:ser>
          <c:idx val="1"/>
          <c:order val="1"/>
          <c:tx>
            <c:strRef>
              <c:f>Sheet1!$A$4</c:f>
              <c:strCache>
                <c:ptCount val="1"/>
                <c:pt idx="0">
                  <c:v>WW2</c:v>
                </c:pt>
              </c:strCache>
            </c:strRef>
          </c:tx>
          <c:spPr>
            <a:solidFill>
              <a:schemeClr val="accent2"/>
            </a:solidFill>
            <a:ln>
              <a:noFill/>
            </a:ln>
            <a:effectLst/>
          </c:spPr>
          <c:invertIfNegative val="0"/>
          <c:cat>
            <c:strRef>
              <c:f>Sheet1!$B$2</c:f>
              <c:strCache>
                <c:ptCount val="1"/>
                <c:pt idx="0">
                  <c:v>Years</c:v>
                </c:pt>
              </c:strCache>
            </c:strRef>
          </c:cat>
          <c:val>
            <c:numRef>
              <c:f>Sheet1!$B$4</c:f>
              <c:numCache>
                <c:formatCode>General</c:formatCode>
                <c:ptCount val="1"/>
                <c:pt idx="0">
                  <c:v>3.75</c:v>
                </c:pt>
              </c:numCache>
            </c:numRef>
          </c:val>
          <c:extLst>
            <c:ext xmlns:c16="http://schemas.microsoft.com/office/drawing/2014/chart" uri="{C3380CC4-5D6E-409C-BE32-E72D297353CC}">
              <c16:uniqueId val="{00000001-AA38-4307-BE35-01BDBD98E740}"/>
            </c:ext>
          </c:extLst>
        </c:ser>
        <c:dLbls>
          <c:showLegendKey val="0"/>
          <c:showVal val="0"/>
          <c:showCatName val="0"/>
          <c:showSerName val="0"/>
          <c:showPercent val="0"/>
          <c:showBubbleSize val="0"/>
        </c:dLbls>
        <c:gapWidth val="219"/>
        <c:overlap val="-27"/>
        <c:axId val="788324424"/>
        <c:axId val="788324752"/>
      </c:barChart>
      <c:catAx>
        <c:axId val="78832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788324752"/>
        <c:crosses val="autoZero"/>
        <c:auto val="1"/>
        <c:lblAlgn val="ctr"/>
        <c:lblOffset val="100"/>
        <c:noMultiLvlLbl val="0"/>
      </c:catAx>
      <c:valAx>
        <c:axId val="78832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78832442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solidFill>
        <a:srgbClr val="FF0000"/>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100" b="1" dirty="0">
                <a:latin typeface="Cambria" panose="02040503050406030204" pitchFamily="18" charset="0"/>
              </a:rPr>
              <a:t>US Soldiers in World Wars</a:t>
            </a:r>
          </a:p>
        </c:rich>
      </c:tx>
      <c:layout>
        <c:manualLayout>
          <c:xMode val="edge"/>
          <c:yMode val="edge"/>
          <c:x val="0.12266110067343754"/>
          <c:y val="1.255411490771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WW1</c:v>
                </c:pt>
              </c:strCache>
            </c:strRef>
          </c:tx>
          <c:spPr>
            <a:solidFill>
              <a:schemeClr val="accent1"/>
            </a:solidFill>
            <a:ln>
              <a:noFill/>
            </a:ln>
            <a:effectLst/>
          </c:spPr>
          <c:invertIfNegative val="0"/>
          <c:cat>
            <c:strRef>
              <c:f>Sheet1!$C$2</c:f>
              <c:strCache>
                <c:ptCount val="1"/>
                <c:pt idx="0">
                  <c:v>Soldiers (Millions)</c:v>
                </c:pt>
              </c:strCache>
            </c:strRef>
          </c:cat>
          <c:val>
            <c:numRef>
              <c:f>Sheet1!$C$3</c:f>
              <c:numCache>
                <c:formatCode>General</c:formatCode>
                <c:ptCount val="1"/>
                <c:pt idx="0">
                  <c:v>4.7</c:v>
                </c:pt>
              </c:numCache>
            </c:numRef>
          </c:val>
          <c:extLst>
            <c:ext xmlns:c16="http://schemas.microsoft.com/office/drawing/2014/chart" uri="{C3380CC4-5D6E-409C-BE32-E72D297353CC}">
              <c16:uniqueId val="{00000000-AAFB-48E2-9327-6F683BF86F4E}"/>
            </c:ext>
          </c:extLst>
        </c:ser>
        <c:ser>
          <c:idx val="1"/>
          <c:order val="1"/>
          <c:tx>
            <c:strRef>
              <c:f>Sheet1!$A$4</c:f>
              <c:strCache>
                <c:ptCount val="1"/>
                <c:pt idx="0">
                  <c:v>WW2</c:v>
                </c:pt>
              </c:strCache>
            </c:strRef>
          </c:tx>
          <c:spPr>
            <a:solidFill>
              <a:schemeClr val="accent2"/>
            </a:solidFill>
            <a:ln>
              <a:noFill/>
            </a:ln>
            <a:effectLst/>
          </c:spPr>
          <c:invertIfNegative val="0"/>
          <c:cat>
            <c:strRef>
              <c:f>Sheet1!$C$2</c:f>
              <c:strCache>
                <c:ptCount val="1"/>
                <c:pt idx="0">
                  <c:v>Soldiers (Millions)</c:v>
                </c:pt>
              </c:strCache>
            </c:strRef>
          </c:cat>
          <c:val>
            <c:numRef>
              <c:f>Sheet1!$C$4</c:f>
              <c:numCache>
                <c:formatCode>General</c:formatCode>
                <c:ptCount val="1"/>
                <c:pt idx="0">
                  <c:v>16</c:v>
                </c:pt>
              </c:numCache>
            </c:numRef>
          </c:val>
          <c:extLst>
            <c:ext xmlns:c16="http://schemas.microsoft.com/office/drawing/2014/chart" uri="{C3380CC4-5D6E-409C-BE32-E72D297353CC}">
              <c16:uniqueId val="{00000001-AAFB-48E2-9327-6F683BF86F4E}"/>
            </c:ext>
          </c:extLst>
        </c:ser>
        <c:dLbls>
          <c:showLegendKey val="0"/>
          <c:showVal val="0"/>
          <c:showCatName val="0"/>
          <c:showSerName val="0"/>
          <c:showPercent val="0"/>
          <c:showBubbleSize val="0"/>
        </c:dLbls>
        <c:gapWidth val="219"/>
        <c:overlap val="-27"/>
        <c:axId val="788324424"/>
        <c:axId val="788324752"/>
      </c:barChart>
      <c:catAx>
        <c:axId val="78832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788324752"/>
        <c:crosses val="autoZero"/>
        <c:auto val="1"/>
        <c:lblAlgn val="ctr"/>
        <c:lblOffset val="100"/>
        <c:noMultiLvlLbl val="0"/>
      </c:catAx>
      <c:valAx>
        <c:axId val="78832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788324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solidFill>
        <a:srgbClr val="FF0000"/>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latin typeface="Cambria" panose="02040503050406030204" pitchFamily="18" charset="0"/>
              </a:rPr>
              <a:t>Children on Major League Rosters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898540026246716E-2"/>
          <c:y val="0.1052917760279965"/>
          <c:w val="0.95664312664041995"/>
          <c:h val="0.8407449693788277"/>
        </c:manualLayout>
      </c:layout>
      <c:barChart>
        <c:barDir val="col"/>
        <c:grouping val="clustered"/>
        <c:varyColors val="0"/>
        <c:ser>
          <c:idx val="0"/>
          <c:order val="0"/>
          <c:tx>
            <c:strRef>
              <c:f>Worksheet!$Q$1</c:f>
              <c:strCache>
                <c:ptCount val="1"/>
                <c:pt idx="0">
                  <c:v>Children</c:v>
                </c:pt>
              </c:strCache>
            </c:strRef>
          </c:tx>
          <c:spPr>
            <a:solidFill>
              <a:schemeClr val="accent1"/>
            </a:solidFill>
            <a:ln>
              <a:noFill/>
            </a:ln>
            <a:effectLst/>
          </c:spPr>
          <c:invertIfNegative val="0"/>
          <c:dPt>
            <c:idx val="72"/>
            <c:invertIfNegative val="0"/>
            <c:bubble3D val="0"/>
            <c:spPr>
              <a:solidFill>
                <a:srgbClr val="FF0000"/>
              </a:solidFill>
              <a:ln>
                <a:noFill/>
              </a:ln>
              <a:effectLst/>
            </c:spPr>
            <c:extLst>
              <c:ext xmlns:c16="http://schemas.microsoft.com/office/drawing/2014/chart" uri="{C3380CC4-5D6E-409C-BE32-E72D297353CC}">
                <c16:uniqueId val="{00000003-5B05-42D3-9D32-40AE68DA25E7}"/>
              </c:ext>
            </c:extLst>
          </c:dPt>
          <c:dPt>
            <c:idx val="73"/>
            <c:invertIfNegative val="0"/>
            <c:bubble3D val="0"/>
            <c:spPr>
              <a:solidFill>
                <a:srgbClr val="FF0000"/>
              </a:solidFill>
              <a:ln>
                <a:noFill/>
              </a:ln>
              <a:effectLst/>
            </c:spPr>
            <c:extLst>
              <c:ext xmlns:c16="http://schemas.microsoft.com/office/drawing/2014/chart" uri="{C3380CC4-5D6E-409C-BE32-E72D297353CC}">
                <c16:uniqueId val="{00000002-5B05-42D3-9D32-40AE68DA25E7}"/>
              </c:ext>
            </c:extLst>
          </c:dPt>
          <c:dPt>
            <c:idx val="74"/>
            <c:invertIfNegative val="0"/>
            <c:bubble3D val="0"/>
            <c:spPr>
              <a:solidFill>
                <a:srgbClr val="FF0000"/>
              </a:solidFill>
              <a:ln>
                <a:noFill/>
              </a:ln>
              <a:effectLst/>
            </c:spPr>
            <c:extLst>
              <c:ext xmlns:c16="http://schemas.microsoft.com/office/drawing/2014/chart" uri="{C3380CC4-5D6E-409C-BE32-E72D297353CC}">
                <c16:uniqueId val="{00000001-5B05-42D3-9D32-40AE68DA25E7}"/>
              </c:ext>
            </c:extLst>
          </c:dPt>
          <c:cat>
            <c:numRef>
              <c:f>Worksheet!$P$2:$P$150</c:f>
              <c:numCache>
                <c:formatCode>General</c:formatCode>
                <c:ptCount val="149"/>
                <c:pt idx="0">
                  <c:v>1871</c:v>
                </c:pt>
                <c:pt idx="1">
                  <c:v>1872</c:v>
                </c:pt>
                <c:pt idx="2">
                  <c:v>1873</c:v>
                </c:pt>
                <c:pt idx="3">
                  <c:v>1874</c:v>
                </c:pt>
                <c:pt idx="4">
                  <c:v>1875</c:v>
                </c:pt>
                <c:pt idx="5">
                  <c:v>1876</c:v>
                </c:pt>
                <c:pt idx="6">
                  <c:v>1877</c:v>
                </c:pt>
                <c:pt idx="7">
                  <c:v>1878</c:v>
                </c:pt>
                <c:pt idx="8">
                  <c:v>1879</c:v>
                </c:pt>
                <c:pt idx="9">
                  <c:v>1880</c:v>
                </c:pt>
                <c:pt idx="10">
                  <c:v>1881</c:v>
                </c:pt>
                <c:pt idx="11">
                  <c:v>1882</c:v>
                </c:pt>
                <c:pt idx="12">
                  <c:v>1883</c:v>
                </c:pt>
                <c:pt idx="13">
                  <c:v>1884</c:v>
                </c:pt>
                <c:pt idx="14">
                  <c:v>1885</c:v>
                </c:pt>
                <c:pt idx="15">
                  <c:v>1886</c:v>
                </c:pt>
                <c:pt idx="16">
                  <c:v>1887</c:v>
                </c:pt>
                <c:pt idx="17">
                  <c:v>1888</c:v>
                </c:pt>
                <c:pt idx="18">
                  <c:v>1889</c:v>
                </c:pt>
                <c:pt idx="19">
                  <c:v>1890</c:v>
                </c:pt>
                <c:pt idx="20">
                  <c:v>1891</c:v>
                </c:pt>
                <c:pt idx="21">
                  <c:v>1892</c:v>
                </c:pt>
                <c:pt idx="22">
                  <c:v>1893</c:v>
                </c:pt>
                <c:pt idx="23">
                  <c:v>1894</c:v>
                </c:pt>
                <c:pt idx="24">
                  <c:v>1895</c:v>
                </c:pt>
                <c:pt idx="25">
                  <c:v>1896</c:v>
                </c:pt>
                <c:pt idx="26">
                  <c:v>1897</c:v>
                </c:pt>
                <c:pt idx="27">
                  <c:v>1898</c:v>
                </c:pt>
                <c:pt idx="28">
                  <c:v>1899</c:v>
                </c:pt>
                <c:pt idx="29">
                  <c:v>1900</c:v>
                </c:pt>
                <c:pt idx="30">
                  <c:v>1901</c:v>
                </c:pt>
                <c:pt idx="31">
                  <c:v>1902</c:v>
                </c:pt>
                <c:pt idx="32">
                  <c:v>1903</c:v>
                </c:pt>
                <c:pt idx="33">
                  <c:v>1904</c:v>
                </c:pt>
                <c:pt idx="34">
                  <c:v>1905</c:v>
                </c:pt>
                <c:pt idx="35">
                  <c:v>1906</c:v>
                </c:pt>
                <c:pt idx="36">
                  <c:v>1907</c:v>
                </c:pt>
                <c:pt idx="37">
                  <c:v>1908</c:v>
                </c:pt>
                <c:pt idx="38">
                  <c:v>1909</c:v>
                </c:pt>
                <c:pt idx="39">
                  <c:v>1910</c:v>
                </c:pt>
                <c:pt idx="40">
                  <c:v>1911</c:v>
                </c:pt>
                <c:pt idx="41">
                  <c:v>1912</c:v>
                </c:pt>
                <c:pt idx="42">
                  <c:v>1913</c:v>
                </c:pt>
                <c:pt idx="43">
                  <c:v>1914</c:v>
                </c:pt>
                <c:pt idx="44">
                  <c:v>1915</c:v>
                </c:pt>
                <c:pt idx="45">
                  <c:v>1916</c:v>
                </c:pt>
                <c:pt idx="46">
                  <c:v>1917</c:v>
                </c:pt>
                <c:pt idx="47">
                  <c:v>1918</c:v>
                </c:pt>
                <c:pt idx="48">
                  <c:v>1919</c:v>
                </c:pt>
                <c:pt idx="49">
                  <c:v>1920</c:v>
                </c:pt>
                <c:pt idx="50">
                  <c:v>1921</c:v>
                </c:pt>
                <c:pt idx="51">
                  <c:v>1922</c:v>
                </c:pt>
                <c:pt idx="52">
                  <c:v>1923</c:v>
                </c:pt>
                <c:pt idx="53">
                  <c:v>1924</c:v>
                </c:pt>
                <c:pt idx="54">
                  <c:v>1925</c:v>
                </c:pt>
                <c:pt idx="55">
                  <c:v>1926</c:v>
                </c:pt>
                <c:pt idx="56">
                  <c:v>1927</c:v>
                </c:pt>
                <c:pt idx="57">
                  <c:v>1928</c:v>
                </c:pt>
                <c:pt idx="58">
                  <c:v>1929</c:v>
                </c:pt>
                <c:pt idx="59">
                  <c:v>1930</c:v>
                </c:pt>
                <c:pt idx="60">
                  <c:v>1931</c:v>
                </c:pt>
                <c:pt idx="61">
                  <c:v>1932</c:v>
                </c:pt>
                <c:pt idx="62">
                  <c:v>1933</c:v>
                </c:pt>
                <c:pt idx="63">
                  <c:v>1934</c:v>
                </c:pt>
                <c:pt idx="64">
                  <c:v>1935</c:v>
                </c:pt>
                <c:pt idx="65">
                  <c:v>1936</c:v>
                </c:pt>
                <c:pt idx="66">
                  <c:v>1937</c:v>
                </c:pt>
                <c:pt idx="67">
                  <c:v>1938</c:v>
                </c:pt>
                <c:pt idx="68">
                  <c:v>1939</c:v>
                </c:pt>
                <c:pt idx="69">
                  <c:v>1940</c:v>
                </c:pt>
                <c:pt idx="70">
                  <c:v>1941</c:v>
                </c:pt>
                <c:pt idx="71">
                  <c:v>1942</c:v>
                </c:pt>
                <c:pt idx="72">
                  <c:v>1943</c:v>
                </c:pt>
                <c:pt idx="73">
                  <c:v>1944</c:v>
                </c:pt>
                <c:pt idx="74">
                  <c:v>1945</c:v>
                </c:pt>
                <c:pt idx="75">
                  <c:v>1946</c:v>
                </c:pt>
                <c:pt idx="76">
                  <c:v>1947</c:v>
                </c:pt>
                <c:pt idx="77">
                  <c:v>1948</c:v>
                </c:pt>
                <c:pt idx="78">
                  <c:v>1949</c:v>
                </c:pt>
                <c:pt idx="79">
                  <c:v>1950</c:v>
                </c:pt>
                <c:pt idx="80">
                  <c:v>1951</c:v>
                </c:pt>
                <c:pt idx="81">
                  <c:v>1952</c:v>
                </c:pt>
                <c:pt idx="82">
                  <c:v>1953</c:v>
                </c:pt>
                <c:pt idx="83">
                  <c:v>1954</c:v>
                </c:pt>
                <c:pt idx="84">
                  <c:v>1955</c:v>
                </c:pt>
                <c:pt idx="85">
                  <c:v>1956</c:v>
                </c:pt>
                <c:pt idx="86">
                  <c:v>1957</c:v>
                </c:pt>
                <c:pt idx="87">
                  <c:v>1958</c:v>
                </c:pt>
                <c:pt idx="88">
                  <c:v>1959</c:v>
                </c:pt>
                <c:pt idx="89">
                  <c:v>1960</c:v>
                </c:pt>
                <c:pt idx="90">
                  <c:v>1961</c:v>
                </c:pt>
                <c:pt idx="91">
                  <c:v>1962</c:v>
                </c:pt>
                <c:pt idx="92">
                  <c:v>1963</c:v>
                </c:pt>
                <c:pt idx="93">
                  <c:v>1964</c:v>
                </c:pt>
                <c:pt idx="94">
                  <c:v>1965</c:v>
                </c:pt>
                <c:pt idx="95">
                  <c:v>1966</c:v>
                </c:pt>
                <c:pt idx="96">
                  <c:v>1967</c:v>
                </c:pt>
                <c:pt idx="97">
                  <c:v>1968</c:v>
                </c:pt>
                <c:pt idx="98">
                  <c:v>1969</c:v>
                </c:pt>
                <c:pt idx="99">
                  <c:v>1970</c:v>
                </c:pt>
                <c:pt idx="100">
                  <c:v>1971</c:v>
                </c:pt>
                <c:pt idx="101">
                  <c:v>1972</c:v>
                </c:pt>
                <c:pt idx="102">
                  <c:v>1973</c:v>
                </c:pt>
                <c:pt idx="103">
                  <c:v>1974</c:v>
                </c:pt>
                <c:pt idx="104">
                  <c:v>1975</c:v>
                </c:pt>
                <c:pt idx="105">
                  <c:v>1976</c:v>
                </c:pt>
                <c:pt idx="106">
                  <c:v>1977</c:v>
                </c:pt>
                <c:pt idx="107">
                  <c:v>1978</c:v>
                </c:pt>
                <c:pt idx="108">
                  <c:v>1979</c:v>
                </c:pt>
                <c:pt idx="109">
                  <c:v>1980</c:v>
                </c:pt>
                <c:pt idx="110">
                  <c:v>1981</c:v>
                </c:pt>
                <c:pt idx="111">
                  <c:v>1982</c:v>
                </c:pt>
                <c:pt idx="112">
                  <c:v>1983</c:v>
                </c:pt>
                <c:pt idx="113">
                  <c:v>1984</c:v>
                </c:pt>
                <c:pt idx="114">
                  <c:v>1985</c:v>
                </c:pt>
                <c:pt idx="115">
                  <c:v>1986</c:v>
                </c:pt>
                <c:pt idx="116">
                  <c:v>1987</c:v>
                </c:pt>
                <c:pt idx="117">
                  <c:v>1988</c:v>
                </c:pt>
                <c:pt idx="118">
                  <c:v>1989</c:v>
                </c:pt>
                <c:pt idx="119">
                  <c:v>1990</c:v>
                </c:pt>
                <c:pt idx="120">
                  <c:v>1991</c:v>
                </c:pt>
                <c:pt idx="121">
                  <c:v>1992</c:v>
                </c:pt>
                <c:pt idx="122">
                  <c:v>1993</c:v>
                </c:pt>
                <c:pt idx="123">
                  <c:v>1994</c:v>
                </c:pt>
                <c:pt idx="124">
                  <c:v>1995</c:v>
                </c:pt>
                <c:pt idx="125">
                  <c:v>1996</c:v>
                </c:pt>
                <c:pt idx="126">
                  <c:v>1997</c:v>
                </c:pt>
                <c:pt idx="127">
                  <c:v>1998</c:v>
                </c:pt>
                <c:pt idx="128">
                  <c:v>1999</c:v>
                </c:pt>
                <c:pt idx="129">
                  <c:v>2000</c:v>
                </c:pt>
                <c:pt idx="130">
                  <c:v>2001</c:v>
                </c:pt>
                <c:pt idx="131">
                  <c:v>2002</c:v>
                </c:pt>
                <c:pt idx="132">
                  <c:v>2003</c:v>
                </c:pt>
                <c:pt idx="133">
                  <c:v>2004</c:v>
                </c:pt>
                <c:pt idx="134">
                  <c:v>2005</c:v>
                </c:pt>
                <c:pt idx="135">
                  <c:v>2006</c:v>
                </c:pt>
                <c:pt idx="136">
                  <c:v>2007</c:v>
                </c:pt>
                <c:pt idx="137">
                  <c:v>2008</c:v>
                </c:pt>
                <c:pt idx="138">
                  <c:v>2009</c:v>
                </c:pt>
                <c:pt idx="139">
                  <c:v>2010</c:v>
                </c:pt>
                <c:pt idx="140">
                  <c:v>2011</c:v>
                </c:pt>
                <c:pt idx="141">
                  <c:v>2012</c:v>
                </c:pt>
                <c:pt idx="142">
                  <c:v>2013</c:v>
                </c:pt>
                <c:pt idx="143">
                  <c:v>2014</c:v>
                </c:pt>
                <c:pt idx="144">
                  <c:v>2015</c:v>
                </c:pt>
                <c:pt idx="145">
                  <c:v>2016</c:v>
                </c:pt>
                <c:pt idx="146">
                  <c:v>2017</c:v>
                </c:pt>
                <c:pt idx="147">
                  <c:v>2018</c:v>
                </c:pt>
                <c:pt idx="148">
                  <c:v>2019</c:v>
                </c:pt>
              </c:numCache>
            </c:numRef>
          </c:cat>
          <c:val>
            <c:numRef>
              <c:f>Worksheet!$Q$2:$Q$150</c:f>
              <c:numCache>
                <c:formatCode>General</c:formatCode>
                <c:ptCount val="149"/>
                <c:pt idx="0">
                  <c:v>1</c:v>
                </c:pt>
                <c:pt idx="1">
                  <c:v>4</c:v>
                </c:pt>
                <c:pt idx="2">
                  <c:v>1</c:v>
                </c:pt>
                <c:pt idx="3">
                  <c:v>0</c:v>
                </c:pt>
                <c:pt idx="4">
                  <c:v>0</c:v>
                </c:pt>
                <c:pt idx="5">
                  <c:v>1</c:v>
                </c:pt>
                <c:pt idx="6">
                  <c:v>1</c:v>
                </c:pt>
                <c:pt idx="7">
                  <c:v>0</c:v>
                </c:pt>
                <c:pt idx="8">
                  <c:v>0</c:v>
                </c:pt>
                <c:pt idx="9">
                  <c:v>0</c:v>
                </c:pt>
                <c:pt idx="10">
                  <c:v>0</c:v>
                </c:pt>
                <c:pt idx="11">
                  <c:v>0</c:v>
                </c:pt>
                <c:pt idx="12">
                  <c:v>2</c:v>
                </c:pt>
                <c:pt idx="13">
                  <c:v>3</c:v>
                </c:pt>
                <c:pt idx="14">
                  <c:v>0</c:v>
                </c:pt>
                <c:pt idx="15">
                  <c:v>4</c:v>
                </c:pt>
                <c:pt idx="16">
                  <c:v>0</c:v>
                </c:pt>
                <c:pt idx="17">
                  <c:v>0</c:v>
                </c:pt>
                <c:pt idx="18">
                  <c:v>1</c:v>
                </c:pt>
                <c:pt idx="19">
                  <c:v>2</c:v>
                </c:pt>
                <c:pt idx="20">
                  <c:v>1</c:v>
                </c:pt>
                <c:pt idx="21">
                  <c:v>1</c:v>
                </c:pt>
                <c:pt idx="22">
                  <c:v>0</c:v>
                </c:pt>
                <c:pt idx="23">
                  <c:v>0</c:v>
                </c:pt>
                <c:pt idx="24">
                  <c:v>0</c:v>
                </c:pt>
                <c:pt idx="25">
                  <c:v>0</c:v>
                </c:pt>
                <c:pt idx="26">
                  <c:v>1</c:v>
                </c:pt>
                <c:pt idx="27">
                  <c:v>0</c:v>
                </c:pt>
                <c:pt idx="28">
                  <c:v>0</c:v>
                </c:pt>
                <c:pt idx="29">
                  <c:v>0</c:v>
                </c:pt>
                <c:pt idx="30">
                  <c:v>0</c:v>
                </c:pt>
                <c:pt idx="31">
                  <c:v>0</c:v>
                </c:pt>
                <c:pt idx="32">
                  <c:v>0</c:v>
                </c:pt>
                <c:pt idx="33">
                  <c:v>1</c:v>
                </c:pt>
                <c:pt idx="34">
                  <c:v>0</c:v>
                </c:pt>
                <c:pt idx="35">
                  <c:v>0</c:v>
                </c:pt>
                <c:pt idx="36">
                  <c:v>0</c:v>
                </c:pt>
                <c:pt idx="37">
                  <c:v>0</c:v>
                </c:pt>
                <c:pt idx="38">
                  <c:v>1</c:v>
                </c:pt>
                <c:pt idx="39">
                  <c:v>0</c:v>
                </c:pt>
                <c:pt idx="40">
                  <c:v>0</c:v>
                </c:pt>
                <c:pt idx="41">
                  <c:v>1</c:v>
                </c:pt>
                <c:pt idx="42">
                  <c:v>3</c:v>
                </c:pt>
                <c:pt idx="43">
                  <c:v>0</c:v>
                </c:pt>
                <c:pt idx="44">
                  <c:v>0</c:v>
                </c:pt>
                <c:pt idx="45">
                  <c:v>1</c:v>
                </c:pt>
                <c:pt idx="46">
                  <c:v>0</c:v>
                </c:pt>
                <c:pt idx="47">
                  <c:v>0</c:v>
                </c:pt>
                <c:pt idx="48">
                  <c:v>1</c:v>
                </c:pt>
                <c:pt idx="49">
                  <c:v>0</c:v>
                </c:pt>
                <c:pt idx="50">
                  <c:v>0</c:v>
                </c:pt>
                <c:pt idx="51">
                  <c:v>0</c:v>
                </c:pt>
                <c:pt idx="52">
                  <c:v>0</c:v>
                </c:pt>
                <c:pt idx="53">
                  <c:v>1</c:v>
                </c:pt>
                <c:pt idx="54">
                  <c:v>1</c:v>
                </c:pt>
                <c:pt idx="55">
                  <c:v>1</c:v>
                </c:pt>
                <c:pt idx="56">
                  <c:v>0</c:v>
                </c:pt>
                <c:pt idx="57">
                  <c:v>0</c:v>
                </c:pt>
                <c:pt idx="58">
                  <c:v>0</c:v>
                </c:pt>
                <c:pt idx="59">
                  <c:v>0</c:v>
                </c:pt>
                <c:pt idx="60">
                  <c:v>0</c:v>
                </c:pt>
                <c:pt idx="61">
                  <c:v>0</c:v>
                </c:pt>
                <c:pt idx="62">
                  <c:v>0</c:v>
                </c:pt>
                <c:pt idx="63">
                  <c:v>0</c:v>
                </c:pt>
                <c:pt idx="64">
                  <c:v>0</c:v>
                </c:pt>
                <c:pt idx="65">
                  <c:v>1</c:v>
                </c:pt>
                <c:pt idx="66">
                  <c:v>0</c:v>
                </c:pt>
                <c:pt idx="67">
                  <c:v>0</c:v>
                </c:pt>
                <c:pt idx="68">
                  <c:v>0</c:v>
                </c:pt>
                <c:pt idx="69">
                  <c:v>0</c:v>
                </c:pt>
                <c:pt idx="70">
                  <c:v>1</c:v>
                </c:pt>
                <c:pt idx="71">
                  <c:v>0</c:v>
                </c:pt>
                <c:pt idx="72">
                  <c:v>3</c:v>
                </c:pt>
                <c:pt idx="73">
                  <c:v>10</c:v>
                </c:pt>
                <c:pt idx="74">
                  <c:v>4</c:v>
                </c:pt>
                <c:pt idx="75">
                  <c:v>0</c:v>
                </c:pt>
                <c:pt idx="76">
                  <c:v>0</c:v>
                </c:pt>
                <c:pt idx="77">
                  <c:v>0</c:v>
                </c:pt>
                <c:pt idx="78">
                  <c:v>0</c:v>
                </c:pt>
                <c:pt idx="79">
                  <c:v>1</c:v>
                </c:pt>
                <c:pt idx="80">
                  <c:v>0</c:v>
                </c:pt>
                <c:pt idx="81">
                  <c:v>0</c:v>
                </c:pt>
                <c:pt idx="82">
                  <c:v>2</c:v>
                </c:pt>
                <c:pt idx="83">
                  <c:v>0</c:v>
                </c:pt>
                <c:pt idx="84">
                  <c:v>2</c:v>
                </c:pt>
                <c:pt idx="85">
                  <c:v>3</c:v>
                </c:pt>
                <c:pt idx="86">
                  <c:v>5</c:v>
                </c:pt>
                <c:pt idx="87">
                  <c:v>0</c:v>
                </c:pt>
                <c:pt idx="88">
                  <c:v>1</c:v>
                </c:pt>
                <c:pt idx="89">
                  <c:v>1</c:v>
                </c:pt>
                <c:pt idx="90">
                  <c:v>0</c:v>
                </c:pt>
                <c:pt idx="91">
                  <c:v>2</c:v>
                </c:pt>
                <c:pt idx="92">
                  <c:v>1</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numCache>
            </c:numRef>
          </c:val>
          <c:extLst>
            <c:ext xmlns:c16="http://schemas.microsoft.com/office/drawing/2014/chart" uri="{C3380CC4-5D6E-409C-BE32-E72D297353CC}">
              <c16:uniqueId val="{00000000-5B05-42D3-9D32-40AE68DA25E7}"/>
            </c:ext>
          </c:extLst>
        </c:ser>
        <c:dLbls>
          <c:showLegendKey val="0"/>
          <c:showVal val="0"/>
          <c:showCatName val="0"/>
          <c:showSerName val="0"/>
          <c:showPercent val="0"/>
          <c:showBubbleSize val="0"/>
        </c:dLbls>
        <c:gapWidth val="30"/>
        <c:overlap val="-27"/>
        <c:axId val="736225832"/>
        <c:axId val="736226160"/>
      </c:barChart>
      <c:catAx>
        <c:axId val="73622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736226160"/>
        <c:crosses val="autoZero"/>
        <c:auto val="1"/>
        <c:lblAlgn val="ctr"/>
        <c:lblOffset val="100"/>
        <c:noMultiLvlLbl val="0"/>
      </c:catAx>
      <c:valAx>
        <c:axId val="73622616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7362258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aseline="0">
                <a:latin typeface="Cambria" panose="02040503050406030204" pitchFamily="18" charset="0"/>
              </a:rPr>
              <a:t>17- and 18-Year-Old Major Leaguers After World War II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Worksheet!$AF$1</c:f>
              <c:strCache>
                <c:ptCount val="1"/>
                <c:pt idx="0">
                  <c:v>Players</c:v>
                </c:pt>
              </c:strCache>
            </c:strRef>
          </c:tx>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24EF-4BBE-A7A6-AF97E92D2218}"/>
              </c:ext>
            </c:extLst>
          </c:dPt>
          <c:dPt>
            <c:idx val="8"/>
            <c:invertIfNegative val="0"/>
            <c:bubble3D val="0"/>
            <c:spPr>
              <a:solidFill>
                <a:srgbClr val="FF0000"/>
              </a:solidFill>
              <a:ln>
                <a:noFill/>
              </a:ln>
              <a:effectLst/>
            </c:spPr>
            <c:extLst>
              <c:ext xmlns:c16="http://schemas.microsoft.com/office/drawing/2014/chart" uri="{C3380CC4-5D6E-409C-BE32-E72D297353CC}">
                <c16:uniqueId val="{00000002-24EF-4BBE-A7A6-AF97E92D2218}"/>
              </c:ext>
            </c:extLst>
          </c:dPt>
          <c:dPt>
            <c:idx val="9"/>
            <c:invertIfNegative val="0"/>
            <c:bubble3D val="0"/>
            <c:spPr>
              <a:solidFill>
                <a:srgbClr val="FF0000"/>
              </a:solidFill>
              <a:ln>
                <a:noFill/>
              </a:ln>
              <a:effectLst/>
            </c:spPr>
            <c:extLst>
              <c:ext xmlns:c16="http://schemas.microsoft.com/office/drawing/2014/chart" uri="{C3380CC4-5D6E-409C-BE32-E72D297353CC}">
                <c16:uniqueId val="{00000003-24EF-4BBE-A7A6-AF97E92D2218}"/>
              </c:ext>
            </c:extLst>
          </c:dPt>
          <c:dPt>
            <c:idx val="10"/>
            <c:invertIfNegative val="0"/>
            <c:bubble3D val="0"/>
            <c:spPr>
              <a:solidFill>
                <a:srgbClr val="FF0000"/>
              </a:solidFill>
              <a:ln>
                <a:noFill/>
              </a:ln>
              <a:effectLst/>
            </c:spPr>
            <c:extLst>
              <c:ext xmlns:c16="http://schemas.microsoft.com/office/drawing/2014/chart" uri="{C3380CC4-5D6E-409C-BE32-E72D297353CC}">
                <c16:uniqueId val="{00000004-24EF-4BBE-A7A6-AF97E92D2218}"/>
              </c:ext>
            </c:extLst>
          </c:dPt>
          <c:dPt>
            <c:idx val="11"/>
            <c:invertIfNegative val="0"/>
            <c:bubble3D val="0"/>
            <c:spPr>
              <a:solidFill>
                <a:srgbClr val="FF0000"/>
              </a:solidFill>
              <a:ln>
                <a:noFill/>
              </a:ln>
              <a:effectLst/>
            </c:spPr>
            <c:extLst>
              <c:ext xmlns:c16="http://schemas.microsoft.com/office/drawing/2014/chart" uri="{C3380CC4-5D6E-409C-BE32-E72D297353CC}">
                <c16:uniqueId val="{00000005-24EF-4BBE-A7A6-AF97E92D2218}"/>
              </c:ext>
            </c:extLst>
          </c:dPt>
          <c:cat>
            <c:numRef>
              <c:f>Worksheet!$AE$2:$AE$75</c:f>
              <c:numCache>
                <c:formatCode>General</c:formatCode>
                <c:ptCount val="74"/>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c:v>
                </c:pt>
                <c:pt idx="72">
                  <c:v>2018</c:v>
                </c:pt>
                <c:pt idx="73">
                  <c:v>2019</c:v>
                </c:pt>
              </c:numCache>
            </c:numRef>
          </c:cat>
          <c:val>
            <c:numRef>
              <c:f>Worksheet!$AF$2:$AF$75</c:f>
              <c:numCache>
                <c:formatCode>General</c:formatCode>
                <c:ptCount val="74"/>
                <c:pt idx="0">
                  <c:v>1</c:v>
                </c:pt>
                <c:pt idx="1">
                  <c:v>5</c:v>
                </c:pt>
                <c:pt idx="2">
                  <c:v>2</c:v>
                </c:pt>
                <c:pt idx="3">
                  <c:v>1</c:v>
                </c:pt>
                <c:pt idx="4">
                  <c:v>4</c:v>
                </c:pt>
                <c:pt idx="5">
                  <c:v>1</c:v>
                </c:pt>
                <c:pt idx="6">
                  <c:v>2</c:v>
                </c:pt>
                <c:pt idx="7">
                  <c:v>8</c:v>
                </c:pt>
                <c:pt idx="8">
                  <c:v>6</c:v>
                </c:pt>
                <c:pt idx="9">
                  <c:v>11</c:v>
                </c:pt>
                <c:pt idx="10">
                  <c:v>6</c:v>
                </c:pt>
                <c:pt idx="11">
                  <c:v>15</c:v>
                </c:pt>
                <c:pt idx="12">
                  <c:v>4</c:v>
                </c:pt>
                <c:pt idx="13">
                  <c:v>2</c:v>
                </c:pt>
                <c:pt idx="14">
                  <c:v>3</c:v>
                </c:pt>
                <c:pt idx="15">
                  <c:v>5</c:v>
                </c:pt>
                <c:pt idx="16">
                  <c:v>4</c:v>
                </c:pt>
                <c:pt idx="17">
                  <c:v>7</c:v>
                </c:pt>
                <c:pt idx="18">
                  <c:v>6</c:v>
                </c:pt>
                <c:pt idx="19">
                  <c:v>9</c:v>
                </c:pt>
                <c:pt idx="20">
                  <c:v>2</c:v>
                </c:pt>
                <c:pt idx="21">
                  <c:v>1</c:v>
                </c:pt>
                <c:pt idx="22">
                  <c:v>2</c:v>
                </c:pt>
                <c:pt idx="23">
                  <c:v>1</c:v>
                </c:pt>
                <c:pt idx="24">
                  <c:v>0</c:v>
                </c:pt>
                <c:pt idx="25">
                  <c:v>2</c:v>
                </c:pt>
                <c:pt idx="26">
                  <c:v>0</c:v>
                </c:pt>
                <c:pt idx="27">
                  <c:v>1</c:v>
                </c:pt>
                <c:pt idx="28">
                  <c:v>1</c:v>
                </c:pt>
                <c:pt idx="29">
                  <c:v>0</c:v>
                </c:pt>
                <c:pt idx="30">
                  <c:v>1</c:v>
                </c:pt>
                <c:pt idx="31">
                  <c:v>1</c:v>
                </c:pt>
                <c:pt idx="32">
                  <c:v>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numCache>
            </c:numRef>
          </c:val>
          <c:extLst>
            <c:ext xmlns:c16="http://schemas.microsoft.com/office/drawing/2014/chart" uri="{C3380CC4-5D6E-409C-BE32-E72D297353CC}">
              <c16:uniqueId val="{00000000-24EF-4BBE-A7A6-AF97E92D2218}"/>
            </c:ext>
          </c:extLst>
        </c:ser>
        <c:dLbls>
          <c:showLegendKey val="0"/>
          <c:showVal val="0"/>
          <c:showCatName val="0"/>
          <c:showSerName val="0"/>
          <c:showPercent val="0"/>
          <c:showBubbleSize val="0"/>
        </c:dLbls>
        <c:gapWidth val="30"/>
        <c:overlap val="-27"/>
        <c:axId val="615197376"/>
        <c:axId val="615197048"/>
      </c:barChart>
      <c:catAx>
        <c:axId val="61519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615197048"/>
        <c:crosses val="autoZero"/>
        <c:auto val="1"/>
        <c:lblAlgn val="ctr"/>
        <c:lblOffset val="100"/>
        <c:noMultiLvlLbl val="0"/>
      </c:catAx>
      <c:valAx>
        <c:axId val="615197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61519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sz="2300" dirty="0">
                <a:latin typeface="Cambria" panose="02040503050406030204" pitchFamily="18" charset="0"/>
              </a:rPr>
              <a:t>Where</a:t>
            </a:r>
            <a:r>
              <a:rPr lang="en-US" sz="2300" baseline="0" dirty="0">
                <a:latin typeface="Cambria" panose="02040503050406030204" pitchFamily="18" charset="0"/>
              </a:rPr>
              <a:t> the 449 16-Year-Old Minor Leaguers Have Played Since 2006</a:t>
            </a:r>
            <a:endParaRPr lang="en-US" sz="2300" dirty="0">
              <a:latin typeface="Cambria" panose="02040503050406030204" pitchFamily="18" charset="0"/>
            </a:endParaRPr>
          </a:p>
        </c:rich>
      </c:tx>
      <c:layout>
        <c:manualLayout>
          <c:xMode val="edge"/>
          <c:yMode val="edge"/>
          <c:x val="0.13451271285387364"/>
          <c:y val="0"/>
        </c:manualLayout>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5.1777334525358119E-2"/>
          <c:y val="0.12719429479829517"/>
          <c:w val="0.69133049561856352"/>
          <c:h val="0.81315079243174893"/>
        </c:manualLayout>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3109-4B39-BCB7-968B891BC5E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3109-4B39-BCB7-968B891BC5E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3109-4B39-BCB7-968B891BC5EA}"/>
              </c:ext>
            </c:extLst>
          </c:dPt>
          <c:dLbls>
            <c:dLbl>
              <c:idx val="0"/>
              <c:layout>
                <c:manualLayout>
                  <c:x val="-8.618530877774774E-3"/>
                  <c:y val="-9.4505176596447749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09-4B39-BCB7-968B891BC5EA}"/>
                </c:ext>
              </c:extLst>
            </c:dLbl>
            <c:dLbl>
              <c:idx val="1"/>
              <c:layout>
                <c:manualLayout>
                  <c:x val="1.3678629555343878E-3"/>
                  <c:y val="1.021457983476638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09-4B39-BCB7-968B891BC5EA}"/>
                </c:ext>
              </c:extLst>
            </c:dLbl>
            <c:dLbl>
              <c:idx val="2"/>
              <c:layout>
                <c:manualLayout>
                  <c:x val="8.3399701452998394E-4"/>
                  <c:y val="8.263354023007183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09-4B39-BCB7-968B891BC5E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dk1">
                        <a:lumMod val="75000"/>
                        <a:lumOff val="25000"/>
                      </a:schemeClr>
                    </a:solidFill>
                    <a:latin typeface="Cambria" panose="02040503050406030204" pitchFamily="18"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Sheet2!$AI$38:$AI$40</c:f>
              <c:strCache>
                <c:ptCount val="3"/>
                <c:pt idx="0">
                  <c:v>Foreign Rookie League Only</c:v>
                </c:pt>
                <c:pt idx="1">
                  <c:v>US and/or Foreign Rookie Leagues</c:v>
                </c:pt>
                <c:pt idx="2">
                  <c:v>A-Ball League</c:v>
                </c:pt>
              </c:strCache>
            </c:strRef>
          </c:cat>
          <c:val>
            <c:numRef>
              <c:f>Sheet2!$AJ$38:$AJ$40</c:f>
              <c:numCache>
                <c:formatCode>General</c:formatCode>
                <c:ptCount val="3"/>
                <c:pt idx="0">
                  <c:v>413</c:v>
                </c:pt>
                <c:pt idx="1">
                  <c:v>35</c:v>
                </c:pt>
                <c:pt idx="2">
                  <c:v>1</c:v>
                </c:pt>
              </c:numCache>
            </c:numRef>
          </c:val>
          <c:extLst>
            <c:ext xmlns:c16="http://schemas.microsoft.com/office/drawing/2014/chart" uri="{C3380CC4-5D6E-409C-BE32-E72D297353CC}">
              <c16:uniqueId val="{00000006-3109-4B39-BCB7-968B891BC5E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481759371816124"/>
          <c:y val="0.72700666768834454"/>
          <c:w val="0.26518240628183881"/>
          <c:h val="0.27255909486134361"/>
        </c:manualLayout>
      </c:layout>
      <c:overlay val="0"/>
      <c:spPr>
        <a:solidFill>
          <a:schemeClr val="lt1">
            <a:alpha val="50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41690440868803E-2"/>
          <c:y val="8.8230738094198971E-2"/>
          <c:w val="0.96182671459545821"/>
          <c:h val="0.8565845683728609"/>
        </c:manualLayout>
      </c:layout>
      <c:barChart>
        <c:barDir val="bar"/>
        <c:grouping val="clustered"/>
        <c:varyColors val="0"/>
        <c:ser>
          <c:idx val="0"/>
          <c:order val="0"/>
          <c:tx>
            <c:strRef>
              <c:f>'Batters Only (Pitchers Removed)'!$D$9641</c:f>
              <c:strCache>
                <c:ptCount val="1"/>
                <c:pt idx="0">
                  <c:v>Ave. WAR</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0-4F51-40DF-BDCF-16AB3841D954}"/>
              </c:ext>
            </c:extLst>
          </c:dPt>
          <c:cat>
            <c:strRef>
              <c:f>'Batters Only (Pitchers Removed)'!$B$9642:$B$9656</c:f>
              <c:strCache>
                <c:ptCount val="1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strCache>
            </c:strRef>
          </c:cat>
          <c:val>
            <c:numRef>
              <c:f>'Batters Only (Pitchers Removed)'!$D$9642:$D$9656</c:f>
              <c:numCache>
                <c:formatCode>0.00</c:formatCode>
                <c:ptCount val="15"/>
                <c:pt idx="0">
                  <c:v>-0.2071428571428571</c:v>
                </c:pt>
                <c:pt idx="1">
                  <c:v>10.838333333333333</c:v>
                </c:pt>
                <c:pt idx="2">
                  <c:v>10.631064350609607</c:v>
                </c:pt>
                <c:pt idx="3">
                  <c:v>11.657243253373309</c:v>
                </c:pt>
                <c:pt idx="4">
                  <c:v>9.7819714606741517</c:v>
                </c:pt>
                <c:pt idx="5">
                  <c:v>7.9162552462227165</c:v>
                </c:pt>
                <c:pt idx="6">
                  <c:v>6.130076269067259</c:v>
                </c:pt>
                <c:pt idx="7">
                  <c:v>4.487796259814524</c:v>
                </c:pt>
                <c:pt idx="8">
                  <c:v>3.456850425018855</c:v>
                </c:pt>
                <c:pt idx="9">
                  <c:v>2.330977777777782</c:v>
                </c:pt>
                <c:pt idx="10">
                  <c:v>1.6847338930655353</c:v>
                </c:pt>
                <c:pt idx="11">
                  <c:v>1.4452183162069581</c:v>
                </c:pt>
                <c:pt idx="12">
                  <c:v>1.0407999999999991</c:v>
                </c:pt>
                <c:pt idx="13">
                  <c:v>1.0660005196891318</c:v>
                </c:pt>
                <c:pt idx="14">
                  <c:v>0.91874036014971938</c:v>
                </c:pt>
              </c:numCache>
            </c:numRef>
          </c:val>
          <c:extLst>
            <c:ext xmlns:c16="http://schemas.microsoft.com/office/drawing/2014/chart" uri="{C3380CC4-5D6E-409C-BE32-E72D297353CC}">
              <c16:uniqueId val="{00000000-E72E-40D8-9204-01D87D5EC97D}"/>
            </c:ext>
          </c:extLst>
        </c:ser>
        <c:dLbls>
          <c:showLegendKey val="0"/>
          <c:showVal val="0"/>
          <c:showCatName val="0"/>
          <c:showSerName val="0"/>
          <c:showPercent val="0"/>
          <c:showBubbleSize val="0"/>
        </c:dLbls>
        <c:gapWidth val="69"/>
        <c:axId val="620145936"/>
        <c:axId val="620145608"/>
      </c:barChart>
      <c:catAx>
        <c:axId val="62014593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608"/>
        <c:crosses val="autoZero"/>
        <c:auto val="1"/>
        <c:lblAlgn val="ctr"/>
        <c:lblOffset val="200"/>
        <c:tickLblSkip val="1"/>
        <c:noMultiLvlLbl val="0"/>
      </c:catAx>
      <c:valAx>
        <c:axId val="620145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93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41690440868803E-2"/>
          <c:y val="8.8230738094198971E-2"/>
          <c:w val="0.96182671459545821"/>
          <c:h val="0.8565845683728609"/>
        </c:manualLayout>
      </c:layout>
      <c:barChart>
        <c:barDir val="bar"/>
        <c:grouping val="clustered"/>
        <c:varyColors val="0"/>
        <c:ser>
          <c:idx val="0"/>
          <c:order val="0"/>
          <c:tx>
            <c:strRef>
              <c:f>'Batters Only (Pitchers Removed)'!$D$9641</c:f>
              <c:strCache>
                <c:ptCount val="1"/>
                <c:pt idx="0">
                  <c:v>Ave. WAR</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0-4F51-40DF-BDCF-16AB3841D954}"/>
              </c:ext>
            </c:extLst>
          </c:dPt>
          <c:cat>
            <c:strRef>
              <c:f>'Batters Only (Pitchers Removed)'!$B$9642:$B$9656</c:f>
              <c:strCache>
                <c:ptCount val="1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strCache>
            </c:strRef>
          </c:cat>
          <c:val>
            <c:numRef>
              <c:f>'Batters Only (Pitchers Removed)'!$D$9642:$D$9656</c:f>
              <c:numCache>
                <c:formatCode>0.00</c:formatCode>
                <c:ptCount val="15"/>
                <c:pt idx="0">
                  <c:v>-0.2071428571428571</c:v>
                </c:pt>
                <c:pt idx="1">
                  <c:v>10.838333333333333</c:v>
                </c:pt>
                <c:pt idx="2">
                  <c:v>10.631064350609607</c:v>
                </c:pt>
                <c:pt idx="3">
                  <c:v>11.657243253373309</c:v>
                </c:pt>
                <c:pt idx="4">
                  <c:v>9.7819714606741517</c:v>
                </c:pt>
                <c:pt idx="5">
                  <c:v>7.9162552462227165</c:v>
                </c:pt>
                <c:pt idx="6">
                  <c:v>6.130076269067259</c:v>
                </c:pt>
                <c:pt idx="7">
                  <c:v>4.487796259814524</c:v>
                </c:pt>
                <c:pt idx="8">
                  <c:v>3.456850425018855</c:v>
                </c:pt>
                <c:pt idx="9">
                  <c:v>2.330977777777782</c:v>
                </c:pt>
                <c:pt idx="10">
                  <c:v>1.6847338930655353</c:v>
                </c:pt>
                <c:pt idx="11">
                  <c:v>1.4452183162069581</c:v>
                </c:pt>
                <c:pt idx="12">
                  <c:v>1.0407999999999991</c:v>
                </c:pt>
                <c:pt idx="13">
                  <c:v>1.0660005196891318</c:v>
                </c:pt>
                <c:pt idx="14">
                  <c:v>0.91874036014971938</c:v>
                </c:pt>
              </c:numCache>
            </c:numRef>
          </c:val>
          <c:extLst>
            <c:ext xmlns:c16="http://schemas.microsoft.com/office/drawing/2014/chart" uri="{C3380CC4-5D6E-409C-BE32-E72D297353CC}">
              <c16:uniqueId val="{00000000-E72E-40D8-9204-01D87D5EC97D}"/>
            </c:ext>
          </c:extLst>
        </c:ser>
        <c:dLbls>
          <c:showLegendKey val="0"/>
          <c:showVal val="0"/>
          <c:showCatName val="0"/>
          <c:showSerName val="0"/>
          <c:showPercent val="0"/>
          <c:showBubbleSize val="0"/>
        </c:dLbls>
        <c:gapWidth val="69"/>
        <c:axId val="620145936"/>
        <c:axId val="620145608"/>
      </c:barChart>
      <c:catAx>
        <c:axId val="62014593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608"/>
        <c:crosses val="autoZero"/>
        <c:auto val="1"/>
        <c:lblAlgn val="ctr"/>
        <c:lblOffset val="200"/>
        <c:tickLblSkip val="1"/>
        <c:noMultiLvlLbl val="0"/>
      </c:catAx>
      <c:valAx>
        <c:axId val="620145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93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41690440868803E-2"/>
          <c:y val="8.8230738094198971E-2"/>
          <c:w val="0.96182671459545821"/>
          <c:h val="0.8565845683728609"/>
        </c:manualLayout>
      </c:layout>
      <c:barChart>
        <c:barDir val="bar"/>
        <c:grouping val="clustered"/>
        <c:varyColors val="0"/>
        <c:ser>
          <c:idx val="0"/>
          <c:order val="0"/>
          <c:tx>
            <c:strRef>
              <c:f>'Batters Only (Pitchers Removed)'!$D$9641</c:f>
              <c:strCache>
                <c:ptCount val="1"/>
                <c:pt idx="0">
                  <c:v>Ave. WAR</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0-4F51-40DF-BDCF-16AB3841D954}"/>
              </c:ext>
            </c:extLst>
          </c:dPt>
          <c:dPt>
            <c:idx val="3"/>
            <c:invertIfNegative val="0"/>
            <c:bubble3D val="0"/>
            <c:spPr>
              <a:solidFill>
                <a:srgbClr val="FF0000"/>
              </a:solidFill>
              <a:ln>
                <a:noFill/>
              </a:ln>
              <a:effectLst/>
            </c:spPr>
            <c:extLst>
              <c:ext xmlns:c16="http://schemas.microsoft.com/office/drawing/2014/chart" uri="{C3380CC4-5D6E-409C-BE32-E72D297353CC}">
                <c16:uniqueId val="{00000000-3C5F-488A-A2F9-4C9A688D723B}"/>
              </c:ext>
            </c:extLst>
          </c:dPt>
          <c:cat>
            <c:strRef>
              <c:f>'Batters Only (Pitchers Removed)'!$B$9642:$B$9656</c:f>
              <c:strCache>
                <c:ptCount val="1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strCache>
            </c:strRef>
          </c:cat>
          <c:val>
            <c:numRef>
              <c:f>'Batters Only (Pitchers Removed)'!$D$9642:$D$9656</c:f>
              <c:numCache>
                <c:formatCode>0.00</c:formatCode>
                <c:ptCount val="15"/>
                <c:pt idx="0">
                  <c:v>-0.2071428571428571</c:v>
                </c:pt>
                <c:pt idx="1">
                  <c:v>10.838333333333333</c:v>
                </c:pt>
                <c:pt idx="2">
                  <c:v>10.631064350609607</c:v>
                </c:pt>
                <c:pt idx="3">
                  <c:v>11.657243253373309</c:v>
                </c:pt>
                <c:pt idx="4">
                  <c:v>9.7819714606741517</c:v>
                </c:pt>
                <c:pt idx="5">
                  <c:v>7.9162552462227165</c:v>
                </c:pt>
                <c:pt idx="6">
                  <c:v>6.130076269067259</c:v>
                </c:pt>
                <c:pt idx="7">
                  <c:v>4.487796259814524</c:v>
                </c:pt>
                <c:pt idx="8">
                  <c:v>3.456850425018855</c:v>
                </c:pt>
                <c:pt idx="9">
                  <c:v>2.330977777777782</c:v>
                </c:pt>
                <c:pt idx="10">
                  <c:v>1.6847338930655353</c:v>
                </c:pt>
                <c:pt idx="11">
                  <c:v>1.4452183162069581</c:v>
                </c:pt>
                <c:pt idx="12">
                  <c:v>1.0407999999999991</c:v>
                </c:pt>
                <c:pt idx="13">
                  <c:v>1.0660005196891318</c:v>
                </c:pt>
                <c:pt idx="14">
                  <c:v>0.91874036014971938</c:v>
                </c:pt>
              </c:numCache>
            </c:numRef>
          </c:val>
          <c:extLst>
            <c:ext xmlns:c16="http://schemas.microsoft.com/office/drawing/2014/chart" uri="{C3380CC4-5D6E-409C-BE32-E72D297353CC}">
              <c16:uniqueId val="{00000000-E72E-40D8-9204-01D87D5EC97D}"/>
            </c:ext>
          </c:extLst>
        </c:ser>
        <c:dLbls>
          <c:showLegendKey val="0"/>
          <c:showVal val="0"/>
          <c:showCatName val="0"/>
          <c:showSerName val="0"/>
          <c:showPercent val="0"/>
          <c:showBubbleSize val="0"/>
        </c:dLbls>
        <c:gapWidth val="69"/>
        <c:axId val="620145936"/>
        <c:axId val="620145608"/>
      </c:barChart>
      <c:catAx>
        <c:axId val="62014593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608"/>
        <c:crosses val="autoZero"/>
        <c:auto val="1"/>
        <c:lblAlgn val="ctr"/>
        <c:lblOffset val="200"/>
        <c:tickLblSkip val="1"/>
        <c:noMultiLvlLbl val="0"/>
      </c:catAx>
      <c:valAx>
        <c:axId val="620145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93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41690440868803E-2"/>
          <c:y val="8.8230738094198971E-2"/>
          <c:w val="0.96182671459545821"/>
          <c:h val="0.8565845683728609"/>
        </c:manualLayout>
      </c:layout>
      <c:barChart>
        <c:barDir val="bar"/>
        <c:grouping val="clustered"/>
        <c:varyColors val="0"/>
        <c:ser>
          <c:idx val="0"/>
          <c:order val="0"/>
          <c:tx>
            <c:strRef>
              <c:f>'Batters Only (Pitchers Removed)'!$D$9641</c:f>
              <c:strCache>
                <c:ptCount val="1"/>
                <c:pt idx="0">
                  <c:v>Ave. WAR</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0-4F51-40DF-BDCF-16AB3841D954}"/>
              </c:ext>
            </c:extLst>
          </c:dPt>
          <c:dPt>
            <c:idx val="2"/>
            <c:invertIfNegative val="0"/>
            <c:bubble3D val="0"/>
            <c:spPr>
              <a:solidFill>
                <a:srgbClr val="FF0000"/>
              </a:solidFill>
              <a:ln>
                <a:noFill/>
              </a:ln>
              <a:effectLst/>
            </c:spPr>
            <c:extLst>
              <c:ext xmlns:c16="http://schemas.microsoft.com/office/drawing/2014/chart" uri="{C3380CC4-5D6E-409C-BE32-E72D297353CC}">
                <c16:uniqueId val="{00000000-AD47-47F2-8D03-7BE211E3F894}"/>
              </c:ext>
            </c:extLst>
          </c:dPt>
          <c:cat>
            <c:strRef>
              <c:f>'Batters Only (Pitchers Removed)'!$B$9642:$B$9656</c:f>
              <c:strCache>
                <c:ptCount val="1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strCache>
            </c:strRef>
          </c:cat>
          <c:val>
            <c:numRef>
              <c:f>'Batters Only (Pitchers Removed)'!$D$9642:$D$9656</c:f>
              <c:numCache>
                <c:formatCode>0.00</c:formatCode>
                <c:ptCount val="15"/>
                <c:pt idx="0">
                  <c:v>-0.2071428571428571</c:v>
                </c:pt>
                <c:pt idx="1">
                  <c:v>10.838333333333333</c:v>
                </c:pt>
                <c:pt idx="2">
                  <c:v>10.631064350609607</c:v>
                </c:pt>
                <c:pt idx="3">
                  <c:v>11.657243253373309</c:v>
                </c:pt>
                <c:pt idx="4">
                  <c:v>9.7819714606741517</c:v>
                </c:pt>
                <c:pt idx="5">
                  <c:v>7.9162552462227165</c:v>
                </c:pt>
                <c:pt idx="6">
                  <c:v>6.130076269067259</c:v>
                </c:pt>
                <c:pt idx="7">
                  <c:v>4.487796259814524</c:v>
                </c:pt>
                <c:pt idx="8">
                  <c:v>3.456850425018855</c:v>
                </c:pt>
                <c:pt idx="9">
                  <c:v>2.330977777777782</c:v>
                </c:pt>
                <c:pt idx="10">
                  <c:v>1.6847338930655353</c:v>
                </c:pt>
                <c:pt idx="11">
                  <c:v>1.4452183162069581</c:v>
                </c:pt>
                <c:pt idx="12">
                  <c:v>1.0407999999999991</c:v>
                </c:pt>
                <c:pt idx="13">
                  <c:v>1.0660005196891318</c:v>
                </c:pt>
                <c:pt idx="14">
                  <c:v>0.91874036014971938</c:v>
                </c:pt>
              </c:numCache>
            </c:numRef>
          </c:val>
          <c:extLst>
            <c:ext xmlns:c16="http://schemas.microsoft.com/office/drawing/2014/chart" uri="{C3380CC4-5D6E-409C-BE32-E72D297353CC}">
              <c16:uniqueId val="{00000000-E72E-40D8-9204-01D87D5EC97D}"/>
            </c:ext>
          </c:extLst>
        </c:ser>
        <c:dLbls>
          <c:showLegendKey val="0"/>
          <c:showVal val="0"/>
          <c:showCatName val="0"/>
          <c:showSerName val="0"/>
          <c:showPercent val="0"/>
          <c:showBubbleSize val="0"/>
        </c:dLbls>
        <c:gapWidth val="69"/>
        <c:axId val="620145936"/>
        <c:axId val="620145608"/>
      </c:barChart>
      <c:catAx>
        <c:axId val="62014593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608"/>
        <c:crosses val="autoZero"/>
        <c:auto val="1"/>
        <c:lblAlgn val="ctr"/>
        <c:lblOffset val="200"/>
        <c:tickLblSkip val="1"/>
        <c:noMultiLvlLbl val="0"/>
      </c:catAx>
      <c:valAx>
        <c:axId val="620145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93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41690440868803E-2"/>
          <c:y val="8.8230738094198971E-2"/>
          <c:w val="0.96182671459545821"/>
          <c:h val="0.8565845683728609"/>
        </c:manualLayout>
      </c:layout>
      <c:barChart>
        <c:barDir val="bar"/>
        <c:grouping val="clustered"/>
        <c:varyColors val="0"/>
        <c:ser>
          <c:idx val="0"/>
          <c:order val="0"/>
          <c:tx>
            <c:strRef>
              <c:f>'Batters Only (Pitchers Removed)'!$D$9641</c:f>
              <c:strCache>
                <c:ptCount val="1"/>
                <c:pt idx="0">
                  <c:v>Ave. WAR</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0-4F51-40DF-BDCF-16AB3841D954}"/>
              </c:ext>
            </c:extLst>
          </c:dPt>
          <c:dPt>
            <c:idx val="4"/>
            <c:invertIfNegative val="0"/>
            <c:bubble3D val="0"/>
            <c:spPr>
              <a:solidFill>
                <a:srgbClr val="FF0000"/>
              </a:solidFill>
              <a:ln>
                <a:noFill/>
              </a:ln>
              <a:effectLst/>
            </c:spPr>
            <c:extLst>
              <c:ext xmlns:c16="http://schemas.microsoft.com/office/drawing/2014/chart" uri="{C3380CC4-5D6E-409C-BE32-E72D297353CC}">
                <c16:uniqueId val="{00000000-2D0C-4B63-A85B-50AF1C09A8A8}"/>
              </c:ext>
            </c:extLst>
          </c:dPt>
          <c:cat>
            <c:strRef>
              <c:f>'Batters Only (Pitchers Removed)'!$B$9642:$B$9656</c:f>
              <c:strCache>
                <c:ptCount val="1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strCache>
            </c:strRef>
          </c:cat>
          <c:val>
            <c:numRef>
              <c:f>'Batters Only (Pitchers Removed)'!$D$9642:$D$9656</c:f>
              <c:numCache>
                <c:formatCode>0.00</c:formatCode>
                <c:ptCount val="15"/>
                <c:pt idx="0">
                  <c:v>-0.2071428571428571</c:v>
                </c:pt>
                <c:pt idx="1">
                  <c:v>10.838333333333333</c:v>
                </c:pt>
                <c:pt idx="2">
                  <c:v>10.631064350609607</c:v>
                </c:pt>
                <c:pt idx="3">
                  <c:v>11.657243253373309</c:v>
                </c:pt>
                <c:pt idx="4">
                  <c:v>9.7819714606741517</c:v>
                </c:pt>
                <c:pt idx="5">
                  <c:v>7.9162552462227165</c:v>
                </c:pt>
                <c:pt idx="6">
                  <c:v>6.130076269067259</c:v>
                </c:pt>
                <c:pt idx="7">
                  <c:v>4.487796259814524</c:v>
                </c:pt>
                <c:pt idx="8">
                  <c:v>3.456850425018855</c:v>
                </c:pt>
                <c:pt idx="9">
                  <c:v>2.330977777777782</c:v>
                </c:pt>
                <c:pt idx="10">
                  <c:v>1.6847338930655353</c:v>
                </c:pt>
                <c:pt idx="11">
                  <c:v>1.4452183162069581</c:v>
                </c:pt>
                <c:pt idx="12">
                  <c:v>1.0407999999999991</c:v>
                </c:pt>
                <c:pt idx="13">
                  <c:v>1.0660005196891318</c:v>
                </c:pt>
                <c:pt idx="14">
                  <c:v>0.91874036014971938</c:v>
                </c:pt>
              </c:numCache>
            </c:numRef>
          </c:val>
          <c:extLst>
            <c:ext xmlns:c16="http://schemas.microsoft.com/office/drawing/2014/chart" uri="{C3380CC4-5D6E-409C-BE32-E72D297353CC}">
              <c16:uniqueId val="{00000000-E72E-40D8-9204-01D87D5EC97D}"/>
            </c:ext>
          </c:extLst>
        </c:ser>
        <c:dLbls>
          <c:showLegendKey val="0"/>
          <c:showVal val="0"/>
          <c:showCatName val="0"/>
          <c:showSerName val="0"/>
          <c:showPercent val="0"/>
          <c:showBubbleSize val="0"/>
        </c:dLbls>
        <c:gapWidth val="69"/>
        <c:axId val="620145936"/>
        <c:axId val="620145608"/>
      </c:barChart>
      <c:catAx>
        <c:axId val="62014593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608"/>
        <c:crosses val="autoZero"/>
        <c:auto val="1"/>
        <c:lblAlgn val="ctr"/>
        <c:lblOffset val="200"/>
        <c:tickLblSkip val="1"/>
        <c:noMultiLvlLbl val="0"/>
      </c:catAx>
      <c:valAx>
        <c:axId val="620145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93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41690440868803E-2"/>
          <c:y val="8.8230738094198971E-2"/>
          <c:w val="0.96182671459545821"/>
          <c:h val="0.8565845683728609"/>
        </c:manualLayout>
      </c:layout>
      <c:barChart>
        <c:barDir val="bar"/>
        <c:grouping val="clustered"/>
        <c:varyColors val="0"/>
        <c:ser>
          <c:idx val="0"/>
          <c:order val="0"/>
          <c:tx>
            <c:strRef>
              <c:f>'Batters Only (Pitchers Removed)'!$D$9641</c:f>
              <c:strCache>
                <c:ptCount val="1"/>
                <c:pt idx="0">
                  <c:v>Ave. WAR</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64CF-41C0-B820-856ABE67BCD9}"/>
              </c:ext>
            </c:extLst>
          </c:dPt>
          <c:dPt>
            <c:idx val="1"/>
            <c:invertIfNegative val="0"/>
            <c:bubble3D val="0"/>
            <c:spPr>
              <a:solidFill>
                <a:srgbClr val="0070C0"/>
              </a:solidFill>
              <a:ln>
                <a:noFill/>
              </a:ln>
              <a:effectLst/>
            </c:spPr>
            <c:extLst>
              <c:ext xmlns:c16="http://schemas.microsoft.com/office/drawing/2014/chart" uri="{C3380CC4-5D6E-409C-BE32-E72D297353CC}">
                <c16:uniqueId val="{00000000-4F51-40DF-BDCF-16AB3841D954}"/>
              </c:ext>
            </c:extLst>
          </c:dPt>
          <c:cat>
            <c:strRef>
              <c:f>'Batters Only (Pitchers Removed)'!$B$9642:$B$9656</c:f>
              <c:strCache>
                <c:ptCount val="1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strCache>
            </c:strRef>
          </c:cat>
          <c:val>
            <c:numRef>
              <c:f>'Batters Only (Pitchers Removed)'!$D$9642:$D$9656</c:f>
              <c:numCache>
                <c:formatCode>0.00</c:formatCode>
                <c:ptCount val="15"/>
                <c:pt idx="0">
                  <c:v>-0.2071428571428571</c:v>
                </c:pt>
                <c:pt idx="1">
                  <c:v>10.838333333333333</c:v>
                </c:pt>
                <c:pt idx="2">
                  <c:v>10.631064350609607</c:v>
                </c:pt>
                <c:pt idx="3">
                  <c:v>11.657243253373309</c:v>
                </c:pt>
                <c:pt idx="4">
                  <c:v>9.7819714606741517</c:v>
                </c:pt>
                <c:pt idx="5">
                  <c:v>7.9162552462227165</c:v>
                </c:pt>
                <c:pt idx="6">
                  <c:v>6.130076269067259</c:v>
                </c:pt>
                <c:pt idx="7">
                  <c:v>4.487796259814524</c:v>
                </c:pt>
                <c:pt idx="8">
                  <c:v>3.456850425018855</c:v>
                </c:pt>
                <c:pt idx="9">
                  <c:v>2.330977777777782</c:v>
                </c:pt>
                <c:pt idx="10">
                  <c:v>1.6847338930655353</c:v>
                </c:pt>
                <c:pt idx="11">
                  <c:v>1.4452183162069581</c:v>
                </c:pt>
                <c:pt idx="12">
                  <c:v>1.0407999999999991</c:v>
                </c:pt>
                <c:pt idx="13">
                  <c:v>1.0660005196891318</c:v>
                </c:pt>
                <c:pt idx="14">
                  <c:v>0.91874036014971938</c:v>
                </c:pt>
              </c:numCache>
            </c:numRef>
          </c:val>
          <c:extLst>
            <c:ext xmlns:c16="http://schemas.microsoft.com/office/drawing/2014/chart" uri="{C3380CC4-5D6E-409C-BE32-E72D297353CC}">
              <c16:uniqueId val="{00000000-E72E-40D8-9204-01D87D5EC97D}"/>
            </c:ext>
          </c:extLst>
        </c:ser>
        <c:dLbls>
          <c:showLegendKey val="0"/>
          <c:showVal val="0"/>
          <c:showCatName val="0"/>
          <c:showSerName val="0"/>
          <c:showPercent val="0"/>
          <c:showBubbleSize val="0"/>
        </c:dLbls>
        <c:gapWidth val="69"/>
        <c:axId val="620145936"/>
        <c:axId val="620145608"/>
      </c:barChart>
      <c:catAx>
        <c:axId val="62014593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608"/>
        <c:crosses val="autoZero"/>
        <c:auto val="1"/>
        <c:lblAlgn val="ctr"/>
        <c:lblOffset val="200"/>
        <c:tickLblSkip val="1"/>
        <c:noMultiLvlLbl val="0"/>
      </c:catAx>
      <c:valAx>
        <c:axId val="620145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93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41690440868803E-2"/>
          <c:y val="8.8230738094198971E-2"/>
          <c:w val="0.96182671459545821"/>
          <c:h val="0.8565845683728609"/>
        </c:manualLayout>
      </c:layout>
      <c:barChart>
        <c:barDir val="bar"/>
        <c:grouping val="clustered"/>
        <c:varyColors val="0"/>
        <c:ser>
          <c:idx val="0"/>
          <c:order val="0"/>
          <c:tx>
            <c:strRef>
              <c:f>'Batters Only (Pitchers Removed)'!$D$9641</c:f>
              <c:strCache>
                <c:ptCount val="1"/>
                <c:pt idx="0">
                  <c:v>Ave. WAR</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0-4F51-40DF-BDCF-16AB3841D954}"/>
              </c:ext>
            </c:extLst>
          </c:dPt>
          <c:cat>
            <c:strRef>
              <c:f>'Batters Only (Pitchers Removed)'!$B$9642:$B$9656</c:f>
              <c:strCache>
                <c:ptCount val="15"/>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strCache>
            </c:strRef>
          </c:cat>
          <c:val>
            <c:numRef>
              <c:f>'Batters Only (Pitchers Removed)'!$D$9642:$D$9656</c:f>
              <c:numCache>
                <c:formatCode>0.00</c:formatCode>
                <c:ptCount val="15"/>
                <c:pt idx="0">
                  <c:v>-0.2071428571428571</c:v>
                </c:pt>
                <c:pt idx="1">
                  <c:v>10.838333333333333</c:v>
                </c:pt>
                <c:pt idx="2">
                  <c:v>10.631064350609607</c:v>
                </c:pt>
                <c:pt idx="3">
                  <c:v>11.657243253373309</c:v>
                </c:pt>
                <c:pt idx="4">
                  <c:v>9.7819714606741517</c:v>
                </c:pt>
                <c:pt idx="5">
                  <c:v>7.9162552462227165</c:v>
                </c:pt>
                <c:pt idx="6">
                  <c:v>6.130076269067259</c:v>
                </c:pt>
                <c:pt idx="7">
                  <c:v>4.487796259814524</c:v>
                </c:pt>
                <c:pt idx="8">
                  <c:v>3.456850425018855</c:v>
                </c:pt>
                <c:pt idx="9">
                  <c:v>2.330977777777782</c:v>
                </c:pt>
                <c:pt idx="10">
                  <c:v>1.6847338930655353</c:v>
                </c:pt>
                <c:pt idx="11">
                  <c:v>1.4452183162069581</c:v>
                </c:pt>
                <c:pt idx="12">
                  <c:v>1.0407999999999991</c:v>
                </c:pt>
                <c:pt idx="13">
                  <c:v>1.0660005196891318</c:v>
                </c:pt>
                <c:pt idx="14">
                  <c:v>0.91874036014971938</c:v>
                </c:pt>
              </c:numCache>
            </c:numRef>
          </c:val>
          <c:extLst>
            <c:ext xmlns:c16="http://schemas.microsoft.com/office/drawing/2014/chart" uri="{C3380CC4-5D6E-409C-BE32-E72D297353CC}">
              <c16:uniqueId val="{00000000-E72E-40D8-9204-01D87D5EC97D}"/>
            </c:ext>
          </c:extLst>
        </c:ser>
        <c:dLbls>
          <c:showLegendKey val="0"/>
          <c:showVal val="0"/>
          <c:showCatName val="0"/>
          <c:showSerName val="0"/>
          <c:showPercent val="0"/>
          <c:showBubbleSize val="0"/>
        </c:dLbls>
        <c:gapWidth val="69"/>
        <c:axId val="620145936"/>
        <c:axId val="620145608"/>
      </c:barChart>
      <c:catAx>
        <c:axId val="62014593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608"/>
        <c:crosses val="autoZero"/>
        <c:auto val="1"/>
        <c:lblAlgn val="ctr"/>
        <c:lblOffset val="200"/>
        <c:tickLblSkip val="1"/>
        <c:noMultiLvlLbl val="0"/>
      </c:catAx>
      <c:valAx>
        <c:axId val="62014560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0145936"/>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latin typeface="Cambria" panose="02040503050406030204" pitchFamily="18" charset="0"/>
              </a:rPr>
              <a:t>Males Age 16 Stature-Weight By</a:t>
            </a:r>
            <a:r>
              <a:rPr lang="en-US" sz="2800" b="1" baseline="0" dirty="0">
                <a:latin typeface="Cambria" panose="02040503050406030204" pitchFamily="18" charset="0"/>
              </a:rPr>
              <a:t> Percentile</a:t>
            </a:r>
            <a:endParaRPr lang="en-US" sz="2800" b="1" dirty="0">
              <a:latin typeface="Cambria" panose="02040503050406030204" pitchFamily="18" charset="0"/>
            </a:endParaRPr>
          </a:p>
        </c:rich>
      </c:tx>
      <c:layout>
        <c:manualLayout>
          <c:xMode val="edge"/>
          <c:yMode val="edge"/>
          <c:x val="0.1362169586813818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Sheet1!$J$32</c:f>
              <c:strCache>
                <c:ptCount val="1"/>
                <c:pt idx="0">
                  <c:v>Height (in)</c:v>
                </c:pt>
              </c:strCache>
            </c:strRef>
          </c:tx>
          <c:spPr>
            <a:ln w="28575" cap="rnd">
              <a:solidFill>
                <a:srgbClr val="0070C0"/>
              </a:solidFill>
              <a:round/>
            </a:ln>
            <a:effectLst/>
          </c:spPr>
          <c:marker>
            <c:symbol val="circle"/>
            <c:size val="5"/>
            <c:spPr>
              <a:solidFill>
                <a:schemeClr val="accent1"/>
              </a:solidFill>
              <a:ln w="9525">
                <a:solidFill>
                  <a:schemeClr val="accent1"/>
                </a:solidFill>
              </a:ln>
              <a:effectLst/>
            </c:spPr>
          </c:marker>
          <c:cat>
            <c:strRef>
              <c:f>Sheet1!$I$33:$I$39</c:f>
              <c:strCache>
                <c:ptCount val="7"/>
                <c:pt idx="0">
                  <c:v>5th</c:v>
                </c:pt>
                <c:pt idx="1">
                  <c:v>10th</c:v>
                </c:pt>
                <c:pt idx="2">
                  <c:v>25th</c:v>
                </c:pt>
                <c:pt idx="3">
                  <c:v>50th</c:v>
                </c:pt>
                <c:pt idx="4">
                  <c:v>75th</c:v>
                </c:pt>
                <c:pt idx="5">
                  <c:v>90th</c:v>
                </c:pt>
                <c:pt idx="6">
                  <c:v>95th</c:v>
                </c:pt>
              </c:strCache>
            </c:strRef>
          </c:cat>
          <c:val>
            <c:numRef>
              <c:f>Sheet1!$J$33:$J$39</c:f>
              <c:numCache>
                <c:formatCode>0</c:formatCode>
                <c:ptCount val="7"/>
                <c:pt idx="0">
                  <c:v>63.385826771653541</c:v>
                </c:pt>
                <c:pt idx="1">
                  <c:v>64.566929133858267</c:v>
                </c:pt>
                <c:pt idx="2">
                  <c:v>66.141732283464563</c:v>
                </c:pt>
                <c:pt idx="3">
                  <c:v>68.503937007874015</c:v>
                </c:pt>
                <c:pt idx="4">
                  <c:v>70.078740157480311</c:v>
                </c:pt>
                <c:pt idx="5">
                  <c:v>72.047244094488192</c:v>
                </c:pt>
                <c:pt idx="6">
                  <c:v>72.834645669291334</c:v>
                </c:pt>
              </c:numCache>
            </c:numRef>
          </c:val>
          <c:smooth val="1"/>
          <c:extLst>
            <c:ext xmlns:c16="http://schemas.microsoft.com/office/drawing/2014/chart" uri="{C3380CC4-5D6E-409C-BE32-E72D297353CC}">
              <c16:uniqueId val="{00000000-B13E-493D-9F5F-FF831A016897}"/>
            </c:ext>
          </c:extLst>
        </c:ser>
        <c:dLbls>
          <c:showLegendKey val="0"/>
          <c:showVal val="0"/>
          <c:showCatName val="0"/>
          <c:showSerName val="0"/>
          <c:showPercent val="0"/>
          <c:showBubbleSize val="0"/>
        </c:dLbls>
        <c:marker val="1"/>
        <c:smooth val="0"/>
        <c:axId val="622467872"/>
        <c:axId val="622466560"/>
      </c:lineChart>
      <c:lineChart>
        <c:grouping val="standard"/>
        <c:varyColors val="0"/>
        <c:ser>
          <c:idx val="1"/>
          <c:order val="1"/>
          <c:tx>
            <c:strRef>
              <c:f>Sheet1!$K$32</c:f>
              <c:strCache>
                <c:ptCount val="1"/>
                <c:pt idx="0">
                  <c:v>Weight (lbs)</c:v>
                </c:pt>
              </c:strCache>
            </c:strRef>
          </c:tx>
          <c:spPr>
            <a:ln w="28575" cap="rnd" cmpd="sng">
              <a:solidFill>
                <a:srgbClr val="FF0000"/>
              </a:solidFill>
              <a:prstDash val="solid"/>
              <a:round/>
            </a:ln>
            <a:effectLst/>
          </c:spPr>
          <c:marker>
            <c:symbol val="none"/>
          </c:marker>
          <c:cat>
            <c:strRef>
              <c:f>Sheet1!$I$32:$I$39</c:f>
              <c:strCache>
                <c:ptCount val="8"/>
                <c:pt idx="0">
                  <c:v>Pctile</c:v>
                </c:pt>
                <c:pt idx="1">
                  <c:v>5th</c:v>
                </c:pt>
                <c:pt idx="2">
                  <c:v>10th</c:v>
                </c:pt>
                <c:pt idx="3">
                  <c:v>25th</c:v>
                </c:pt>
                <c:pt idx="4">
                  <c:v>50th</c:v>
                </c:pt>
                <c:pt idx="5">
                  <c:v>75th</c:v>
                </c:pt>
                <c:pt idx="6">
                  <c:v>90th</c:v>
                </c:pt>
                <c:pt idx="7">
                  <c:v>95th</c:v>
                </c:pt>
              </c:strCache>
            </c:strRef>
          </c:cat>
          <c:val>
            <c:numRef>
              <c:f>Sheet1!$K$33:$K$39</c:f>
              <c:numCache>
                <c:formatCode>General</c:formatCode>
                <c:ptCount val="7"/>
                <c:pt idx="0">
                  <c:v>104</c:v>
                </c:pt>
                <c:pt idx="1">
                  <c:v>110</c:v>
                </c:pt>
                <c:pt idx="2">
                  <c:v>120</c:v>
                </c:pt>
                <c:pt idx="3">
                  <c:v>134</c:v>
                </c:pt>
                <c:pt idx="4">
                  <c:v>152</c:v>
                </c:pt>
                <c:pt idx="5">
                  <c:v>172</c:v>
                </c:pt>
                <c:pt idx="6">
                  <c:v>185</c:v>
                </c:pt>
              </c:numCache>
            </c:numRef>
          </c:val>
          <c:smooth val="1"/>
          <c:extLst>
            <c:ext xmlns:c16="http://schemas.microsoft.com/office/drawing/2014/chart" uri="{C3380CC4-5D6E-409C-BE32-E72D297353CC}">
              <c16:uniqueId val="{00000001-B13E-493D-9F5F-FF831A016897}"/>
            </c:ext>
          </c:extLst>
        </c:ser>
        <c:dLbls>
          <c:showLegendKey val="0"/>
          <c:showVal val="0"/>
          <c:showCatName val="0"/>
          <c:showSerName val="0"/>
          <c:showPercent val="0"/>
          <c:showBubbleSize val="0"/>
        </c:dLbls>
        <c:marker val="1"/>
        <c:smooth val="0"/>
        <c:axId val="581681576"/>
        <c:axId val="581680592"/>
      </c:lineChart>
      <c:catAx>
        <c:axId val="62246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622466560"/>
        <c:crosses val="autoZero"/>
        <c:auto val="0"/>
        <c:lblAlgn val="ctr"/>
        <c:lblOffset val="100"/>
        <c:noMultiLvlLbl val="0"/>
      </c:catAx>
      <c:valAx>
        <c:axId val="622466560"/>
        <c:scaling>
          <c:orientation val="minMax"/>
          <c:max val="75"/>
          <c:min val="6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70C0"/>
                </a:solidFill>
                <a:latin typeface="Cambria" panose="02040503050406030204" pitchFamily="18" charset="0"/>
                <a:ea typeface="+mn-ea"/>
                <a:cs typeface="+mn-cs"/>
              </a:defRPr>
            </a:pPr>
            <a:endParaRPr lang="en-US"/>
          </a:p>
        </c:txPr>
        <c:crossAx val="622467872"/>
        <c:crosses val="autoZero"/>
        <c:crossBetween val="between"/>
      </c:valAx>
      <c:valAx>
        <c:axId val="581680592"/>
        <c:scaling>
          <c:orientation val="minMax"/>
          <c:max val="220"/>
          <c:min val="100"/>
        </c:scaling>
        <c:delete val="0"/>
        <c:axPos val="r"/>
        <c:numFmt formatCode="General" sourceLinked="1"/>
        <c:majorTickMark val="in"/>
        <c:minorTickMark val="in"/>
        <c:tickLblPos val="nextTo"/>
        <c:spPr>
          <a:noFill/>
          <a:ln>
            <a:noFill/>
          </a:ln>
          <a:effectLst/>
        </c:spPr>
        <c:txPr>
          <a:bodyPr rot="-60000000" spcFirstLastPara="1" vertOverflow="ellipsis" vert="horz" wrap="square" anchor="ctr" anchorCtr="1"/>
          <a:lstStyle/>
          <a:p>
            <a:pPr>
              <a:defRPr sz="2000" b="0" i="0" u="none" strike="noStrike" kern="1200" baseline="0">
                <a:solidFill>
                  <a:srgbClr val="FF0000"/>
                </a:solidFill>
                <a:latin typeface="Cambria" panose="02040503050406030204" pitchFamily="18" charset="0"/>
                <a:ea typeface="+mn-ea"/>
                <a:cs typeface="+mn-cs"/>
              </a:defRPr>
            </a:pPr>
            <a:endParaRPr lang="en-US"/>
          </a:p>
        </c:txPr>
        <c:crossAx val="581681576"/>
        <c:crosses val="max"/>
        <c:crossBetween val="between"/>
      </c:valAx>
      <c:catAx>
        <c:axId val="581681576"/>
        <c:scaling>
          <c:orientation val="minMax"/>
        </c:scaling>
        <c:delete val="1"/>
        <c:axPos val="b"/>
        <c:numFmt formatCode="General" sourceLinked="1"/>
        <c:majorTickMark val="out"/>
        <c:minorTickMark val="none"/>
        <c:tickLblPos val="nextTo"/>
        <c:crossAx val="581680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Worksheet!$A$2:$A$1173</cx:f>
        <cx:lvl ptCount="1172">
          <cx:pt idx="0">155-160</cx:pt>
          <cx:pt idx="1">155-160</cx:pt>
          <cx:pt idx="2">160-165</cx:pt>
          <cx:pt idx="3">160-165</cx:pt>
          <cx:pt idx="4">160-165</cx:pt>
          <cx:pt idx="5">160-165</cx:pt>
          <cx:pt idx="6">160-165</cx:pt>
          <cx:pt idx="7">160-165</cx:pt>
          <cx:pt idx="8">160-165</cx:pt>
          <cx:pt idx="9">160-165</cx:pt>
          <cx:pt idx="10">160-165</cx:pt>
          <cx:pt idx="11">160-165</cx:pt>
          <cx:pt idx="12">160-165</cx:pt>
          <cx:pt idx="13">160-165</cx:pt>
          <cx:pt idx="14">160-165</cx:pt>
          <cx:pt idx="15">160-165</cx:pt>
          <cx:pt idx="16">160-165</cx:pt>
          <cx:pt idx="17">160-165</cx:pt>
          <cx:pt idx="18">160-165</cx:pt>
          <cx:pt idx="19">160-165</cx:pt>
          <cx:pt idx="20">165-170</cx:pt>
          <cx:pt idx="21">170-175</cx:pt>
          <cx:pt idx="22">170-175</cx:pt>
          <cx:pt idx="23">170-175</cx:pt>
          <cx:pt idx="24">170-175</cx:pt>
          <cx:pt idx="25">170-175</cx:pt>
          <cx:pt idx="26">170-175</cx:pt>
          <cx:pt idx="27">170-175</cx:pt>
          <cx:pt idx="28">170-175</cx:pt>
          <cx:pt idx="29">170-175</cx:pt>
          <cx:pt idx="30">170-175</cx:pt>
          <cx:pt idx="31">170-175</cx:pt>
          <cx:pt idx="32">170-175</cx:pt>
          <cx:pt idx="33">170-175</cx:pt>
          <cx:pt idx="34">170-175</cx:pt>
          <cx:pt idx="35">170-175</cx:pt>
          <cx:pt idx="36">170-175</cx:pt>
          <cx:pt idx="37">170-175</cx:pt>
          <cx:pt idx="38">175-180</cx:pt>
          <cx:pt idx="39">175-180</cx:pt>
          <cx:pt idx="40">175-180</cx:pt>
          <cx:pt idx="41">175-180</cx:pt>
          <cx:pt idx="42">175-180</cx:pt>
          <cx:pt idx="43">175-180</cx:pt>
          <cx:pt idx="44">175-180</cx:pt>
          <cx:pt idx="45">175-180</cx:pt>
          <cx:pt idx="46">175-180</cx:pt>
          <cx:pt idx="47">175-180</cx:pt>
          <cx:pt idx="48">175-180</cx:pt>
          <cx:pt idx="49">175-180</cx:pt>
          <cx:pt idx="50">175-180</cx:pt>
          <cx:pt idx="51">175-180</cx:pt>
          <cx:pt idx="52">175-180</cx:pt>
          <cx:pt idx="53">175-180</cx:pt>
          <cx:pt idx="54">175-180</cx:pt>
          <cx:pt idx="55">175-180</cx:pt>
          <cx:pt idx="56">175-180</cx:pt>
          <cx:pt idx="57">175-180</cx:pt>
          <cx:pt idx="58">175-180</cx:pt>
          <cx:pt idx="59">175-180</cx:pt>
          <cx:pt idx="60">180-185</cx:pt>
          <cx:pt idx="61">180-185</cx:pt>
          <cx:pt idx="62">180-185</cx:pt>
          <cx:pt idx="63">180-185</cx:pt>
          <cx:pt idx="64">180-185</cx:pt>
          <cx:pt idx="65">180-185</cx:pt>
          <cx:pt idx="66">180-185</cx:pt>
          <cx:pt idx="67">180-185</cx:pt>
          <cx:pt idx="68">180-185</cx:pt>
          <cx:pt idx="69">180-185</cx:pt>
          <cx:pt idx="70">180-185</cx:pt>
          <cx:pt idx="71">180-185</cx:pt>
          <cx:pt idx="72">180-185</cx:pt>
          <cx:pt idx="73">180-185</cx:pt>
          <cx:pt idx="74">180-185</cx:pt>
          <cx:pt idx="75">180-185</cx:pt>
          <cx:pt idx="76">180-185</cx:pt>
          <cx:pt idx="77">180-185</cx:pt>
          <cx:pt idx="78">180-185</cx:pt>
          <cx:pt idx="79">180-185</cx:pt>
          <cx:pt idx="80">180-185</cx:pt>
          <cx:pt idx="81">180-185</cx:pt>
          <cx:pt idx="82">180-185</cx:pt>
          <cx:pt idx="83">180-185</cx:pt>
          <cx:pt idx="84">180-185</cx:pt>
          <cx:pt idx="85">180-185</cx:pt>
          <cx:pt idx="86">180-185</cx:pt>
          <cx:pt idx="87">180-185</cx:pt>
          <cx:pt idx="88">180-185</cx:pt>
          <cx:pt idx="89">180-185</cx:pt>
          <cx:pt idx="90">180-185</cx:pt>
          <cx:pt idx="91">180-185</cx:pt>
          <cx:pt idx="92">180-185</cx:pt>
          <cx:pt idx="93">180-185</cx:pt>
          <cx:pt idx="94">180-185</cx:pt>
          <cx:pt idx="95">180-185</cx:pt>
          <cx:pt idx="96">180-185</cx:pt>
          <cx:pt idx="97">180-185</cx:pt>
          <cx:pt idx="98">180-185</cx:pt>
          <cx:pt idx="99">180-185</cx:pt>
          <cx:pt idx="100">180-185</cx:pt>
          <cx:pt idx="101">180-185</cx:pt>
          <cx:pt idx="102">180-185</cx:pt>
          <cx:pt idx="103">180-185</cx:pt>
          <cx:pt idx="104">185-190</cx:pt>
          <cx:pt idx="105">185-190</cx:pt>
          <cx:pt idx="106">185-190</cx:pt>
          <cx:pt idx="107">185-190</cx:pt>
          <cx:pt idx="108">185-190</cx:pt>
          <cx:pt idx="109">185-190</cx:pt>
          <cx:pt idx="110">185-190</cx:pt>
          <cx:pt idx="111">185-190</cx:pt>
          <cx:pt idx="112">185-190</cx:pt>
          <cx:pt idx="113">185-190</cx:pt>
          <cx:pt idx="114">185-190</cx:pt>
          <cx:pt idx="115">185-190</cx:pt>
          <cx:pt idx="116">185-190</cx:pt>
          <cx:pt idx="117">185-190</cx:pt>
          <cx:pt idx="118">185-190</cx:pt>
          <cx:pt idx="119">185-190</cx:pt>
          <cx:pt idx="120">185-190</cx:pt>
          <cx:pt idx="121">185-190</cx:pt>
          <cx:pt idx="122">185-190</cx:pt>
          <cx:pt idx="123">185-190</cx:pt>
          <cx:pt idx="124">185-190</cx:pt>
          <cx:pt idx="125">185-190</cx:pt>
          <cx:pt idx="126">185-190</cx:pt>
          <cx:pt idx="127">185-190</cx:pt>
          <cx:pt idx="128">185-190</cx:pt>
          <cx:pt idx="129">185-190</cx:pt>
          <cx:pt idx="130">185-190</cx:pt>
          <cx:pt idx="131">185-190</cx:pt>
          <cx:pt idx="132">185-190</cx:pt>
          <cx:pt idx="133">185-190</cx:pt>
          <cx:pt idx="134">185-190</cx:pt>
          <cx:pt idx="135">185-190</cx:pt>
          <cx:pt idx="136">185-190</cx:pt>
          <cx:pt idx="137">185-190</cx:pt>
          <cx:pt idx="138">185-190</cx:pt>
          <cx:pt idx="139">185-190</cx:pt>
          <cx:pt idx="140">185-190</cx:pt>
          <cx:pt idx="141">185-190</cx:pt>
          <cx:pt idx="142">185-190</cx:pt>
          <cx:pt idx="143">185-190</cx:pt>
          <cx:pt idx="144">185-190</cx:pt>
          <cx:pt idx="145">185-190</cx:pt>
          <cx:pt idx="146">185-190</cx:pt>
          <cx:pt idx="147">185-190</cx:pt>
          <cx:pt idx="148">185-190</cx:pt>
          <cx:pt idx="149">185-190</cx:pt>
          <cx:pt idx="150">185-190</cx:pt>
          <cx:pt idx="151">185-190</cx:pt>
          <cx:pt idx="152">185-190</cx:pt>
          <cx:pt idx="153">185-190</cx:pt>
          <cx:pt idx="154">185-190</cx:pt>
          <cx:pt idx="155">185-190</cx:pt>
          <cx:pt idx="156">185-190</cx:pt>
          <cx:pt idx="157">185-190</cx:pt>
          <cx:pt idx="158">185-190</cx:pt>
          <cx:pt idx="159">185-190</cx:pt>
          <cx:pt idx="160">185-190</cx:pt>
          <cx:pt idx="161">185-190</cx:pt>
          <cx:pt idx="162">190-195</cx:pt>
          <cx:pt idx="163">190-195</cx:pt>
          <cx:pt idx="164">190-195</cx:pt>
          <cx:pt idx="165">190-195</cx:pt>
          <cx:pt idx="166">190-195</cx:pt>
          <cx:pt idx="167">190-195</cx:pt>
          <cx:pt idx="168">190-195</cx:pt>
          <cx:pt idx="169">190-195</cx:pt>
          <cx:pt idx="170">190-195</cx:pt>
          <cx:pt idx="171">190-195</cx:pt>
          <cx:pt idx="172">190-195</cx:pt>
          <cx:pt idx="173">190-195</cx:pt>
          <cx:pt idx="174">190-195</cx:pt>
          <cx:pt idx="175">190-195</cx:pt>
          <cx:pt idx="176">190-195</cx:pt>
          <cx:pt idx="177">190-195</cx:pt>
          <cx:pt idx="178">190-195</cx:pt>
          <cx:pt idx="179">190-195</cx:pt>
          <cx:pt idx="180">190-195</cx:pt>
          <cx:pt idx="181">190-195</cx:pt>
          <cx:pt idx="182">190-195</cx:pt>
          <cx:pt idx="183">190-195</cx:pt>
          <cx:pt idx="184">190-195</cx:pt>
          <cx:pt idx="185">190-195</cx:pt>
          <cx:pt idx="186">190-195</cx:pt>
          <cx:pt idx="187">190-195</cx:pt>
          <cx:pt idx="188">190-195</cx:pt>
          <cx:pt idx="189">190-195</cx:pt>
          <cx:pt idx="190">190-195</cx:pt>
          <cx:pt idx="191">190-195</cx:pt>
          <cx:pt idx="192">190-195</cx:pt>
          <cx:pt idx="193">190-195</cx:pt>
          <cx:pt idx="194">190-195</cx:pt>
          <cx:pt idx="195">190-195</cx:pt>
          <cx:pt idx="196">190-195</cx:pt>
          <cx:pt idx="197">190-195</cx:pt>
          <cx:pt idx="198">190-195</cx:pt>
          <cx:pt idx="199">190-195</cx:pt>
          <cx:pt idx="200">190-195</cx:pt>
          <cx:pt idx="201">190-195</cx:pt>
          <cx:pt idx="202">190-195</cx:pt>
          <cx:pt idx="203">190-195</cx:pt>
          <cx:pt idx="204">190-195</cx:pt>
          <cx:pt idx="205">190-195</cx:pt>
          <cx:pt idx="206">190-195</cx:pt>
          <cx:pt idx="207">190-195</cx:pt>
          <cx:pt idx="208">190-195</cx:pt>
          <cx:pt idx="209">190-195</cx:pt>
          <cx:pt idx="210">190-195</cx:pt>
          <cx:pt idx="211">190-195</cx:pt>
          <cx:pt idx="212">190-195</cx:pt>
          <cx:pt idx="213">190-195</cx:pt>
          <cx:pt idx="214">190-195</cx:pt>
          <cx:pt idx="215">190-195</cx:pt>
          <cx:pt idx="216">190-195</cx:pt>
          <cx:pt idx="217">190-195</cx:pt>
          <cx:pt idx="218">190-195</cx:pt>
          <cx:pt idx="219">190-195</cx:pt>
          <cx:pt idx="220">190-195</cx:pt>
          <cx:pt idx="221">190-195</cx:pt>
          <cx:pt idx="222">190-195</cx:pt>
          <cx:pt idx="223">190-195</cx:pt>
          <cx:pt idx="224">190-195</cx:pt>
          <cx:pt idx="225">190-195</cx:pt>
          <cx:pt idx="226">190-195</cx:pt>
          <cx:pt idx="227">190-195</cx:pt>
          <cx:pt idx="228">190-195</cx:pt>
          <cx:pt idx="229">190-195</cx:pt>
          <cx:pt idx="230">190-195</cx:pt>
          <cx:pt idx="231">190-195</cx:pt>
          <cx:pt idx="232">190-195</cx:pt>
          <cx:pt idx="233">195-200</cx:pt>
          <cx:pt idx="234">195-200</cx:pt>
          <cx:pt idx="235">195-200</cx:pt>
          <cx:pt idx="236">195-200</cx:pt>
          <cx:pt idx="237">195-200</cx:pt>
          <cx:pt idx="238">195-200</cx:pt>
          <cx:pt idx="239">195-200</cx:pt>
          <cx:pt idx="240">195-200</cx:pt>
          <cx:pt idx="241">195-200</cx:pt>
          <cx:pt idx="242">195-200</cx:pt>
          <cx:pt idx="243">195-200</cx:pt>
          <cx:pt idx="244">195-200</cx:pt>
          <cx:pt idx="245">195-200</cx:pt>
          <cx:pt idx="246">195-200</cx:pt>
          <cx:pt idx="247">195-200</cx:pt>
          <cx:pt idx="248">195-200</cx:pt>
          <cx:pt idx="249">195-200</cx:pt>
          <cx:pt idx="250">195-200</cx:pt>
          <cx:pt idx="251">195-200</cx:pt>
          <cx:pt idx="252">195-200</cx:pt>
          <cx:pt idx="253">195-200</cx:pt>
          <cx:pt idx="254">195-200</cx:pt>
          <cx:pt idx="255">195-200</cx:pt>
          <cx:pt idx="256">195-200</cx:pt>
          <cx:pt idx="257">195-200</cx:pt>
          <cx:pt idx="258">195-200</cx:pt>
          <cx:pt idx="259">195-200</cx:pt>
          <cx:pt idx="260">195-200</cx:pt>
          <cx:pt idx="261">195-200</cx:pt>
          <cx:pt idx="262">195-200</cx:pt>
          <cx:pt idx="263">195-200</cx:pt>
          <cx:pt idx="264">195-200</cx:pt>
          <cx:pt idx="265">195-200</cx:pt>
          <cx:pt idx="266">195-200</cx:pt>
          <cx:pt idx="267">195-200</cx:pt>
          <cx:pt idx="268">195-200</cx:pt>
          <cx:pt idx="269">195-200</cx:pt>
          <cx:pt idx="270">195-200</cx:pt>
          <cx:pt idx="271">195-200</cx:pt>
          <cx:pt idx="272">195-200</cx:pt>
          <cx:pt idx="273">195-200</cx:pt>
          <cx:pt idx="274">195-200</cx:pt>
          <cx:pt idx="275">195-200</cx:pt>
          <cx:pt idx="276">195-200</cx:pt>
          <cx:pt idx="277">195-200</cx:pt>
          <cx:pt idx="278">195-200</cx:pt>
          <cx:pt idx="279">195-200</cx:pt>
          <cx:pt idx="280">195-200</cx:pt>
          <cx:pt idx="281">195-200</cx:pt>
          <cx:pt idx="282">195-200</cx:pt>
          <cx:pt idx="283">195-200</cx:pt>
          <cx:pt idx="284">195-200</cx:pt>
          <cx:pt idx="285">195-200</cx:pt>
          <cx:pt idx="286">195-200</cx:pt>
          <cx:pt idx="287">195-200</cx:pt>
          <cx:pt idx="288">195-200</cx:pt>
          <cx:pt idx="289">195-200</cx:pt>
          <cx:pt idx="290">195-200</cx:pt>
          <cx:pt idx="291">195-200</cx:pt>
          <cx:pt idx="292">195-200</cx:pt>
          <cx:pt idx="293">195-200</cx:pt>
          <cx:pt idx="294">195-200</cx:pt>
          <cx:pt idx="295">195-200</cx:pt>
          <cx:pt idx="296">195-200</cx:pt>
          <cx:pt idx="297">195-200</cx:pt>
          <cx:pt idx="298">195-200</cx:pt>
          <cx:pt idx="299">195-200</cx:pt>
          <cx:pt idx="300">195-200</cx:pt>
          <cx:pt idx="301">195-200</cx:pt>
          <cx:pt idx="302">195-200</cx:pt>
          <cx:pt idx="303">195-200</cx:pt>
          <cx:pt idx="304">195-200</cx:pt>
          <cx:pt idx="305">195-200</cx:pt>
          <cx:pt idx="306">195-200</cx:pt>
          <cx:pt idx="307">195-200</cx:pt>
          <cx:pt idx="308">195-200</cx:pt>
          <cx:pt idx="309">195-200</cx:pt>
          <cx:pt idx="310">195-200</cx:pt>
          <cx:pt idx="311">195-200</cx:pt>
          <cx:pt idx="312">195-200</cx:pt>
          <cx:pt idx="313">195-200</cx:pt>
          <cx:pt idx="314">195-200</cx:pt>
          <cx:pt idx="315">195-200</cx:pt>
          <cx:pt idx="316">195-200</cx:pt>
          <cx:pt idx="317">195-200</cx:pt>
          <cx:pt idx="318">195-200</cx:pt>
          <cx:pt idx="319">200-205</cx:pt>
          <cx:pt idx="320">200-205</cx:pt>
          <cx:pt idx="321">200-205</cx:pt>
          <cx:pt idx="322">200-205</cx:pt>
          <cx:pt idx="323">200-205</cx:pt>
          <cx:pt idx="324">200-205</cx:pt>
          <cx:pt idx="325">200-205</cx:pt>
          <cx:pt idx="326">200-205</cx:pt>
          <cx:pt idx="327">200-205</cx:pt>
          <cx:pt idx="328">200-205</cx:pt>
          <cx:pt idx="329">200-205</cx:pt>
          <cx:pt idx="330">200-205</cx:pt>
          <cx:pt idx="331">200-205</cx:pt>
          <cx:pt idx="332">200-205</cx:pt>
          <cx:pt idx="333">200-205</cx:pt>
          <cx:pt idx="334">200-205</cx:pt>
          <cx:pt idx="335">200-205</cx:pt>
          <cx:pt idx="336">200-205</cx:pt>
          <cx:pt idx="337">200-205</cx:pt>
          <cx:pt idx="338">200-205</cx:pt>
          <cx:pt idx="339">200-205</cx:pt>
          <cx:pt idx="340">200-205</cx:pt>
          <cx:pt idx="341">200-205</cx:pt>
          <cx:pt idx="342">200-205</cx:pt>
          <cx:pt idx="343">200-205</cx:pt>
          <cx:pt idx="344">200-205</cx:pt>
          <cx:pt idx="345">200-205</cx:pt>
          <cx:pt idx="346">200-205</cx:pt>
          <cx:pt idx="347">200-205</cx:pt>
          <cx:pt idx="348">200-205</cx:pt>
          <cx:pt idx="349">200-205</cx:pt>
          <cx:pt idx="350">200-205</cx:pt>
          <cx:pt idx="351">200-205</cx:pt>
          <cx:pt idx="352">200-205</cx:pt>
          <cx:pt idx="353">200-205</cx:pt>
          <cx:pt idx="354">200-205</cx:pt>
          <cx:pt idx="355">200-205</cx:pt>
          <cx:pt idx="356">200-205</cx:pt>
          <cx:pt idx="357">200-205</cx:pt>
          <cx:pt idx="358">200-205</cx:pt>
          <cx:pt idx="359">200-205</cx:pt>
          <cx:pt idx="360">200-205</cx:pt>
          <cx:pt idx="361">200-205</cx:pt>
          <cx:pt idx="362">200-205</cx:pt>
          <cx:pt idx="363">200-205</cx:pt>
          <cx:pt idx="364">200-205</cx:pt>
          <cx:pt idx="365">200-205</cx:pt>
          <cx:pt idx="366">200-205</cx:pt>
          <cx:pt idx="367">200-205</cx:pt>
          <cx:pt idx="368">200-205</cx:pt>
          <cx:pt idx="369">200-205</cx:pt>
          <cx:pt idx="370">200-205</cx:pt>
          <cx:pt idx="371">200-205</cx:pt>
          <cx:pt idx="372">200-205</cx:pt>
          <cx:pt idx="373">200-205</cx:pt>
          <cx:pt idx="374">200-205</cx:pt>
          <cx:pt idx="375">200-205</cx:pt>
          <cx:pt idx="376">200-205</cx:pt>
          <cx:pt idx="377">200-205</cx:pt>
          <cx:pt idx="378">200-205</cx:pt>
          <cx:pt idx="379">200-205</cx:pt>
          <cx:pt idx="380">200-205</cx:pt>
          <cx:pt idx="381">200-205</cx:pt>
          <cx:pt idx="382">200-205</cx:pt>
          <cx:pt idx="383">200-205</cx:pt>
          <cx:pt idx="384">200-205</cx:pt>
          <cx:pt idx="385">200-205</cx:pt>
          <cx:pt idx="386">200-205</cx:pt>
          <cx:pt idx="387">200-205</cx:pt>
          <cx:pt idx="388">200-205</cx:pt>
          <cx:pt idx="389">200-205</cx:pt>
          <cx:pt idx="390">200-205</cx:pt>
          <cx:pt idx="391">200-205</cx:pt>
          <cx:pt idx="392">200-205</cx:pt>
          <cx:pt idx="393">200-205</cx:pt>
          <cx:pt idx="394">200-205</cx:pt>
          <cx:pt idx="395">200-205</cx:pt>
          <cx:pt idx="396">200-205</cx:pt>
          <cx:pt idx="397">200-205</cx:pt>
          <cx:pt idx="398">200-205</cx:pt>
          <cx:pt idx="399">200-205</cx:pt>
          <cx:pt idx="400">200-205</cx:pt>
          <cx:pt idx="401">200-205</cx:pt>
          <cx:pt idx="402">200-205</cx:pt>
          <cx:pt idx="403">200-205</cx:pt>
          <cx:pt idx="404">200-205</cx:pt>
          <cx:pt idx="405">200-205</cx:pt>
          <cx:pt idx="406">200-205</cx:pt>
          <cx:pt idx="407">200-205</cx:pt>
          <cx:pt idx="408">200-205</cx:pt>
          <cx:pt idx="409">200-205</cx:pt>
          <cx:pt idx="410">200-205</cx:pt>
          <cx:pt idx="411">200-205</cx:pt>
          <cx:pt idx="412">200-205</cx:pt>
          <cx:pt idx="413">200-205</cx:pt>
          <cx:pt idx="414">200-205</cx:pt>
          <cx:pt idx="415">200-205</cx:pt>
          <cx:pt idx="416">200-205</cx:pt>
          <cx:pt idx="417">200-205</cx:pt>
          <cx:pt idx="418">200-205</cx:pt>
          <cx:pt idx="419">200-205</cx:pt>
          <cx:pt idx="420">200-205</cx:pt>
          <cx:pt idx="421">200-205</cx:pt>
          <cx:pt idx="422">200-205</cx:pt>
          <cx:pt idx="423">200-205</cx:pt>
          <cx:pt idx="424">200-205</cx:pt>
          <cx:pt idx="425">200-205</cx:pt>
          <cx:pt idx="426">200-205</cx:pt>
          <cx:pt idx="427">200-205</cx:pt>
          <cx:pt idx="428">200-205</cx:pt>
          <cx:pt idx="429">200-205</cx:pt>
          <cx:pt idx="430">200-205</cx:pt>
          <cx:pt idx="431">200-205</cx:pt>
          <cx:pt idx="432">200-205</cx:pt>
          <cx:pt idx="433">200-205</cx:pt>
          <cx:pt idx="434">200-205</cx:pt>
          <cx:pt idx="435">200-205</cx:pt>
          <cx:pt idx="436">200-205</cx:pt>
          <cx:pt idx="437">205-210</cx:pt>
          <cx:pt idx="438">205-210</cx:pt>
          <cx:pt idx="439">205-210</cx:pt>
          <cx:pt idx="440">205-210</cx:pt>
          <cx:pt idx="441">205-210</cx:pt>
          <cx:pt idx="442">205-210</cx:pt>
          <cx:pt idx="443">205-210</cx:pt>
          <cx:pt idx="444">205-210</cx:pt>
          <cx:pt idx="445">205-210</cx:pt>
          <cx:pt idx="446">205-210</cx:pt>
          <cx:pt idx="447">205-210</cx:pt>
          <cx:pt idx="448">205-210</cx:pt>
          <cx:pt idx="449">205-210</cx:pt>
          <cx:pt idx="450">205-210</cx:pt>
          <cx:pt idx="451">205-210</cx:pt>
          <cx:pt idx="452">205-210</cx:pt>
          <cx:pt idx="453">205-210</cx:pt>
          <cx:pt idx="454">205-210</cx:pt>
          <cx:pt idx="455">205-210</cx:pt>
          <cx:pt idx="456">205-210</cx:pt>
          <cx:pt idx="457">205-210</cx:pt>
          <cx:pt idx="458">205-210</cx:pt>
          <cx:pt idx="459">205-210</cx:pt>
          <cx:pt idx="460">205-210</cx:pt>
          <cx:pt idx="461">205-210</cx:pt>
          <cx:pt idx="462">205-210</cx:pt>
          <cx:pt idx="463">205-210</cx:pt>
          <cx:pt idx="464">205-210</cx:pt>
          <cx:pt idx="465">205-210</cx:pt>
          <cx:pt idx="466">205-210</cx:pt>
          <cx:pt idx="467">205-210</cx:pt>
          <cx:pt idx="468">205-210</cx:pt>
          <cx:pt idx="469">205-210</cx:pt>
          <cx:pt idx="470">205-210</cx:pt>
          <cx:pt idx="471">205-210</cx:pt>
          <cx:pt idx="472">205-210</cx:pt>
          <cx:pt idx="473">205-210</cx:pt>
          <cx:pt idx="474">205-210</cx:pt>
          <cx:pt idx="475">205-210</cx:pt>
          <cx:pt idx="476">205-210</cx:pt>
          <cx:pt idx="477">205-210</cx:pt>
          <cx:pt idx="478">205-210</cx:pt>
          <cx:pt idx="479">205-210</cx:pt>
          <cx:pt idx="480">205-210</cx:pt>
          <cx:pt idx="481">205-210</cx:pt>
          <cx:pt idx="482">205-210</cx:pt>
          <cx:pt idx="483">205-210</cx:pt>
          <cx:pt idx="484">205-210</cx:pt>
          <cx:pt idx="485">205-210</cx:pt>
          <cx:pt idx="486">205-210</cx:pt>
          <cx:pt idx="487">205-210</cx:pt>
          <cx:pt idx="488">205-210</cx:pt>
          <cx:pt idx="489">205-210</cx:pt>
          <cx:pt idx="490">205-210</cx:pt>
          <cx:pt idx="491">205-210</cx:pt>
          <cx:pt idx="492">205-210</cx:pt>
          <cx:pt idx="493">205-210</cx:pt>
          <cx:pt idx="494">205-210</cx:pt>
          <cx:pt idx="495">205-210</cx:pt>
          <cx:pt idx="496">205-210</cx:pt>
          <cx:pt idx="497">205-210</cx:pt>
          <cx:pt idx="498">205-210</cx:pt>
          <cx:pt idx="499">205-210</cx:pt>
          <cx:pt idx="500">205-210</cx:pt>
          <cx:pt idx="501">205-210</cx:pt>
          <cx:pt idx="502">205-210</cx:pt>
          <cx:pt idx="503">205-210</cx:pt>
          <cx:pt idx="504">205-210</cx:pt>
          <cx:pt idx="505">205-210</cx:pt>
          <cx:pt idx="506">205-210</cx:pt>
          <cx:pt idx="507">205-210</cx:pt>
          <cx:pt idx="508">205-210</cx:pt>
          <cx:pt idx="509">205-210</cx:pt>
          <cx:pt idx="510">205-210</cx:pt>
          <cx:pt idx="511">205-210</cx:pt>
          <cx:pt idx="512">205-210</cx:pt>
          <cx:pt idx="513">205-210</cx:pt>
          <cx:pt idx="514">205-210</cx:pt>
          <cx:pt idx="515">205-210</cx:pt>
          <cx:pt idx="516">205-210</cx:pt>
          <cx:pt idx="517">205-210</cx:pt>
          <cx:pt idx="518">205-210</cx:pt>
          <cx:pt idx="519">205-210</cx:pt>
          <cx:pt idx="520">205-210</cx:pt>
          <cx:pt idx="521">205-210</cx:pt>
          <cx:pt idx="522">205-210</cx:pt>
          <cx:pt idx="523">205-210</cx:pt>
          <cx:pt idx="524">205-210</cx:pt>
          <cx:pt idx="525">205-210</cx:pt>
          <cx:pt idx="526">205-210</cx:pt>
          <cx:pt idx="527">205-210</cx:pt>
          <cx:pt idx="528">205-210</cx:pt>
          <cx:pt idx="529">205-210</cx:pt>
          <cx:pt idx="530">205-210</cx:pt>
          <cx:pt idx="531">205-210</cx:pt>
          <cx:pt idx="532">205-210</cx:pt>
          <cx:pt idx="533">205-210</cx:pt>
          <cx:pt idx="534">205-210</cx:pt>
          <cx:pt idx="535">205-210</cx:pt>
          <cx:pt idx="536">205-210</cx:pt>
          <cx:pt idx="537">205-210</cx:pt>
          <cx:pt idx="538">205-210</cx:pt>
          <cx:pt idx="539">205-210</cx:pt>
          <cx:pt idx="540">205-210</cx:pt>
          <cx:pt idx="541">205-210</cx:pt>
          <cx:pt idx="542">205-210</cx:pt>
          <cx:pt idx="543">205-210</cx:pt>
          <cx:pt idx="544">205-210</cx:pt>
          <cx:pt idx="545">210-215</cx:pt>
          <cx:pt idx="546">210-215</cx:pt>
          <cx:pt idx="547">210-215</cx:pt>
          <cx:pt idx="548">210-215</cx:pt>
          <cx:pt idx="549">210-215</cx:pt>
          <cx:pt idx="550">210-215</cx:pt>
          <cx:pt idx="551">210-215</cx:pt>
          <cx:pt idx="552">210-215</cx:pt>
          <cx:pt idx="553">210-215</cx:pt>
          <cx:pt idx="554">210-215</cx:pt>
          <cx:pt idx="555">210-215</cx:pt>
          <cx:pt idx="556">210-215</cx:pt>
          <cx:pt idx="557">210-215</cx:pt>
          <cx:pt idx="558">210-215</cx:pt>
          <cx:pt idx="559">210-215</cx:pt>
          <cx:pt idx="560">210-215</cx:pt>
          <cx:pt idx="561">210-215</cx:pt>
          <cx:pt idx="562">210-215</cx:pt>
          <cx:pt idx="563">210-215</cx:pt>
          <cx:pt idx="564">210-215</cx:pt>
          <cx:pt idx="565">210-215</cx:pt>
          <cx:pt idx="566">210-215</cx:pt>
          <cx:pt idx="567">210-215</cx:pt>
          <cx:pt idx="568">210-215</cx:pt>
          <cx:pt idx="569">210-215</cx:pt>
          <cx:pt idx="570">210-215</cx:pt>
          <cx:pt idx="571">210-215</cx:pt>
          <cx:pt idx="572">210-215</cx:pt>
          <cx:pt idx="573">210-215</cx:pt>
          <cx:pt idx="574">210-215</cx:pt>
          <cx:pt idx="575">210-215</cx:pt>
          <cx:pt idx="576">210-215</cx:pt>
          <cx:pt idx="577">210-215</cx:pt>
          <cx:pt idx="578">210-215</cx:pt>
          <cx:pt idx="579">210-215</cx:pt>
          <cx:pt idx="580">210-215</cx:pt>
          <cx:pt idx="581">210-215</cx:pt>
          <cx:pt idx="582">210-215</cx:pt>
          <cx:pt idx="583">210-215</cx:pt>
          <cx:pt idx="584">210-215</cx:pt>
          <cx:pt idx="585">210-215</cx:pt>
          <cx:pt idx="586">210-215</cx:pt>
          <cx:pt idx="587">210-215</cx:pt>
          <cx:pt idx="588">210-215</cx:pt>
          <cx:pt idx="589">210-215</cx:pt>
          <cx:pt idx="590">210-215</cx:pt>
          <cx:pt idx="591">210-215</cx:pt>
          <cx:pt idx="592">210-215</cx:pt>
          <cx:pt idx="593">210-215</cx:pt>
          <cx:pt idx="594">210-215</cx:pt>
          <cx:pt idx="595">210-215</cx:pt>
          <cx:pt idx="596">210-215</cx:pt>
          <cx:pt idx="597">210-215</cx:pt>
          <cx:pt idx="598">210-215</cx:pt>
          <cx:pt idx="599">210-215</cx:pt>
          <cx:pt idx="600">210-215</cx:pt>
          <cx:pt idx="601">210-215</cx:pt>
          <cx:pt idx="602">210-215</cx:pt>
          <cx:pt idx="603">210-215</cx:pt>
          <cx:pt idx="604">210-215</cx:pt>
          <cx:pt idx="605">210-215</cx:pt>
          <cx:pt idx="606">210-215</cx:pt>
          <cx:pt idx="607">210-215</cx:pt>
          <cx:pt idx="608">210-215</cx:pt>
          <cx:pt idx="609">210-215</cx:pt>
          <cx:pt idx="610">210-215</cx:pt>
          <cx:pt idx="611">210-215</cx:pt>
          <cx:pt idx="612">210-215</cx:pt>
          <cx:pt idx="613">210-215</cx:pt>
          <cx:pt idx="614">210-215</cx:pt>
          <cx:pt idx="615">210-215</cx:pt>
          <cx:pt idx="616">210-215</cx:pt>
          <cx:pt idx="617">210-215</cx:pt>
          <cx:pt idx="618">210-215</cx:pt>
          <cx:pt idx="619">210-215</cx:pt>
          <cx:pt idx="620">210-215</cx:pt>
          <cx:pt idx="621">210-215</cx:pt>
          <cx:pt idx="622">210-215</cx:pt>
          <cx:pt idx="623">210-215</cx:pt>
          <cx:pt idx="624">210-215</cx:pt>
          <cx:pt idx="625">210-215</cx:pt>
          <cx:pt idx="626">210-215</cx:pt>
          <cx:pt idx="627">210-215</cx:pt>
          <cx:pt idx="628">210-215</cx:pt>
          <cx:pt idx="629">210-215</cx:pt>
          <cx:pt idx="630">210-215</cx:pt>
          <cx:pt idx="631">210-215</cx:pt>
          <cx:pt idx="632">210-215</cx:pt>
          <cx:pt idx="633">210-215</cx:pt>
          <cx:pt idx="634">210-215</cx:pt>
          <cx:pt idx="635">210-215</cx:pt>
          <cx:pt idx="636">210-215</cx:pt>
          <cx:pt idx="637">210-215</cx:pt>
          <cx:pt idx="638">210-215</cx:pt>
          <cx:pt idx="639">210-215</cx:pt>
          <cx:pt idx="640">210-215</cx:pt>
          <cx:pt idx="641">210-215</cx:pt>
          <cx:pt idx="642">210-215</cx:pt>
          <cx:pt idx="643">210-215</cx:pt>
          <cx:pt idx="644">210-215</cx:pt>
          <cx:pt idx="645">210-215</cx:pt>
          <cx:pt idx="646">210-215</cx:pt>
          <cx:pt idx="647">210-215</cx:pt>
          <cx:pt idx="648">210-215</cx:pt>
          <cx:pt idx="649">210-215</cx:pt>
          <cx:pt idx="650">210-215</cx:pt>
          <cx:pt idx="651">210-215</cx:pt>
          <cx:pt idx="652">210-215</cx:pt>
          <cx:pt idx="653">215-220</cx:pt>
          <cx:pt idx="654">215-220</cx:pt>
          <cx:pt idx="655">215-220</cx:pt>
          <cx:pt idx="656">215-220</cx:pt>
          <cx:pt idx="657">215-220</cx:pt>
          <cx:pt idx="658">215-220</cx:pt>
          <cx:pt idx="659">215-220</cx:pt>
          <cx:pt idx="660">215-220</cx:pt>
          <cx:pt idx="661">215-220</cx:pt>
          <cx:pt idx="662">215-220</cx:pt>
          <cx:pt idx="663">215-220</cx:pt>
          <cx:pt idx="664">215-220</cx:pt>
          <cx:pt idx="665">215-220</cx:pt>
          <cx:pt idx="666">215-220</cx:pt>
          <cx:pt idx="667">215-220</cx:pt>
          <cx:pt idx="668">215-220</cx:pt>
          <cx:pt idx="669">215-220</cx:pt>
          <cx:pt idx="670">215-220</cx:pt>
          <cx:pt idx="671">215-220</cx:pt>
          <cx:pt idx="672">215-220</cx:pt>
          <cx:pt idx="673">215-220</cx:pt>
          <cx:pt idx="674">215-220</cx:pt>
          <cx:pt idx="675">215-220</cx:pt>
          <cx:pt idx="676">215-220</cx:pt>
          <cx:pt idx="677">215-220</cx:pt>
          <cx:pt idx="678">215-220</cx:pt>
          <cx:pt idx="679">215-220</cx:pt>
          <cx:pt idx="680">215-220</cx:pt>
          <cx:pt idx="681">215-220</cx:pt>
          <cx:pt idx="682">215-220</cx:pt>
          <cx:pt idx="683">215-220</cx:pt>
          <cx:pt idx="684">215-220</cx:pt>
          <cx:pt idx="685">215-220</cx:pt>
          <cx:pt idx="686">215-220</cx:pt>
          <cx:pt idx="687">215-220</cx:pt>
          <cx:pt idx="688">215-220</cx:pt>
          <cx:pt idx="689">215-220</cx:pt>
          <cx:pt idx="690">215-220</cx:pt>
          <cx:pt idx="691">215-220</cx:pt>
          <cx:pt idx="692">215-220</cx:pt>
          <cx:pt idx="693">215-220</cx:pt>
          <cx:pt idx="694">215-220</cx:pt>
          <cx:pt idx="695">215-220</cx:pt>
          <cx:pt idx="696">215-220</cx:pt>
          <cx:pt idx="697">215-220</cx:pt>
          <cx:pt idx="698">215-220</cx:pt>
          <cx:pt idx="699">215-220</cx:pt>
          <cx:pt idx="700">215-220</cx:pt>
          <cx:pt idx="701">215-220</cx:pt>
          <cx:pt idx="702">215-220</cx:pt>
          <cx:pt idx="703">215-220</cx:pt>
          <cx:pt idx="704">215-220</cx:pt>
          <cx:pt idx="705">215-220</cx:pt>
          <cx:pt idx="706">215-220</cx:pt>
          <cx:pt idx="707">215-220</cx:pt>
          <cx:pt idx="708">215-220</cx:pt>
          <cx:pt idx="709">215-220</cx:pt>
          <cx:pt idx="710">215-220</cx:pt>
          <cx:pt idx="711">215-220</cx:pt>
          <cx:pt idx="712">215-220</cx:pt>
          <cx:pt idx="713">215-220</cx:pt>
          <cx:pt idx="714">215-220</cx:pt>
          <cx:pt idx="715">215-220</cx:pt>
          <cx:pt idx="716">215-220</cx:pt>
          <cx:pt idx="717">215-220</cx:pt>
          <cx:pt idx="718">215-220</cx:pt>
          <cx:pt idx="719">215-220</cx:pt>
          <cx:pt idx="720">215-220</cx:pt>
          <cx:pt idx="721">215-220</cx:pt>
          <cx:pt idx="722">215-220</cx:pt>
          <cx:pt idx="723">215-220</cx:pt>
          <cx:pt idx="724">215-220</cx:pt>
          <cx:pt idx="725">215-220</cx:pt>
          <cx:pt idx="726">215-220</cx:pt>
          <cx:pt idx="727">215-220</cx:pt>
          <cx:pt idx="728">215-220</cx:pt>
          <cx:pt idx="729">215-220</cx:pt>
          <cx:pt idx="730">215-220</cx:pt>
          <cx:pt idx="731">215-220</cx:pt>
          <cx:pt idx="732">215-220</cx:pt>
          <cx:pt idx="733">215-220</cx:pt>
          <cx:pt idx="734">215-220</cx:pt>
          <cx:pt idx="735">215-220</cx:pt>
          <cx:pt idx="736">215-220</cx:pt>
          <cx:pt idx="737">215-220</cx:pt>
          <cx:pt idx="738">215-220</cx:pt>
          <cx:pt idx="739">215-220</cx:pt>
          <cx:pt idx="740">215-220</cx:pt>
          <cx:pt idx="741">215-220</cx:pt>
          <cx:pt idx="742">215-220</cx:pt>
          <cx:pt idx="743">215-220</cx:pt>
          <cx:pt idx="744">215-220</cx:pt>
          <cx:pt idx="745">215-220</cx:pt>
          <cx:pt idx="746">215-220</cx:pt>
          <cx:pt idx="747">215-220</cx:pt>
          <cx:pt idx="748">215-220</cx:pt>
          <cx:pt idx="749">215-220</cx:pt>
          <cx:pt idx="750">215-220</cx:pt>
          <cx:pt idx="751">215-220</cx:pt>
          <cx:pt idx="752">215-220</cx:pt>
          <cx:pt idx="753">215-220</cx:pt>
          <cx:pt idx="754">215-220</cx:pt>
          <cx:pt idx="755">215-220</cx:pt>
          <cx:pt idx="756">215-220</cx:pt>
          <cx:pt idx="757">215-220</cx:pt>
          <cx:pt idx="758">215-220</cx:pt>
          <cx:pt idx="759">215-220</cx:pt>
          <cx:pt idx="760">215-220</cx:pt>
          <cx:pt idx="761">215-220</cx:pt>
          <cx:pt idx="762">215-220</cx:pt>
          <cx:pt idx="763">215-220</cx:pt>
          <cx:pt idx="764">215-220</cx:pt>
          <cx:pt idx="765">215-220</cx:pt>
          <cx:pt idx="766">215-220</cx:pt>
          <cx:pt idx="767">215-220</cx:pt>
          <cx:pt idx="768">215-220</cx:pt>
          <cx:pt idx="769">215-220</cx:pt>
          <cx:pt idx="770">215-220</cx:pt>
          <cx:pt idx="771">215-220</cx:pt>
          <cx:pt idx="772">215-220</cx:pt>
          <cx:pt idx="773">215-220</cx:pt>
          <cx:pt idx="774">215-220</cx:pt>
          <cx:pt idx="775">215-220</cx:pt>
          <cx:pt idx="776">215-220</cx:pt>
          <cx:pt idx="777">215-220</cx:pt>
          <cx:pt idx="778">215-220</cx:pt>
          <cx:pt idx="779">215-220</cx:pt>
          <cx:pt idx="780">215-220</cx:pt>
          <cx:pt idx="781">215-220</cx:pt>
          <cx:pt idx="782">215-220</cx:pt>
          <cx:pt idx="783">215-220</cx:pt>
          <cx:pt idx="784">215-220</cx:pt>
          <cx:pt idx="785">215-220</cx:pt>
          <cx:pt idx="786">215-220</cx:pt>
          <cx:pt idx="787">215-220</cx:pt>
          <cx:pt idx="788">215-220</cx:pt>
          <cx:pt idx="789">220-225</cx:pt>
          <cx:pt idx="790">220-225</cx:pt>
          <cx:pt idx="791">220-225</cx:pt>
          <cx:pt idx="792">220-225</cx:pt>
          <cx:pt idx="793">220-225</cx:pt>
          <cx:pt idx="794">220-225</cx:pt>
          <cx:pt idx="795">220-225</cx:pt>
          <cx:pt idx="796">220-225</cx:pt>
          <cx:pt idx="797">220-225</cx:pt>
          <cx:pt idx="798">220-225</cx:pt>
          <cx:pt idx="799">220-225</cx:pt>
          <cx:pt idx="800">220-225</cx:pt>
          <cx:pt idx="801">220-225</cx:pt>
          <cx:pt idx="802">220-225</cx:pt>
          <cx:pt idx="803">220-225</cx:pt>
          <cx:pt idx="804">220-225</cx:pt>
          <cx:pt idx="805">220-225</cx:pt>
          <cx:pt idx="806">220-225</cx:pt>
          <cx:pt idx="807">220-225</cx:pt>
          <cx:pt idx="808">220-225</cx:pt>
          <cx:pt idx="809">220-225</cx:pt>
          <cx:pt idx="810">220-225</cx:pt>
          <cx:pt idx="811">220-225</cx:pt>
          <cx:pt idx="812">220-225</cx:pt>
          <cx:pt idx="813">220-225</cx:pt>
          <cx:pt idx="814">220-225</cx:pt>
          <cx:pt idx="815">220-225</cx:pt>
          <cx:pt idx="816">220-225</cx:pt>
          <cx:pt idx="817">220-225</cx:pt>
          <cx:pt idx="818">220-225</cx:pt>
          <cx:pt idx="819">220-225</cx:pt>
          <cx:pt idx="820">220-225</cx:pt>
          <cx:pt idx="821">220-225</cx:pt>
          <cx:pt idx="822">220-225</cx:pt>
          <cx:pt idx="823">220-225</cx:pt>
          <cx:pt idx="824">220-225</cx:pt>
          <cx:pt idx="825">220-225</cx:pt>
          <cx:pt idx="826">220-225</cx:pt>
          <cx:pt idx="827">220-225</cx:pt>
          <cx:pt idx="828">220-225</cx:pt>
          <cx:pt idx="829">220-225</cx:pt>
          <cx:pt idx="830">220-225</cx:pt>
          <cx:pt idx="831">220-225</cx:pt>
          <cx:pt idx="832">220-225</cx:pt>
          <cx:pt idx="833">220-225</cx:pt>
          <cx:pt idx="834">220-225</cx:pt>
          <cx:pt idx="835">220-225</cx:pt>
          <cx:pt idx="836">220-225</cx:pt>
          <cx:pt idx="837">220-225</cx:pt>
          <cx:pt idx="838">220-225</cx:pt>
          <cx:pt idx="839">220-225</cx:pt>
          <cx:pt idx="840">220-225</cx:pt>
          <cx:pt idx="841">220-225</cx:pt>
          <cx:pt idx="842">220-225</cx:pt>
          <cx:pt idx="843">220-225</cx:pt>
          <cx:pt idx="844">220-225</cx:pt>
          <cx:pt idx="845">220-225</cx:pt>
          <cx:pt idx="846">220-225</cx:pt>
          <cx:pt idx="847">220-225</cx:pt>
          <cx:pt idx="848">220-225</cx:pt>
          <cx:pt idx="849">220-225</cx:pt>
          <cx:pt idx="850">220-225</cx:pt>
          <cx:pt idx="851">220-225</cx:pt>
          <cx:pt idx="852">220-225</cx:pt>
          <cx:pt idx="853">220-225</cx:pt>
          <cx:pt idx="854">220-225</cx:pt>
          <cx:pt idx="855">220-225</cx:pt>
          <cx:pt idx="856">220-225</cx:pt>
          <cx:pt idx="857">220-225</cx:pt>
          <cx:pt idx="858">220-225</cx:pt>
          <cx:pt idx="859">220-225</cx:pt>
          <cx:pt idx="860">220-225</cx:pt>
          <cx:pt idx="861">220-225</cx:pt>
          <cx:pt idx="862">220-225</cx:pt>
          <cx:pt idx="863">220-225</cx:pt>
          <cx:pt idx="864">220-225</cx:pt>
          <cx:pt idx="865">220-225</cx:pt>
          <cx:pt idx="866">220-225</cx:pt>
          <cx:pt idx="867">220-225</cx:pt>
          <cx:pt idx="868">220-225</cx:pt>
          <cx:pt idx="869">220-225</cx:pt>
          <cx:pt idx="870">220-225</cx:pt>
          <cx:pt idx="871">220-225</cx:pt>
          <cx:pt idx="872">220-225</cx:pt>
          <cx:pt idx="873">220-225</cx:pt>
          <cx:pt idx="874">220-225</cx:pt>
          <cx:pt idx="875">220-225</cx:pt>
          <cx:pt idx="876">220-225</cx:pt>
          <cx:pt idx="877">220-225</cx:pt>
          <cx:pt idx="878">220-225</cx:pt>
          <cx:pt idx="879">220-225</cx:pt>
          <cx:pt idx="880">220-225</cx:pt>
          <cx:pt idx="881">220-225</cx:pt>
          <cx:pt idx="882">220-225</cx:pt>
          <cx:pt idx="883">220-225</cx:pt>
          <cx:pt idx="884">220-225</cx:pt>
          <cx:pt idx="885">220-225</cx:pt>
          <cx:pt idx="886">220-225</cx:pt>
          <cx:pt idx="887">220-225</cx:pt>
          <cx:pt idx="888">220-225</cx:pt>
          <cx:pt idx="889">225-230</cx:pt>
          <cx:pt idx="890">225-230</cx:pt>
          <cx:pt idx="891">225-230</cx:pt>
          <cx:pt idx="892">225-230</cx:pt>
          <cx:pt idx="893">225-230</cx:pt>
          <cx:pt idx="894">225-230</cx:pt>
          <cx:pt idx="895">225-230</cx:pt>
          <cx:pt idx="896">225-230</cx:pt>
          <cx:pt idx="897">225-230</cx:pt>
          <cx:pt idx="898">225-230</cx:pt>
          <cx:pt idx="899">225-230</cx:pt>
          <cx:pt idx="900">225-230</cx:pt>
          <cx:pt idx="901">225-230</cx:pt>
          <cx:pt idx="902">225-230</cx:pt>
          <cx:pt idx="903">225-230</cx:pt>
          <cx:pt idx="904">225-230</cx:pt>
          <cx:pt idx="905">225-230</cx:pt>
          <cx:pt idx="906">225-230</cx:pt>
          <cx:pt idx="907">225-230</cx:pt>
          <cx:pt idx="908">225-230</cx:pt>
          <cx:pt idx="909">225-230</cx:pt>
          <cx:pt idx="910">225-230</cx:pt>
          <cx:pt idx="911">225-230</cx:pt>
          <cx:pt idx="912">225-230</cx:pt>
          <cx:pt idx="913">225-230</cx:pt>
          <cx:pt idx="914">225-230</cx:pt>
          <cx:pt idx="915">225-230</cx:pt>
          <cx:pt idx="916">225-230</cx:pt>
          <cx:pt idx="917">225-230</cx:pt>
          <cx:pt idx="918">225-230</cx:pt>
          <cx:pt idx="919">225-230</cx:pt>
          <cx:pt idx="920">225-230</cx:pt>
          <cx:pt idx="921">225-230</cx:pt>
          <cx:pt idx="922">225-230</cx:pt>
          <cx:pt idx="923">225-230</cx:pt>
          <cx:pt idx="924">225-230</cx:pt>
          <cx:pt idx="925">225-230</cx:pt>
          <cx:pt idx="926">225-230</cx:pt>
          <cx:pt idx="927">225-230</cx:pt>
          <cx:pt idx="928">225-230</cx:pt>
          <cx:pt idx="929">225-230</cx:pt>
          <cx:pt idx="930">225-230</cx:pt>
          <cx:pt idx="931">225-230</cx:pt>
          <cx:pt idx="932">225-230</cx:pt>
          <cx:pt idx="933">225-230</cx:pt>
          <cx:pt idx="934">225-230</cx:pt>
          <cx:pt idx="935">225-230</cx:pt>
          <cx:pt idx="936">225-230</cx:pt>
          <cx:pt idx="937">225-230</cx:pt>
          <cx:pt idx="938">225-230</cx:pt>
          <cx:pt idx="939">225-230</cx:pt>
          <cx:pt idx="940">225-230</cx:pt>
          <cx:pt idx="941">225-230</cx:pt>
          <cx:pt idx="942">225-230</cx:pt>
          <cx:pt idx="943">225-230</cx:pt>
          <cx:pt idx="944">225-230</cx:pt>
          <cx:pt idx="945">225-230</cx:pt>
          <cx:pt idx="946">225-230</cx:pt>
          <cx:pt idx="947">225-230</cx:pt>
          <cx:pt idx="948">225-230</cx:pt>
          <cx:pt idx="949">225-230</cx:pt>
          <cx:pt idx="950">225-230</cx:pt>
          <cx:pt idx="951">225-230</cx:pt>
          <cx:pt idx="952">225-230</cx:pt>
          <cx:pt idx="953">225-230</cx:pt>
          <cx:pt idx="954">225-230</cx:pt>
          <cx:pt idx="955">225-230</cx:pt>
          <cx:pt idx="956">225-230</cx:pt>
          <cx:pt idx="957">225-230</cx:pt>
          <cx:pt idx="958">225-230</cx:pt>
          <cx:pt idx="959">225-230</cx:pt>
          <cx:pt idx="960">225-230</cx:pt>
          <cx:pt idx="961">225-230</cx:pt>
          <cx:pt idx="962">225-230</cx:pt>
          <cx:pt idx="963">225-230</cx:pt>
          <cx:pt idx="964">225-230</cx:pt>
          <cx:pt idx="965">225-230</cx:pt>
          <cx:pt idx="966">225-230</cx:pt>
          <cx:pt idx="967">225-230</cx:pt>
          <cx:pt idx="968">225-230</cx:pt>
          <cx:pt idx="969">225-230</cx:pt>
          <cx:pt idx="970">225-230</cx:pt>
          <cx:pt idx="971">225-230</cx:pt>
          <cx:pt idx="972">225-230</cx:pt>
          <cx:pt idx="973">225-230</cx:pt>
          <cx:pt idx="974">225-230</cx:pt>
          <cx:pt idx="975">225-230</cx:pt>
          <cx:pt idx="976">225-230</cx:pt>
          <cx:pt idx="977">225-230</cx:pt>
          <cx:pt idx="978">225-230</cx:pt>
          <cx:pt idx="979">225-230</cx:pt>
          <cx:pt idx="980">225-230</cx:pt>
          <cx:pt idx="981">225-230</cx:pt>
          <cx:pt idx="982">230-235</cx:pt>
          <cx:pt idx="983">230-235</cx:pt>
          <cx:pt idx="984">230-235</cx:pt>
          <cx:pt idx="985">230-235</cx:pt>
          <cx:pt idx="986">230-235</cx:pt>
          <cx:pt idx="987">230-235</cx:pt>
          <cx:pt idx="988">230-235</cx:pt>
          <cx:pt idx="989">230-235</cx:pt>
          <cx:pt idx="990">230-235</cx:pt>
          <cx:pt idx="991">230-235</cx:pt>
          <cx:pt idx="992">230-235</cx:pt>
          <cx:pt idx="993">230-235</cx:pt>
          <cx:pt idx="994">230-235</cx:pt>
          <cx:pt idx="995">230-235</cx:pt>
          <cx:pt idx="996">230-235</cx:pt>
          <cx:pt idx="997">230-235</cx:pt>
          <cx:pt idx="998">230-235</cx:pt>
          <cx:pt idx="999">230-235</cx:pt>
          <cx:pt idx="1000">230-235</cx:pt>
          <cx:pt idx="1001">230-235</cx:pt>
          <cx:pt idx="1002">230-235</cx:pt>
          <cx:pt idx="1003">230-235</cx:pt>
          <cx:pt idx="1004">230-235</cx:pt>
          <cx:pt idx="1005">230-235</cx:pt>
          <cx:pt idx="1006">230-235</cx:pt>
          <cx:pt idx="1007">230-235</cx:pt>
          <cx:pt idx="1008">230-235</cx:pt>
          <cx:pt idx="1009">230-235</cx:pt>
          <cx:pt idx="1010">230-235</cx:pt>
          <cx:pt idx="1011">230-235</cx:pt>
          <cx:pt idx="1012">230-235</cx:pt>
          <cx:pt idx="1013">230-235</cx:pt>
          <cx:pt idx="1014">230-235</cx:pt>
          <cx:pt idx="1015">230-235</cx:pt>
          <cx:pt idx="1016">230-235</cx:pt>
          <cx:pt idx="1017">230-235</cx:pt>
          <cx:pt idx="1018">230-235</cx:pt>
          <cx:pt idx="1019">230-235</cx:pt>
          <cx:pt idx="1020">230-235</cx:pt>
          <cx:pt idx="1021">230-235</cx:pt>
          <cx:pt idx="1022">230-235</cx:pt>
          <cx:pt idx="1023">230-235</cx:pt>
          <cx:pt idx="1024">230-235</cx:pt>
          <cx:pt idx="1025">230-235</cx:pt>
          <cx:pt idx="1026">230-235</cx:pt>
          <cx:pt idx="1027">230-235</cx:pt>
          <cx:pt idx="1028">230-235</cx:pt>
          <cx:pt idx="1029">230-235</cx:pt>
          <cx:pt idx="1030">230-235</cx:pt>
          <cx:pt idx="1031">230-235</cx:pt>
          <cx:pt idx="1032">230-235</cx:pt>
          <cx:pt idx="1033">230-235</cx:pt>
          <cx:pt idx="1034">230-235</cx:pt>
          <cx:pt idx="1035">230-235</cx:pt>
          <cx:pt idx="1036">235-240</cx:pt>
          <cx:pt idx="1037">235-240</cx:pt>
          <cx:pt idx="1038">235-240</cx:pt>
          <cx:pt idx="1039">235-240</cx:pt>
          <cx:pt idx="1040">235-240</cx:pt>
          <cx:pt idx="1041">235-240</cx:pt>
          <cx:pt idx="1042">235-240</cx:pt>
          <cx:pt idx="1043">235-240</cx:pt>
          <cx:pt idx="1044">235-240</cx:pt>
          <cx:pt idx="1045">235-240</cx:pt>
          <cx:pt idx="1046">235-240</cx:pt>
          <cx:pt idx="1047">235-240</cx:pt>
          <cx:pt idx="1048">235-240</cx:pt>
          <cx:pt idx="1049">235-240</cx:pt>
          <cx:pt idx="1050">235-240</cx:pt>
          <cx:pt idx="1051">235-240</cx:pt>
          <cx:pt idx="1052">235-240</cx:pt>
          <cx:pt idx="1053">235-240</cx:pt>
          <cx:pt idx="1054">235-240</cx:pt>
          <cx:pt idx="1055">235-240</cx:pt>
          <cx:pt idx="1056">235-240</cx:pt>
          <cx:pt idx="1057">235-240</cx:pt>
          <cx:pt idx="1058">235-240</cx:pt>
          <cx:pt idx="1059">235-240</cx:pt>
          <cx:pt idx="1060">235-240</cx:pt>
          <cx:pt idx="1061">235-240</cx:pt>
          <cx:pt idx="1062">235-240</cx:pt>
          <cx:pt idx="1063">235-240</cx:pt>
          <cx:pt idx="1064">235-240</cx:pt>
          <cx:pt idx="1065">235-240</cx:pt>
          <cx:pt idx="1066">235-240</cx:pt>
          <cx:pt idx="1067">235-240</cx:pt>
          <cx:pt idx="1068">235-240</cx:pt>
          <cx:pt idx="1069">235-240</cx:pt>
          <cx:pt idx="1070">235-240</cx:pt>
          <cx:pt idx="1071">235-240</cx:pt>
          <cx:pt idx="1072">235-240</cx:pt>
          <cx:pt idx="1073">235-240</cx:pt>
          <cx:pt idx="1074">235-240</cx:pt>
          <cx:pt idx="1075">235-240</cx:pt>
          <cx:pt idx="1076">235-240</cx:pt>
          <cx:pt idx="1077">235-240</cx:pt>
          <cx:pt idx="1078">235-240</cx:pt>
          <cx:pt idx="1079">240-245</cx:pt>
          <cx:pt idx="1080">240-245</cx:pt>
          <cx:pt idx="1081">240-245</cx:pt>
          <cx:pt idx="1082">240-245</cx:pt>
          <cx:pt idx="1083">240-245</cx:pt>
          <cx:pt idx="1084">240-245</cx:pt>
          <cx:pt idx="1085">240-245</cx:pt>
          <cx:pt idx="1086">240-245</cx:pt>
          <cx:pt idx="1087">240-245</cx:pt>
          <cx:pt idx="1088">240-245</cx:pt>
          <cx:pt idx="1089">240-245</cx:pt>
          <cx:pt idx="1090">240-245</cx:pt>
          <cx:pt idx="1091">240-245</cx:pt>
          <cx:pt idx="1092">240-245</cx:pt>
          <cx:pt idx="1093">240-245</cx:pt>
          <cx:pt idx="1094">240-245</cx:pt>
          <cx:pt idx="1095">240-245</cx:pt>
          <cx:pt idx="1096">240-245</cx:pt>
          <cx:pt idx="1097">240-245</cx:pt>
          <cx:pt idx="1098">240-245</cx:pt>
          <cx:pt idx="1099">240-245</cx:pt>
          <cx:pt idx="1100">240-245</cx:pt>
          <cx:pt idx="1101">240-245</cx:pt>
          <cx:pt idx="1102">240-245</cx:pt>
          <cx:pt idx="1103">240-245</cx:pt>
          <cx:pt idx="1104">240-245</cx:pt>
          <cx:pt idx="1105">240-245</cx:pt>
          <cx:pt idx="1106">240-245</cx:pt>
          <cx:pt idx="1107">240-245</cx:pt>
          <cx:pt idx="1108">240-245</cx:pt>
          <cx:pt idx="1109">240-245</cx:pt>
          <cx:pt idx="1110">240-245</cx:pt>
          <cx:pt idx="1111">240-245</cx:pt>
          <cx:pt idx="1112">245-250</cx:pt>
          <cx:pt idx="1113">245-250</cx:pt>
          <cx:pt idx="1114">245-250</cx:pt>
          <cx:pt idx="1115">245-250</cx:pt>
          <cx:pt idx="1116">245-250</cx:pt>
          <cx:pt idx="1117">245-250</cx:pt>
          <cx:pt idx="1118">245-250</cx:pt>
          <cx:pt idx="1119">245-250</cx:pt>
          <cx:pt idx="1120">245-250</cx:pt>
          <cx:pt idx="1121">245-250</cx:pt>
          <cx:pt idx="1122">245-250</cx:pt>
          <cx:pt idx="1123">245-250</cx:pt>
          <cx:pt idx="1124">245-250</cx:pt>
          <cx:pt idx="1125">245-250</cx:pt>
          <cx:pt idx="1126">245-250</cx:pt>
          <cx:pt idx="1127">245-250</cx:pt>
          <cx:pt idx="1128">245-250</cx:pt>
          <cx:pt idx="1129">245-250</cx:pt>
          <cx:pt idx="1130">245-250</cx:pt>
          <cx:pt idx="1131">250-255</cx:pt>
          <cx:pt idx="1132">250-255</cx:pt>
          <cx:pt idx="1133">250-255</cx:pt>
          <cx:pt idx="1134">250-255</cx:pt>
          <cx:pt idx="1135">250-255</cx:pt>
          <cx:pt idx="1136">250-255</cx:pt>
          <cx:pt idx="1137">250-255</cx:pt>
          <cx:pt idx="1138">250-255</cx:pt>
          <cx:pt idx="1139">250-255</cx:pt>
          <cx:pt idx="1140">250-255</cx:pt>
          <cx:pt idx="1141">250-255</cx:pt>
          <cx:pt idx="1142">250-255</cx:pt>
          <cx:pt idx="1143">250-255</cx:pt>
          <cx:pt idx="1144">250-255</cx:pt>
          <cx:pt idx="1145">250-255</cx:pt>
          <cx:pt idx="1146">250-255</cx:pt>
          <cx:pt idx="1147">250-255</cx:pt>
          <cx:pt idx="1148">255-260</cx:pt>
          <cx:pt idx="1149">255-260</cx:pt>
          <cx:pt idx="1150">255-260</cx:pt>
          <cx:pt idx="1151">255-260</cx:pt>
          <cx:pt idx="1152">255-260</cx:pt>
          <cx:pt idx="1153">255-260</cx:pt>
          <cx:pt idx="1154">255-260</cx:pt>
          <cx:pt idx="1155">255-260</cx:pt>
          <cx:pt idx="1156">255-260</cx:pt>
          <cx:pt idx="1157">255-260</cx:pt>
          <cx:pt idx="1158">260-265</cx:pt>
          <cx:pt idx="1159">260-265</cx:pt>
          <cx:pt idx="1160">265-270</cx:pt>
          <cx:pt idx="1161">265-270</cx:pt>
          <cx:pt idx="1162">265-270</cx:pt>
          <cx:pt idx="1163">270-275</cx:pt>
          <cx:pt idx="1164">270-275</cx:pt>
          <cx:pt idx="1165">270-275</cx:pt>
          <cx:pt idx="1166">275-280</cx:pt>
          <cx:pt idx="1167">275-280</cx:pt>
          <cx:pt idx="1168">280-285</cx:pt>
          <cx:pt idx="1169">280-285</cx:pt>
          <cx:pt idx="1170">280-285</cx:pt>
          <cx:pt idx="1171">295-300</cx:pt>
        </cx:lvl>
      </cx:strDim>
      <cx:numDim type="val">
        <cx:f>Worksheet!$C$2:$C$1173</cx:f>
        <cx:lvl ptCount="1172" formatCode="General">
          <cx:pt idx="0">155</cx:pt>
          <cx:pt idx="1">155</cx:pt>
          <cx:pt idx="2">160</cx:pt>
          <cx:pt idx="3">160</cx:pt>
          <cx:pt idx="4">160</cx:pt>
          <cx:pt idx="5">160</cx:pt>
          <cx:pt idx="6">160</cx:pt>
          <cx:pt idx="7">160</cx:pt>
          <cx:pt idx="8">160</cx:pt>
          <cx:pt idx="9">160</cx:pt>
          <cx:pt idx="10">165</cx:pt>
          <cx:pt idx="11">165</cx:pt>
          <cx:pt idx="12">165</cx:pt>
          <cx:pt idx="13">165</cx:pt>
          <cx:pt idx="14">165</cx:pt>
          <cx:pt idx="15">165</cx:pt>
          <cx:pt idx="16">165</cx:pt>
          <cx:pt idx="17">165</cx:pt>
          <cx:pt idx="18">165</cx:pt>
          <cx:pt idx="19">165</cx:pt>
          <cx:pt idx="20">168</cx:pt>
          <cx:pt idx="21">170</cx:pt>
          <cx:pt idx="22">170</cx:pt>
          <cx:pt idx="23">170</cx:pt>
          <cx:pt idx="24">170</cx:pt>
          <cx:pt idx="25">170</cx:pt>
          <cx:pt idx="26">170</cx:pt>
          <cx:pt idx="27">170</cx:pt>
          <cx:pt idx="28">170</cx:pt>
          <cx:pt idx="29">170</cx:pt>
          <cx:pt idx="30">170</cx:pt>
          <cx:pt idx="31">170</cx:pt>
          <cx:pt idx="32">170</cx:pt>
          <cx:pt idx="33">170</cx:pt>
          <cx:pt idx="34">170</cx:pt>
          <cx:pt idx="35">170</cx:pt>
          <cx:pt idx="36">170</cx:pt>
          <cx:pt idx="37">174</cx:pt>
          <cx:pt idx="38">175</cx:pt>
          <cx:pt idx="39">175</cx:pt>
          <cx:pt idx="40">175</cx:pt>
          <cx:pt idx="41">175</cx:pt>
          <cx:pt idx="42">175</cx:pt>
          <cx:pt idx="43">175</cx:pt>
          <cx:pt idx="44">175</cx:pt>
          <cx:pt idx="45">175</cx:pt>
          <cx:pt idx="46">175</cx:pt>
          <cx:pt idx="47">175</cx:pt>
          <cx:pt idx="48">175</cx:pt>
          <cx:pt idx="49">175</cx:pt>
          <cx:pt idx="50">175</cx:pt>
          <cx:pt idx="51">175</cx:pt>
          <cx:pt idx="52">175</cx:pt>
          <cx:pt idx="53">175</cx:pt>
          <cx:pt idx="54">175</cx:pt>
          <cx:pt idx="55">175</cx:pt>
          <cx:pt idx="56">176</cx:pt>
          <cx:pt idx="57">176</cx:pt>
          <cx:pt idx="58">177</cx:pt>
          <cx:pt idx="59">179</cx:pt>
          <cx:pt idx="60">180</cx:pt>
          <cx:pt idx="61">180</cx:pt>
          <cx:pt idx="62">180</cx:pt>
          <cx:pt idx="63">180</cx:pt>
          <cx:pt idx="64">180</cx:pt>
          <cx:pt idx="65">180</cx:pt>
          <cx:pt idx="66">180</cx:pt>
          <cx:pt idx="67">180</cx:pt>
          <cx:pt idx="68">180</cx:pt>
          <cx:pt idx="69">180</cx:pt>
          <cx:pt idx="70">180</cx:pt>
          <cx:pt idx="71">180</cx:pt>
          <cx:pt idx="72">180</cx:pt>
          <cx:pt idx="73">180</cx:pt>
          <cx:pt idx="74">180</cx:pt>
          <cx:pt idx="75">180</cx:pt>
          <cx:pt idx="76">180</cx:pt>
          <cx:pt idx="77">180</cx:pt>
          <cx:pt idx="78">180</cx:pt>
          <cx:pt idx="79">180</cx:pt>
          <cx:pt idx="80">180</cx:pt>
          <cx:pt idx="81">180</cx:pt>
          <cx:pt idx="82">180</cx:pt>
          <cx:pt idx="83">180</cx:pt>
          <cx:pt idx="84">180</cx:pt>
          <cx:pt idx="85">180</cx:pt>
          <cx:pt idx="86">180</cx:pt>
          <cx:pt idx="87">180</cx:pt>
          <cx:pt idx="88">180</cx:pt>
          <cx:pt idx="89">180</cx:pt>
          <cx:pt idx="90">180</cx:pt>
          <cx:pt idx="91">180</cx:pt>
          <cx:pt idx="92">180</cx:pt>
          <cx:pt idx="93">180</cx:pt>
          <cx:pt idx="94">180</cx:pt>
          <cx:pt idx="95">180</cx:pt>
          <cx:pt idx="96">180</cx:pt>
          <cx:pt idx="97">180</cx:pt>
          <cx:pt idx="98">180</cx:pt>
          <cx:pt idx="99">180</cx:pt>
          <cx:pt idx="100">180</cx:pt>
          <cx:pt idx="101">180</cx:pt>
          <cx:pt idx="102">184</cx:pt>
          <cx:pt idx="103">184</cx:pt>
          <cx:pt idx="104">185</cx:pt>
          <cx:pt idx="105">185</cx:pt>
          <cx:pt idx="106">185</cx:pt>
          <cx:pt idx="107">185</cx:pt>
          <cx:pt idx="108">185</cx:pt>
          <cx:pt idx="109">185</cx:pt>
          <cx:pt idx="110">185</cx:pt>
          <cx:pt idx="111">185</cx:pt>
          <cx:pt idx="112">185</cx:pt>
          <cx:pt idx="113">185</cx:pt>
          <cx:pt idx="114">185</cx:pt>
          <cx:pt idx="115">185</cx:pt>
          <cx:pt idx="116">185</cx:pt>
          <cx:pt idx="117">185</cx:pt>
          <cx:pt idx="118">185</cx:pt>
          <cx:pt idx="119">185</cx:pt>
          <cx:pt idx="120">185</cx:pt>
          <cx:pt idx="121">185</cx:pt>
          <cx:pt idx="122">185</cx:pt>
          <cx:pt idx="123">185</cx:pt>
          <cx:pt idx="124">185</cx:pt>
          <cx:pt idx="125">185</cx:pt>
          <cx:pt idx="126">185</cx:pt>
          <cx:pt idx="127">185</cx:pt>
          <cx:pt idx="128">185</cx:pt>
          <cx:pt idx="129">185</cx:pt>
          <cx:pt idx="130">185</cx:pt>
          <cx:pt idx="131">185</cx:pt>
          <cx:pt idx="132">185</cx:pt>
          <cx:pt idx="133">185</cx:pt>
          <cx:pt idx="134">185</cx:pt>
          <cx:pt idx="135">185</cx:pt>
          <cx:pt idx="136">185</cx:pt>
          <cx:pt idx="137">185</cx:pt>
          <cx:pt idx="138">185</cx:pt>
          <cx:pt idx="139">185</cx:pt>
          <cx:pt idx="140">185</cx:pt>
          <cx:pt idx="141">185</cx:pt>
          <cx:pt idx="142">185</cx:pt>
          <cx:pt idx="143">185</cx:pt>
          <cx:pt idx="144">185</cx:pt>
          <cx:pt idx="145">185</cx:pt>
          <cx:pt idx="146">185</cx:pt>
          <cx:pt idx="147">185</cx:pt>
          <cx:pt idx="148">185</cx:pt>
          <cx:pt idx="149">185</cx:pt>
          <cx:pt idx="150">185</cx:pt>
          <cx:pt idx="151">185</cx:pt>
          <cx:pt idx="152">185</cx:pt>
          <cx:pt idx="153">185</cx:pt>
          <cx:pt idx="154">187</cx:pt>
          <cx:pt idx="155">187</cx:pt>
          <cx:pt idx="156">187</cx:pt>
          <cx:pt idx="157">187</cx:pt>
          <cx:pt idx="158">188</cx:pt>
          <cx:pt idx="159">188</cx:pt>
          <cx:pt idx="160">189</cx:pt>
          <cx:pt idx="161">189</cx:pt>
          <cx:pt idx="162">190</cx:pt>
          <cx:pt idx="163">190</cx:pt>
          <cx:pt idx="164">190</cx:pt>
          <cx:pt idx="165">190</cx:pt>
          <cx:pt idx="166">190</cx:pt>
          <cx:pt idx="167">190</cx:pt>
          <cx:pt idx="168">190</cx:pt>
          <cx:pt idx="169">190</cx:pt>
          <cx:pt idx="170">190</cx:pt>
          <cx:pt idx="171">190</cx:pt>
          <cx:pt idx="172">190</cx:pt>
          <cx:pt idx="173">190</cx:pt>
          <cx:pt idx="174">190</cx:pt>
          <cx:pt idx="175">190</cx:pt>
          <cx:pt idx="176">190</cx:pt>
          <cx:pt idx="177">190</cx:pt>
          <cx:pt idx="178">190</cx:pt>
          <cx:pt idx="179">190</cx:pt>
          <cx:pt idx="180">190</cx:pt>
          <cx:pt idx="181">190</cx:pt>
          <cx:pt idx="182">190</cx:pt>
          <cx:pt idx="183">190</cx:pt>
          <cx:pt idx="184">190</cx:pt>
          <cx:pt idx="185">190</cx:pt>
          <cx:pt idx="186">190</cx:pt>
          <cx:pt idx="187">190</cx:pt>
          <cx:pt idx="188">190</cx:pt>
          <cx:pt idx="189">190</cx:pt>
          <cx:pt idx="190">190</cx:pt>
          <cx:pt idx="191">190</cx:pt>
          <cx:pt idx="192">190</cx:pt>
          <cx:pt idx="193">190</cx:pt>
          <cx:pt idx="194">190</cx:pt>
          <cx:pt idx="195">190</cx:pt>
          <cx:pt idx="196">190</cx:pt>
          <cx:pt idx="197">190</cx:pt>
          <cx:pt idx="198">190</cx:pt>
          <cx:pt idx="199">190</cx:pt>
          <cx:pt idx="200">190</cx:pt>
          <cx:pt idx="201">190</cx:pt>
          <cx:pt idx="202">190</cx:pt>
          <cx:pt idx="203">190</cx:pt>
          <cx:pt idx="204">190</cx:pt>
          <cx:pt idx="205">190</cx:pt>
          <cx:pt idx="206">190</cx:pt>
          <cx:pt idx="207">190</cx:pt>
          <cx:pt idx="208">190</cx:pt>
          <cx:pt idx="209">190</cx:pt>
          <cx:pt idx="210">190</cx:pt>
          <cx:pt idx="211">190</cx:pt>
          <cx:pt idx="212">190</cx:pt>
          <cx:pt idx="213">190</cx:pt>
          <cx:pt idx="214">190</cx:pt>
          <cx:pt idx="215">190</cx:pt>
          <cx:pt idx="216">190</cx:pt>
          <cx:pt idx="217">190</cx:pt>
          <cx:pt idx="218">190</cx:pt>
          <cx:pt idx="219">190</cx:pt>
          <cx:pt idx="220">190</cx:pt>
          <cx:pt idx="221">190</cx:pt>
          <cx:pt idx="222">190</cx:pt>
          <cx:pt idx="223">190</cx:pt>
          <cx:pt idx="224">190</cx:pt>
          <cx:pt idx="225">191</cx:pt>
          <cx:pt idx="226">192</cx:pt>
          <cx:pt idx="227">192</cx:pt>
          <cx:pt idx="228">192</cx:pt>
          <cx:pt idx="229">192</cx:pt>
          <cx:pt idx="230">194</cx:pt>
          <cx:pt idx="231">194</cx:pt>
          <cx:pt idx="232">194</cx:pt>
          <cx:pt idx="233">195</cx:pt>
          <cx:pt idx="234">195</cx:pt>
          <cx:pt idx="235">195</cx:pt>
          <cx:pt idx="236">195</cx:pt>
          <cx:pt idx="237">195</cx:pt>
          <cx:pt idx="238">195</cx:pt>
          <cx:pt idx="239">195</cx:pt>
          <cx:pt idx="240">195</cx:pt>
          <cx:pt idx="241">195</cx:pt>
          <cx:pt idx="242">195</cx:pt>
          <cx:pt idx="243">195</cx:pt>
          <cx:pt idx="244">195</cx:pt>
          <cx:pt idx="245">195</cx:pt>
          <cx:pt idx="246">195</cx:pt>
          <cx:pt idx="247">195</cx:pt>
          <cx:pt idx="248">195</cx:pt>
          <cx:pt idx="249">195</cx:pt>
          <cx:pt idx="250">195</cx:pt>
          <cx:pt idx="251">195</cx:pt>
          <cx:pt idx="252">195</cx:pt>
          <cx:pt idx="253">195</cx:pt>
          <cx:pt idx="254">195</cx:pt>
          <cx:pt idx="255">195</cx:pt>
          <cx:pt idx="256">195</cx:pt>
          <cx:pt idx="257">195</cx:pt>
          <cx:pt idx="258">195</cx:pt>
          <cx:pt idx="259">195</cx:pt>
          <cx:pt idx="260">195</cx:pt>
          <cx:pt idx="261">195</cx:pt>
          <cx:pt idx="262">195</cx:pt>
          <cx:pt idx="263">195</cx:pt>
          <cx:pt idx="264">195</cx:pt>
          <cx:pt idx="265">195</cx:pt>
          <cx:pt idx="266">195</cx:pt>
          <cx:pt idx="267">195</cx:pt>
          <cx:pt idx="268">195</cx:pt>
          <cx:pt idx="269">195</cx:pt>
          <cx:pt idx="270">195</cx:pt>
          <cx:pt idx="271">195</cx:pt>
          <cx:pt idx="272">195</cx:pt>
          <cx:pt idx="273">195</cx:pt>
          <cx:pt idx="274">195</cx:pt>
          <cx:pt idx="275">195</cx:pt>
          <cx:pt idx="276">195</cx:pt>
          <cx:pt idx="277">195</cx:pt>
          <cx:pt idx="278">195</cx:pt>
          <cx:pt idx="279">195</cx:pt>
          <cx:pt idx="280">195</cx:pt>
          <cx:pt idx="281">195</cx:pt>
          <cx:pt idx="282">195</cx:pt>
          <cx:pt idx="283">195</cx:pt>
          <cx:pt idx="284">195</cx:pt>
          <cx:pt idx="285">195</cx:pt>
          <cx:pt idx="286">195</cx:pt>
          <cx:pt idx="287">195</cx:pt>
          <cx:pt idx="288">195</cx:pt>
          <cx:pt idx="289">195</cx:pt>
          <cx:pt idx="290">195</cx:pt>
          <cx:pt idx="291">195</cx:pt>
          <cx:pt idx="292">195</cx:pt>
          <cx:pt idx="293">195</cx:pt>
          <cx:pt idx="294">195</cx:pt>
          <cx:pt idx="295">195</cx:pt>
          <cx:pt idx="296">195</cx:pt>
          <cx:pt idx="297">195</cx:pt>
          <cx:pt idx="298">195</cx:pt>
          <cx:pt idx="299">195</cx:pt>
          <cx:pt idx="300">195</cx:pt>
          <cx:pt idx="301">195</cx:pt>
          <cx:pt idx="302">195</cx:pt>
          <cx:pt idx="303">195</cx:pt>
          <cx:pt idx="304">195</cx:pt>
          <cx:pt idx="305">195</cx:pt>
          <cx:pt idx="306">195</cx:pt>
          <cx:pt idx="307">195</cx:pt>
          <cx:pt idx="308">195</cx:pt>
          <cx:pt idx="309">195</cx:pt>
          <cx:pt idx="310">195</cx:pt>
          <cx:pt idx="311">195</cx:pt>
          <cx:pt idx="312">195</cx:pt>
          <cx:pt idx="313">196</cx:pt>
          <cx:pt idx="314">196</cx:pt>
          <cx:pt idx="315">197</cx:pt>
          <cx:pt idx="316">197</cx:pt>
          <cx:pt idx="317">197</cx:pt>
          <cx:pt idx="318">198</cx:pt>
          <cx:pt idx="319">200</cx:pt>
          <cx:pt idx="320">200</cx:pt>
          <cx:pt idx="321">200</cx:pt>
          <cx:pt idx="322">200</cx:pt>
          <cx:pt idx="323">200</cx:pt>
          <cx:pt idx="324">200</cx:pt>
          <cx:pt idx="325">200</cx:pt>
          <cx:pt idx="326">200</cx:pt>
          <cx:pt idx="327">200</cx:pt>
          <cx:pt idx="328">200</cx:pt>
          <cx:pt idx="329">200</cx:pt>
          <cx:pt idx="330">200</cx:pt>
          <cx:pt idx="331">200</cx:pt>
          <cx:pt idx="332">200</cx:pt>
          <cx:pt idx="333">200</cx:pt>
          <cx:pt idx="334">200</cx:pt>
          <cx:pt idx="335">200</cx:pt>
          <cx:pt idx="336">200</cx:pt>
          <cx:pt idx="337">200</cx:pt>
          <cx:pt idx="338">200</cx:pt>
          <cx:pt idx="339">200</cx:pt>
          <cx:pt idx="340">200</cx:pt>
          <cx:pt idx="341">200</cx:pt>
          <cx:pt idx="342">200</cx:pt>
          <cx:pt idx="343">200</cx:pt>
          <cx:pt idx="344">200</cx:pt>
          <cx:pt idx="345">200</cx:pt>
          <cx:pt idx="346">200</cx:pt>
          <cx:pt idx="347">200</cx:pt>
          <cx:pt idx="348">200</cx:pt>
          <cx:pt idx="349">200</cx:pt>
          <cx:pt idx="350">200</cx:pt>
          <cx:pt idx="351">200</cx:pt>
          <cx:pt idx="352">200</cx:pt>
          <cx:pt idx="353">200</cx:pt>
          <cx:pt idx="354">200</cx:pt>
          <cx:pt idx="355">200</cx:pt>
          <cx:pt idx="356">200</cx:pt>
          <cx:pt idx="357">200</cx:pt>
          <cx:pt idx="358">200</cx:pt>
          <cx:pt idx="359">200</cx:pt>
          <cx:pt idx="360">200</cx:pt>
          <cx:pt idx="361">200</cx:pt>
          <cx:pt idx="362">200</cx:pt>
          <cx:pt idx="363">200</cx:pt>
          <cx:pt idx="364">200</cx:pt>
          <cx:pt idx="365">200</cx:pt>
          <cx:pt idx="366">200</cx:pt>
          <cx:pt idx="367">200</cx:pt>
          <cx:pt idx="368">200</cx:pt>
          <cx:pt idx="369">200</cx:pt>
          <cx:pt idx="370">200</cx:pt>
          <cx:pt idx="371">200</cx:pt>
          <cx:pt idx="372">200</cx:pt>
          <cx:pt idx="373">200</cx:pt>
          <cx:pt idx="374">200</cx:pt>
          <cx:pt idx="375">200</cx:pt>
          <cx:pt idx="376">200</cx:pt>
          <cx:pt idx="377">200</cx:pt>
          <cx:pt idx="378">200</cx:pt>
          <cx:pt idx="379">200</cx:pt>
          <cx:pt idx="380">200</cx:pt>
          <cx:pt idx="381">200</cx:pt>
          <cx:pt idx="382">200</cx:pt>
          <cx:pt idx="383">200</cx:pt>
          <cx:pt idx="384">200</cx:pt>
          <cx:pt idx="385">200</cx:pt>
          <cx:pt idx="386">200</cx:pt>
          <cx:pt idx="387">200</cx:pt>
          <cx:pt idx="388">200</cx:pt>
          <cx:pt idx="389">200</cx:pt>
          <cx:pt idx="390">200</cx:pt>
          <cx:pt idx="391">200</cx:pt>
          <cx:pt idx="392">200</cx:pt>
          <cx:pt idx="393">200</cx:pt>
          <cx:pt idx="394">200</cx:pt>
          <cx:pt idx="395">200</cx:pt>
          <cx:pt idx="396">200</cx:pt>
          <cx:pt idx="397">200</cx:pt>
          <cx:pt idx="398">200</cx:pt>
          <cx:pt idx="399">200</cx:pt>
          <cx:pt idx="400">200</cx:pt>
          <cx:pt idx="401">200</cx:pt>
          <cx:pt idx="402">200</cx:pt>
          <cx:pt idx="403">200</cx:pt>
          <cx:pt idx="404">200</cx:pt>
          <cx:pt idx="405">200</cx:pt>
          <cx:pt idx="406">200</cx:pt>
          <cx:pt idx="407">200</cx:pt>
          <cx:pt idx="408">200</cx:pt>
          <cx:pt idx="409">200</cx:pt>
          <cx:pt idx="410">200</cx:pt>
          <cx:pt idx="411">200</cx:pt>
          <cx:pt idx="412">200</cx:pt>
          <cx:pt idx="413">200</cx:pt>
          <cx:pt idx="414">200</cx:pt>
          <cx:pt idx="415">200</cx:pt>
          <cx:pt idx="416">200</cx:pt>
          <cx:pt idx="417">200</cx:pt>
          <cx:pt idx="418">201</cx:pt>
          <cx:pt idx="419">201</cx:pt>
          <cx:pt idx="420">201</cx:pt>
          <cx:pt idx="421">201</cx:pt>
          <cx:pt idx="422">201</cx:pt>
          <cx:pt idx="423">202</cx:pt>
          <cx:pt idx="424">202</cx:pt>
          <cx:pt idx="425">202</cx:pt>
          <cx:pt idx="426">203</cx:pt>
          <cx:pt idx="427">203</cx:pt>
          <cx:pt idx="428">203</cx:pt>
          <cx:pt idx="429">203</cx:pt>
          <cx:pt idx="430">203</cx:pt>
          <cx:pt idx="431">203</cx:pt>
          <cx:pt idx="432">203</cx:pt>
          <cx:pt idx="433">203</cx:pt>
          <cx:pt idx="434">204</cx:pt>
          <cx:pt idx="435">204</cx:pt>
          <cx:pt idx="436">204</cx:pt>
          <cx:pt idx="437">205</cx:pt>
          <cx:pt idx="438">205</cx:pt>
          <cx:pt idx="439">205</cx:pt>
          <cx:pt idx="440">205</cx:pt>
          <cx:pt idx="441">205</cx:pt>
          <cx:pt idx="442">205</cx:pt>
          <cx:pt idx="443">205</cx:pt>
          <cx:pt idx="444">205</cx:pt>
          <cx:pt idx="445">205</cx:pt>
          <cx:pt idx="446">205</cx:pt>
          <cx:pt idx="447">205</cx:pt>
          <cx:pt idx="448">205</cx:pt>
          <cx:pt idx="449">205</cx:pt>
          <cx:pt idx="450">205</cx:pt>
          <cx:pt idx="451">205</cx:pt>
          <cx:pt idx="452">205</cx:pt>
          <cx:pt idx="453">205</cx:pt>
          <cx:pt idx="454">205</cx:pt>
          <cx:pt idx="455">205</cx:pt>
          <cx:pt idx="456">205</cx:pt>
          <cx:pt idx="457">205</cx:pt>
          <cx:pt idx="458">205</cx:pt>
          <cx:pt idx="459">205</cx:pt>
          <cx:pt idx="460">205</cx:pt>
          <cx:pt idx="461">205</cx:pt>
          <cx:pt idx="462">205</cx:pt>
          <cx:pt idx="463">205</cx:pt>
          <cx:pt idx="464">205</cx:pt>
          <cx:pt idx="465">205</cx:pt>
          <cx:pt idx="466">205</cx:pt>
          <cx:pt idx="467">205</cx:pt>
          <cx:pt idx="468">205</cx:pt>
          <cx:pt idx="469">205</cx:pt>
          <cx:pt idx="470">205</cx:pt>
          <cx:pt idx="471">205</cx:pt>
          <cx:pt idx="472">205</cx:pt>
          <cx:pt idx="473">205</cx:pt>
          <cx:pt idx="474">205</cx:pt>
          <cx:pt idx="475">205</cx:pt>
          <cx:pt idx="476">205</cx:pt>
          <cx:pt idx="477">205</cx:pt>
          <cx:pt idx="478">205</cx:pt>
          <cx:pt idx="479">205</cx:pt>
          <cx:pt idx="480">205</cx:pt>
          <cx:pt idx="481">205</cx:pt>
          <cx:pt idx="482">205</cx:pt>
          <cx:pt idx="483">205</cx:pt>
          <cx:pt idx="484">205</cx:pt>
          <cx:pt idx="485">205</cx:pt>
          <cx:pt idx="486">205</cx:pt>
          <cx:pt idx="487">205</cx:pt>
          <cx:pt idx="488">205</cx:pt>
          <cx:pt idx="489">205</cx:pt>
          <cx:pt idx="490">205</cx:pt>
          <cx:pt idx="491">205</cx:pt>
          <cx:pt idx="492">205</cx:pt>
          <cx:pt idx="493">205</cx:pt>
          <cx:pt idx="494">205</cx:pt>
          <cx:pt idx="495">205</cx:pt>
          <cx:pt idx="496">205</cx:pt>
          <cx:pt idx="497">205</cx:pt>
          <cx:pt idx="498">205</cx:pt>
          <cx:pt idx="499">205</cx:pt>
          <cx:pt idx="500">205</cx:pt>
          <cx:pt idx="501">205</cx:pt>
          <cx:pt idx="502">205</cx:pt>
          <cx:pt idx="503">205</cx:pt>
          <cx:pt idx="504">205</cx:pt>
          <cx:pt idx="505">205</cx:pt>
          <cx:pt idx="506">205</cx:pt>
          <cx:pt idx="507">205</cx:pt>
          <cx:pt idx="508">205</cx:pt>
          <cx:pt idx="509">205</cx:pt>
          <cx:pt idx="510">205</cx:pt>
          <cx:pt idx="511">205</cx:pt>
          <cx:pt idx="512">205</cx:pt>
          <cx:pt idx="513">205</cx:pt>
          <cx:pt idx="514">205</cx:pt>
          <cx:pt idx="515">205</cx:pt>
          <cx:pt idx="516">205</cx:pt>
          <cx:pt idx="517">205</cx:pt>
          <cx:pt idx="518">205</cx:pt>
          <cx:pt idx="519">205</cx:pt>
          <cx:pt idx="520">205</cx:pt>
          <cx:pt idx="521">205</cx:pt>
          <cx:pt idx="522">205</cx:pt>
          <cx:pt idx="523">205</cx:pt>
          <cx:pt idx="524">205</cx:pt>
          <cx:pt idx="525">205</cx:pt>
          <cx:pt idx="526">205</cx:pt>
          <cx:pt idx="527">205</cx:pt>
          <cx:pt idx="528">205</cx:pt>
          <cx:pt idx="529">205</cx:pt>
          <cx:pt idx="530">205</cx:pt>
          <cx:pt idx="531">205</cx:pt>
          <cx:pt idx="532">205</cx:pt>
          <cx:pt idx="533">206</cx:pt>
          <cx:pt idx="534">206</cx:pt>
          <cx:pt idx="535">206</cx:pt>
          <cx:pt idx="536">207</cx:pt>
          <cx:pt idx="537">207</cx:pt>
          <cx:pt idx="538">207</cx:pt>
          <cx:pt idx="539">207</cx:pt>
          <cx:pt idx="540">208</cx:pt>
          <cx:pt idx="541">208</cx:pt>
          <cx:pt idx="542">208</cx:pt>
          <cx:pt idx="543">208</cx:pt>
          <cx:pt idx="544">209</cx:pt>
          <cx:pt idx="545">210</cx:pt>
          <cx:pt idx="546">210</cx:pt>
          <cx:pt idx="547">210</cx:pt>
          <cx:pt idx="548">210</cx:pt>
          <cx:pt idx="549">210</cx:pt>
          <cx:pt idx="550">210</cx:pt>
          <cx:pt idx="551">210</cx:pt>
          <cx:pt idx="552">210</cx:pt>
          <cx:pt idx="553">210</cx:pt>
          <cx:pt idx="554">210</cx:pt>
          <cx:pt idx="555">210</cx:pt>
          <cx:pt idx="556">210</cx:pt>
          <cx:pt idx="557">210</cx:pt>
          <cx:pt idx="558">210</cx:pt>
          <cx:pt idx="559">210</cx:pt>
          <cx:pt idx="560">210</cx:pt>
          <cx:pt idx="561">210</cx:pt>
          <cx:pt idx="562">210</cx:pt>
          <cx:pt idx="563">210</cx:pt>
          <cx:pt idx="564">210</cx:pt>
          <cx:pt idx="565">210</cx:pt>
          <cx:pt idx="566">210</cx:pt>
          <cx:pt idx="567">210</cx:pt>
          <cx:pt idx="568">210</cx:pt>
          <cx:pt idx="569">210</cx:pt>
          <cx:pt idx="570">210</cx:pt>
          <cx:pt idx="571">210</cx:pt>
          <cx:pt idx="572">210</cx:pt>
          <cx:pt idx="573">210</cx:pt>
          <cx:pt idx="574">210</cx:pt>
          <cx:pt idx="575">210</cx:pt>
          <cx:pt idx="576">210</cx:pt>
          <cx:pt idx="577">210</cx:pt>
          <cx:pt idx="578">210</cx:pt>
          <cx:pt idx="579">210</cx:pt>
          <cx:pt idx="580">210</cx:pt>
          <cx:pt idx="581">210</cx:pt>
          <cx:pt idx="582">210</cx:pt>
          <cx:pt idx="583">210</cx:pt>
          <cx:pt idx="584">210</cx:pt>
          <cx:pt idx="585">210</cx:pt>
          <cx:pt idx="586">210</cx:pt>
          <cx:pt idx="587">210</cx:pt>
          <cx:pt idx="588">210</cx:pt>
          <cx:pt idx="589">210</cx:pt>
          <cx:pt idx="590">210</cx:pt>
          <cx:pt idx="591">210</cx:pt>
          <cx:pt idx="592">210</cx:pt>
          <cx:pt idx="593">210</cx:pt>
          <cx:pt idx="594">210</cx:pt>
          <cx:pt idx="595">210</cx:pt>
          <cx:pt idx="596">210</cx:pt>
          <cx:pt idx="597">210</cx:pt>
          <cx:pt idx="598">210</cx:pt>
          <cx:pt idx="599">210</cx:pt>
          <cx:pt idx="600">210</cx:pt>
          <cx:pt idx="601">210</cx:pt>
          <cx:pt idx="602">210</cx:pt>
          <cx:pt idx="603">210</cx:pt>
          <cx:pt idx="604">210</cx:pt>
          <cx:pt idx="605">210</cx:pt>
          <cx:pt idx="606">210</cx:pt>
          <cx:pt idx="607">210</cx:pt>
          <cx:pt idx="608">210</cx:pt>
          <cx:pt idx="609">210</cx:pt>
          <cx:pt idx="610">210</cx:pt>
          <cx:pt idx="611">210</cx:pt>
          <cx:pt idx="612">210</cx:pt>
          <cx:pt idx="613">210</cx:pt>
          <cx:pt idx="614">210</cx:pt>
          <cx:pt idx="615">210</cx:pt>
          <cx:pt idx="616">210</cx:pt>
          <cx:pt idx="617">210</cx:pt>
          <cx:pt idx="618">210</cx:pt>
          <cx:pt idx="619">210</cx:pt>
          <cx:pt idx="620">210</cx:pt>
          <cx:pt idx="621">210</cx:pt>
          <cx:pt idx="622">210</cx:pt>
          <cx:pt idx="623">210</cx:pt>
          <cx:pt idx="624">210</cx:pt>
          <cx:pt idx="625">210</cx:pt>
          <cx:pt idx="626">210</cx:pt>
          <cx:pt idx="627">210</cx:pt>
          <cx:pt idx="628">210</cx:pt>
          <cx:pt idx="629">210</cx:pt>
          <cx:pt idx="630">210</cx:pt>
          <cx:pt idx="631">210</cx:pt>
          <cx:pt idx="632">211</cx:pt>
          <cx:pt idx="633">211</cx:pt>
          <cx:pt idx="634">211</cx:pt>
          <cx:pt idx="635">211</cx:pt>
          <cx:pt idx="636">212</cx:pt>
          <cx:pt idx="637">212</cx:pt>
          <cx:pt idx="638">212</cx:pt>
          <cx:pt idx="639">212</cx:pt>
          <cx:pt idx="640">212</cx:pt>
          <cx:pt idx="641">212</cx:pt>
          <cx:pt idx="642">212</cx:pt>
          <cx:pt idx="643">213</cx:pt>
          <cx:pt idx="644">213</cx:pt>
          <cx:pt idx="645">213</cx:pt>
          <cx:pt idx="646">213</cx:pt>
          <cx:pt idx="647">213</cx:pt>
          <cx:pt idx="648">214</cx:pt>
          <cx:pt idx="649">214</cx:pt>
          <cx:pt idx="650">214</cx:pt>
          <cx:pt idx="651">214</cx:pt>
          <cx:pt idx="652">214</cx:pt>
          <cx:pt idx="653">215</cx:pt>
          <cx:pt idx="654">215</cx:pt>
          <cx:pt idx="655">215</cx:pt>
          <cx:pt idx="656">215</cx:pt>
          <cx:pt idx="657">215</cx:pt>
          <cx:pt idx="658">215</cx:pt>
          <cx:pt idx="659">215</cx:pt>
          <cx:pt idx="660">215</cx:pt>
          <cx:pt idx="661">215</cx:pt>
          <cx:pt idx="662">215</cx:pt>
          <cx:pt idx="663">215</cx:pt>
          <cx:pt idx="664">215</cx:pt>
          <cx:pt idx="665">215</cx:pt>
          <cx:pt idx="666">215</cx:pt>
          <cx:pt idx="667">215</cx:pt>
          <cx:pt idx="668">215</cx:pt>
          <cx:pt idx="669">215</cx:pt>
          <cx:pt idx="670">215</cx:pt>
          <cx:pt idx="671">215</cx:pt>
          <cx:pt idx="672">215</cx:pt>
          <cx:pt idx="673">215</cx:pt>
          <cx:pt idx="674">215</cx:pt>
          <cx:pt idx="675">215</cx:pt>
          <cx:pt idx="676">215</cx:pt>
          <cx:pt idx="677">215</cx:pt>
          <cx:pt idx="678">215</cx:pt>
          <cx:pt idx="679">215</cx:pt>
          <cx:pt idx="680">215</cx:pt>
          <cx:pt idx="681">215</cx:pt>
          <cx:pt idx="682">215</cx:pt>
          <cx:pt idx="683">215</cx:pt>
          <cx:pt idx="684">215</cx:pt>
          <cx:pt idx="685">215</cx:pt>
          <cx:pt idx="686">215</cx:pt>
          <cx:pt idx="687">215</cx:pt>
          <cx:pt idx="688">215</cx:pt>
          <cx:pt idx="689">215</cx:pt>
          <cx:pt idx="690">215</cx:pt>
          <cx:pt idx="691">215</cx:pt>
          <cx:pt idx="692">215</cx:pt>
          <cx:pt idx="693">215</cx:pt>
          <cx:pt idx="694">215</cx:pt>
          <cx:pt idx="695">215</cx:pt>
          <cx:pt idx="696">215</cx:pt>
          <cx:pt idx="697">215</cx:pt>
          <cx:pt idx="698">215</cx:pt>
          <cx:pt idx="699">215</cx:pt>
          <cx:pt idx="700">215</cx:pt>
          <cx:pt idx="701">215</cx:pt>
          <cx:pt idx="702">215</cx:pt>
          <cx:pt idx="703">215</cx:pt>
          <cx:pt idx="704">215</cx:pt>
          <cx:pt idx="705">215</cx:pt>
          <cx:pt idx="706">215</cx:pt>
          <cx:pt idx="707">215</cx:pt>
          <cx:pt idx="708">215</cx:pt>
          <cx:pt idx="709">215</cx:pt>
          <cx:pt idx="710">215</cx:pt>
          <cx:pt idx="711">215</cx:pt>
          <cx:pt idx="712">215</cx:pt>
          <cx:pt idx="713">215</cx:pt>
          <cx:pt idx="714">215</cx:pt>
          <cx:pt idx="715">215</cx:pt>
          <cx:pt idx="716">215</cx:pt>
          <cx:pt idx="717">215</cx:pt>
          <cx:pt idx="718">215</cx:pt>
          <cx:pt idx="719">215</cx:pt>
          <cx:pt idx="720">215</cx:pt>
          <cx:pt idx="721">215</cx:pt>
          <cx:pt idx="722">215</cx:pt>
          <cx:pt idx="723">215</cx:pt>
          <cx:pt idx="724">215</cx:pt>
          <cx:pt idx="725">215</cx:pt>
          <cx:pt idx="726">215</cx:pt>
          <cx:pt idx="727">215</cx:pt>
          <cx:pt idx="728">215</cx:pt>
          <cx:pt idx="729">215</cx:pt>
          <cx:pt idx="730">215</cx:pt>
          <cx:pt idx="731">215</cx:pt>
          <cx:pt idx="732">215</cx:pt>
          <cx:pt idx="733">215</cx:pt>
          <cx:pt idx="734">215</cx:pt>
          <cx:pt idx="735">215</cx:pt>
          <cx:pt idx="736">215</cx:pt>
          <cx:pt idx="737">215</cx:pt>
          <cx:pt idx="738">215</cx:pt>
          <cx:pt idx="739">215</cx:pt>
          <cx:pt idx="740">215</cx:pt>
          <cx:pt idx="741">215</cx:pt>
          <cx:pt idx="742">215</cx:pt>
          <cx:pt idx="743">215</cx:pt>
          <cx:pt idx="744">215</cx:pt>
          <cx:pt idx="745">215</cx:pt>
          <cx:pt idx="746">215</cx:pt>
          <cx:pt idx="747">215</cx:pt>
          <cx:pt idx="748">215</cx:pt>
          <cx:pt idx="749">215</cx:pt>
          <cx:pt idx="750">215</cx:pt>
          <cx:pt idx="751">215</cx:pt>
          <cx:pt idx="752">215</cx:pt>
          <cx:pt idx="753">215</cx:pt>
          <cx:pt idx="754">215</cx:pt>
          <cx:pt idx="755">215</cx:pt>
          <cx:pt idx="756">215</cx:pt>
          <cx:pt idx="757">215</cx:pt>
          <cx:pt idx="758">215</cx:pt>
          <cx:pt idx="759">215</cx:pt>
          <cx:pt idx="760">215</cx:pt>
          <cx:pt idx="761">215</cx:pt>
          <cx:pt idx="762">215</cx:pt>
          <cx:pt idx="763">215</cx:pt>
          <cx:pt idx="764">215</cx:pt>
          <cx:pt idx="765">215</cx:pt>
          <cx:pt idx="766">215</cx:pt>
          <cx:pt idx="767">215</cx:pt>
          <cx:pt idx="768">215</cx:pt>
          <cx:pt idx="769">215</cx:pt>
          <cx:pt idx="770">215</cx:pt>
          <cx:pt idx="771">215</cx:pt>
          <cx:pt idx="772">215</cx:pt>
          <cx:pt idx="773">216</cx:pt>
          <cx:pt idx="774">216</cx:pt>
          <cx:pt idx="775">216</cx:pt>
          <cx:pt idx="776">216</cx:pt>
          <cx:pt idx="777">216</cx:pt>
          <cx:pt idx="778">217</cx:pt>
          <cx:pt idx="779">217</cx:pt>
          <cx:pt idx="780">218</cx:pt>
          <cx:pt idx="781">218</cx:pt>
          <cx:pt idx="782">218</cx:pt>
          <cx:pt idx="783">218</cx:pt>
          <cx:pt idx="784">218</cx:pt>
          <cx:pt idx="785">218</cx:pt>
          <cx:pt idx="786">219</cx:pt>
          <cx:pt idx="787">219</cx:pt>
          <cx:pt idx="788">219</cx:pt>
          <cx:pt idx="789">220</cx:pt>
          <cx:pt idx="790">220</cx:pt>
          <cx:pt idx="791">220</cx:pt>
          <cx:pt idx="792">220</cx:pt>
          <cx:pt idx="793">220</cx:pt>
          <cx:pt idx="794">220</cx:pt>
          <cx:pt idx="795">220</cx:pt>
          <cx:pt idx="796">220</cx:pt>
          <cx:pt idx="797">220</cx:pt>
          <cx:pt idx="798">220</cx:pt>
          <cx:pt idx="799">220</cx:pt>
          <cx:pt idx="800">220</cx:pt>
          <cx:pt idx="801">220</cx:pt>
          <cx:pt idx="802">220</cx:pt>
          <cx:pt idx="803">220</cx:pt>
          <cx:pt idx="804">220</cx:pt>
          <cx:pt idx="805">220</cx:pt>
          <cx:pt idx="806">220</cx:pt>
          <cx:pt idx="807">220</cx:pt>
          <cx:pt idx="808">220</cx:pt>
          <cx:pt idx="809">220</cx:pt>
          <cx:pt idx="810">220</cx:pt>
          <cx:pt idx="811">220</cx:pt>
          <cx:pt idx="812">220</cx:pt>
          <cx:pt idx="813">220</cx:pt>
          <cx:pt idx="814">220</cx:pt>
          <cx:pt idx="815">220</cx:pt>
          <cx:pt idx="816">220</cx:pt>
          <cx:pt idx="817">220</cx:pt>
          <cx:pt idx="818">220</cx:pt>
          <cx:pt idx="819">220</cx:pt>
          <cx:pt idx="820">220</cx:pt>
          <cx:pt idx="821">220</cx:pt>
          <cx:pt idx="822">220</cx:pt>
          <cx:pt idx="823">220</cx:pt>
          <cx:pt idx="824">220</cx:pt>
          <cx:pt idx="825">220</cx:pt>
          <cx:pt idx="826">220</cx:pt>
          <cx:pt idx="827">220</cx:pt>
          <cx:pt idx="828">220</cx:pt>
          <cx:pt idx="829">220</cx:pt>
          <cx:pt idx="830">220</cx:pt>
          <cx:pt idx="831">220</cx:pt>
          <cx:pt idx="832">220</cx:pt>
          <cx:pt idx="833">220</cx:pt>
          <cx:pt idx="834">220</cx:pt>
          <cx:pt idx="835">220</cx:pt>
          <cx:pt idx="836">220</cx:pt>
          <cx:pt idx="837">220</cx:pt>
          <cx:pt idx="838">220</cx:pt>
          <cx:pt idx="839">220</cx:pt>
          <cx:pt idx="840">220</cx:pt>
          <cx:pt idx="841">220</cx:pt>
          <cx:pt idx="842">220</cx:pt>
          <cx:pt idx="843">220</cx:pt>
          <cx:pt idx="844">220</cx:pt>
          <cx:pt idx="845">220</cx:pt>
          <cx:pt idx="846">220</cx:pt>
          <cx:pt idx="847">220</cx:pt>
          <cx:pt idx="848">220</cx:pt>
          <cx:pt idx="849">220</cx:pt>
          <cx:pt idx="850">220</cx:pt>
          <cx:pt idx="851">220</cx:pt>
          <cx:pt idx="852">220</cx:pt>
          <cx:pt idx="853">220</cx:pt>
          <cx:pt idx="854">220</cx:pt>
          <cx:pt idx="855">220</cx:pt>
          <cx:pt idx="856">220</cx:pt>
          <cx:pt idx="857">220</cx:pt>
          <cx:pt idx="858">220</cx:pt>
          <cx:pt idx="859">220</cx:pt>
          <cx:pt idx="860">220</cx:pt>
          <cx:pt idx="861">220</cx:pt>
          <cx:pt idx="862">220</cx:pt>
          <cx:pt idx="863">220</cx:pt>
          <cx:pt idx="864">220</cx:pt>
          <cx:pt idx="865">220</cx:pt>
          <cx:pt idx="866">220</cx:pt>
          <cx:pt idx="867">220</cx:pt>
          <cx:pt idx="868">220</cx:pt>
          <cx:pt idx="869">220</cx:pt>
          <cx:pt idx="870">220</cx:pt>
          <cx:pt idx="871">220</cx:pt>
          <cx:pt idx="872">220</cx:pt>
          <cx:pt idx="873">220</cx:pt>
          <cx:pt idx="874">220</cx:pt>
          <cx:pt idx="875">220</cx:pt>
          <cx:pt idx="876">220</cx:pt>
          <cx:pt idx="877">220</cx:pt>
          <cx:pt idx="878">220</cx:pt>
          <cx:pt idx="879">220</cx:pt>
          <cx:pt idx="880">220</cx:pt>
          <cx:pt idx="881">221</cx:pt>
          <cx:pt idx="882">221</cx:pt>
          <cx:pt idx="883">221</cx:pt>
          <cx:pt idx="884">222</cx:pt>
          <cx:pt idx="885">223</cx:pt>
          <cx:pt idx="886">224</cx:pt>
          <cx:pt idx="887">224</cx:pt>
          <cx:pt idx="888">224</cx:pt>
          <cx:pt idx="889">225</cx:pt>
          <cx:pt idx="890">225</cx:pt>
          <cx:pt idx="891">225</cx:pt>
          <cx:pt idx="892">225</cx:pt>
          <cx:pt idx="893">225</cx:pt>
          <cx:pt idx="894">225</cx:pt>
          <cx:pt idx="895">225</cx:pt>
          <cx:pt idx="896">225</cx:pt>
          <cx:pt idx="897">225</cx:pt>
          <cx:pt idx="898">225</cx:pt>
          <cx:pt idx="899">225</cx:pt>
          <cx:pt idx="900">225</cx:pt>
          <cx:pt idx="901">225</cx:pt>
          <cx:pt idx="902">225</cx:pt>
          <cx:pt idx="903">225</cx:pt>
          <cx:pt idx="904">225</cx:pt>
          <cx:pt idx="905">225</cx:pt>
          <cx:pt idx="906">225</cx:pt>
          <cx:pt idx="907">225</cx:pt>
          <cx:pt idx="908">225</cx:pt>
          <cx:pt idx="909">225</cx:pt>
          <cx:pt idx="910">225</cx:pt>
          <cx:pt idx="911">225</cx:pt>
          <cx:pt idx="912">225</cx:pt>
          <cx:pt idx="913">225</cx:pt>
          <cx:pt idx="914">225</cx:pt>
          <cx:pt idx="915">225</cx:pt>
          <cx:pt idx="916">225</cx:pt>
          <cx:pt idx="917">225</cx:pt>
          <cx:pt idx="918">225</cx:pt>
          <cx:pt idx="919">225</cx:pt>
          <cx:pt idx="920">225</cx:pt>
          <cx:pt idx="921">225</cx:pt>
          <cx:pt idx="922">225</cx:pt>
          <cx:pt idx="923">225</cx:pt>
          <cx:pt idx="924">225</cx:pt>
          <cx:pt idx="925">225</cx:pt>
          <cx:pt idx="926">225</cx:pt>
          <cx:pt idx="927">225</cx:pt>
          <cx:pt idx="928">225</cx:pt>
          <cx:pt idx="929">225</cx:pt>
          <cx:pt idx="930">225</cx:pt>
          <cx:pt idx="931">225</cx:pt>
          <cx:pt idx="932">225</cx:pt>
          <cx:pt idx="933">225</cx:pt>
          <cx:pt idx="934">225</cx:pt>
          <cx:pt idx="935">225</cx:pt>
          <cx:pt idx="936">225</cx:pt>
          <cx:pt idx="937">225</cx:pt>
          <cx:pt idx="938">225</cx:pt>
          <cx:pt idx="939">225</cx:pt>
          <cx:pt idx="940">225</cx:pt>
          <cx:pt idx="941">225</cx:pt>
          <cx:pt idx="942">225</cx:pt>
          <cx:pt idx="943">225</cx:pt>
          <cx:pt idx="944">225</cx:pt>
          <cx:pt idx="945">225</cx:pt>
          <cx:pt idx="946">225</cx:pt>
          <cx:pt idx="947">225</cx:pt>
          <cx:pt idx="948">225</cx:pt>
          <cx:pt idx="949">225</cx:pt>
          <cx:pt idx="950">225</cx:pt>
          <cx:pt idx="951">225</cx:pt>
          <cx:pt idx="952">225</cx:pt>
          <cx:pt idx="953">225</cx:pt>
          <cx:pt idx="954">225</cx:pt>
          <cx:pt idx="955">225</cx:pt>
          <cx:pt idx="956">225</cx:pt>
          <cx:pt idx="957">225</cx:pt>
          <cx:pt idx="958">225</cx:pt>
          <cx:pt idx="959">225</cx:pt>
          <cx:pt idx="960">225</cx:pt>
          <cx:pt idx="961">225</cx:pt>
          <cx:pt idx="962">225</cx:pt>
          <cx:pt idx="963">225</cx:pt>
          <cx:pt idx="964">225</cx:pt>
          <cx:pt idx="965">225</cx:pt>
          <cx:pt idx="966">225</cx:pt>
          <cx:pt idx="967">225</cx:pt>
          <cx:pt idx="968">225</cx:pt>
          <cx:pt idx="969">225</cx:pt>
          <cx:pt idx="970">225</cx:pt>
          <cx:pt idx="971">225</cx:pt>
          <cx:pt idx="972">226</cx:pt>
          <cx:pt idx="973">226</cx:pt>
          <cx:pt idx="974">227</cx:pt>
          <cx:pt idx="975">227</cx:pt>
          <cx:pt idx="976">227</cx:pt>
          <cx:pt idx="977">227</cx:pt>
          <cx:pt idx="978">228</cx:pt>
          <cx:pt idx="979">228</cx:pt>
          <cx:pt idx="980">228</cx:pt>
          <cx:pt idx="981">229</cx:pt>
          <cx:pt idx="982">230</cx:pt>
          <cx:pt idx="983">230</cx:pt>
          <cx:pt idx="984">230</cx:pt>
          <cx:pt idx="985">230</cx:pt>
          <cx:pt idx="986">230</cx:pt>
          <cx:pt idx="987">230</cx:pt>
          <cx:pt idx="988">230</cx:pt>
          <cx:pt idx="989">230</cx:pt>
          <cx:pt idx="990">230</cx:pt>
          <cx:pt idx="991">230</cx:pt>
          <cx:pt idx="992">230</cx:pt>
          <cx:pt idx="993">230</cx:pt>
          <cx:pt idx="994">230</cx:pt>
          <cx:pt idx="995">230</cx:pt>
          <cx:pt idx="996">230</cx:pt>
          <cx:pt idx="997">230</cx:pt>
          <cx:pt idx="998">230</cx:pt>
          <cx:pt idx="999">230</cx:pt>
          <cx:pt idx="1000">230</cx:pt>
          <cx:pt idx="1001">230</cx:pt>
          <cx:pt idx="1002">230</cx:pt>
          <cx:pt idx="1003">230</cx:pt>
          <cx:pt idx="1004">230</cx:pt>
          <cx:pt idx="1005">230</cx:pt>
          <cx:pt idx="1006">230</cx:pt>
          <cx:pt idx="1007">230</cx:pt>
          <cx:pt idx="1008">230</cx:pt>
          <cx:pt idx="1009">230</cx:pt>
          <cx:pt idx="1010">230</cx:pt>
          <cx:pt idx="1011">230</cx:pt>
          <cx:pt idx="1012">230</cx:pt>
          <cx:pt idx="1013">230</cx:pt>
          <cx:pt idx="1014">230</cx:pt>
          <cx:pt idx="1015">230</cx:pt>
          <cx:pt idx="1016">230</cx:pt>
          <cx:pt idx="1017">230</cx:pt>
          <cx:pt idx="1018">230</cx:pt>
          <cx:pt idx="1019">230</cx:pt>
          <cx:pt idx="1020">230</cx:pt>
          <cx:pt idx="1021">230</cx:pt>
          <cx:pt idx="1022">230</cx:pt>
          <cx:pt idx="1023">230</cx:pt>
          <cx:pt idx="1024">230</cx:pt>
          <cx:pt idx="1025">230</cx:pt>
          <cx:pt idx="1026">230</cx:pt>
          <cx:pt idx="1027">230</cx:pt>
          <cx:pt idx="1028">230</cx:pt>
          <cx:pt idx="1029">232</cx:pt>
          <cx:pt idx="1030">232</cx:pt>
          <cx:pt idx="1031">232</cx:pt>
          <cx:pt idx="1032">232</cx:pt>
          <cx:pt idx="1033">232</cx:pt>
          <cx:pt idx="1034">232</cx:pt>
          <cx:pt idx="1035">234</cx:pt>
          <cx:pt idx="1036">235</cx:pt>
          <cx:pt idx="1037">235</cx:pt>
          <cx:pt idx="1038">235</cx:pt>
          <cx:pt idx="1039">235</cx:pt>
          <cx:pt idx="1040">235</cx:pt>
          <cx:pt idx="1041">235</cx:pt>
          <cx:pt idx="1042">235</cx:pt>
          <cx:pt idx="1043">235</cx:pt>
          <cx:pt idx="1044">235</cx:pt>
          <cx:pt idx="1045">235</cx:pt>
          <cx:pt idx="1046">235</cx:pt>
          <cx:pt idx="1047">235</cx:pt>
          <cx:pt idx="1048">235</cx:pt>
          <cx:pt idx="1049">235</cx:pt>
          <cx:pt idx="1050">235</cx:pt>
          <cx:pt idx="1051">235</cx:pt>
          <cx:pt idx="1052">235</cx:pt>
          <cx:pt idx="1053">235</cx:pt>
          <cx:pt idx="1054">235</cx:pt>
          <cx:pt idx="1055">235</cx:pt>
          <cx:pt idx="1056">235</cx:pt>
          <cx:pt idx="1057">235</cx:pt>
          <cx:pt idx="1058">235</cx:pt>
          <cx:pt idx="1059">235</cx:pt>
          <cx:pt idx="1060">235</cx:pt>
          <cx:pt idx="1061">235</cx:pt>
          <cx:pt idx="1062">235</cx:pt>
          <cx:pt idx="1063">235</cx:pt>
          <cx:pt idx="1064">235</cx:pt>
          <cx:pt idx="1065">235</cx:pt>
          <cx:pt idx="1066">235</cx:pt>
          <cx:pt idx="1067">235</cx:pt>
          <cx:pt idx="1068">235</cx:pt>
          <cx:pt idx="1069">235</cx:pt>
          <cx:pt idx="1070">235</cx:pt>
          <cx:pt idx="1071">237</cx:pt>
          <cx:pt idx="1072">237</cx:pt>
          <cx:pt idx="1073">237</cx:pt>
          <cx:pt idx="1074">237</cx:pt>
          <cx:pt idx="1075">238</cx:pt>
          <cx:pt idx="1076">238</cx:pt>
          <cx:pt idx="1077">239</cx:pt>
          <cx:pt idx="1078">239</cx:pt>
          <cx:pt idx="1079">240</cx:pt>
          <cx:pt idx="1080">240</cx:pt>
          <cx:pt idx="1081">240</cx:pt>
          <cx:pt idx="1082">240</cx:pt>
          <cx:pt idx="1083">240</cx:pt>
          <cx:pt idx="1084">240</cx:pt>
          <cx:pt idx="1085">240</cx:pt>
          <cx:pt idx="1086">240</cx:pt>
          <cx:pt idx="1087">240</cx:pt>
          <cx:pt idx="1088">240</cx:pt>
          <cx:pt idx="1089">240</cx:pt>
          <cx:pt idx="1090">240</cx:pt>
          <cx:pt idx="1091">240</cx:pt>
          <cx:pt idx="1092">240</cx:pt>
          <cx:pt idx="1093">240</cx:pt>
          <cx:pt idx="1094">240</cx:pt>
          <cx:pt idx="1095">240</cx:pt>
          <cx:pt idx="1096">240</cx:pt>
          <cx:pt idx="1097">240</cx:pt>
          <cx:pt idx="1098">240</cx:pt>
          <cx:pt idx="1099">240</cx:pt>
          <cx:pt idx="1100">240</cx:pt>
          <cx:pt idx="1101">240</cx:pt>
          <cx:pt idx="1102">240</cx:pt>
          <cx:pt idx="1103">240</cx:pt>
          <cx:pt idx="1104">240</cx:pt>
          <cx:pt idx="1105">240</cx:pt>
          <cx:pt idx="1106">240</cx:pt>
          <cx:pt idx="1107">240</cx:pt>
          <cx:pt idx="1108">240</cx:pt>
          <cx:pt idx="1109">241</cx:pt>
          <cx:pt idx="1110">242</cx:pt>
          <cx:pt idx="1111">242</cx:pt>
          <cx:pt idx="1112">245</cx:pt>
          <cx:pt idx="1113">245</cx:pt>
          <cx:pt idx="1114">245</cx:pt>
          <cx:pt idx="1115">245</cx:pt>
          <cx:pt idx="1116">245</cx:pt>
          <cx:pt idx="1117">245</cx:pt>
          <cx:pt idx="1118">245</cx:pt>
          <cx:pt idx="1119">245</cx:pt>
          <cx:pt idx="1120">245</cx:pt>
          <cx:pt idx="1121">245</cx:pt>
          <cx:pt idx="1122">245</cx:pt>
          <cx:pt idx="1123">245</cx:pt>
          <cx:pt idx="1124">245</cx:pt>
          <cx:pt idx="1125">245</cx:pt>
          <cx:pt idx="1126">245</cx:pt>
          <cx:pt idx="1127">245</cx:pt>
          <cx:pt idx="1128">246</cx:pt>
          <cx:pt idx="1129">248</cx:pt>
          <cx:pt idx="1130">249</cx:pt>
          <cx:pt idx="1131">250</cx:pt>
          <cx:pt idx="1132">250</cx:pt>
          <cx:pt idx="1133">250</cx:pt>
          <cx:pt idx="1134">250</cx:pt>
          <cx:pt idx="1135">250</cx:pt>
          <cx:pt idx="1136">250</cx:pt>
          <cx:pt idx="1137">250</cx:pt>
          <cx:pt idx="1138">250</cx:pt>
          <cx:pt idx="1139">250</cx:pt>
          <cx:pt idx="1140">250</cx:pt>
          <cx:pt idx="1141">250</cx:pt>
          <cx:pt idx="1142">250</cx:pt>
          <cx:pt idx="1143">250</cx:pt>
          <cx:pt idx="1144">250</cx:pt>
          <cx:pt idx="1145">250</cx:pt>
          <cx:pt idx="1146">250</cx:pt>
          <cx:pt idx="1147">252</cx:pt>
          <cx:pt idx="1148">255</cx:pt>
          <cx:pt idx="1149">255</cx:pt>
          <cx:pt idx="1150">255</cx:pt>
          <cx:pt idx="1151">255</cx:pt>
          <cx:pt idx="1152">255</cx:pt>
          <cx:pt idx="1153">255</cx:pt>
          <cx:pt idx="1154">255</cx:pt>
          <cx:pt idx="1155">255</cx:pt>
          <cx:pt idx="1156">255</cx:pt>
          <cx:pt idx="1157">255</cx:pt>
          <cx:pt idx="1158">260</cx:pt>
          <cx:pt idx="1159">263</cx:pt>
          <cx:pt idx="1160">265</cx:pt>
          <cx:pt idx="1161">265</cx:pt>
          <cx:pt idx="1162">268</cx:pt>
          <cx:pt idx="1163">270</cx:pt>
          <cx:pt idx="1164">272</cx:pt>
          <cx:pt idx="1165">272</cx:pt>
          <cx:pt idx="1166">275</cx:pt>
          <cx:pt idx="1167">275</cx:pt>
          <cx:pt idx="1168">280</cx:pt>
          <cx:pt idx="1169">280</cx:pt>
          <cx:pt idx="1170">282</cx:pt>
          <cx:pt idx="1171">300</cx:pt>
        </cx:lvl>
      </cx:numDim>
    </cx:data>
  </cx:chartData>
  <cx:chart>
    <cx:title pos="t" align="ctr" overlay="0">
      <cx:tx>
        <cx:txData>
          <cx:v>2019 Major Leaguers by 5-Pound Weight Bands</cx:v>
        </cx:txData>
      </cx:tx>
      <cx:txPr>
        <a:bodyPr spcFirstLastPara="1" vertOverflow="ellipsis" horzOverflow="overflow" wrap="square" lIns="0" tIns="0" rIns="0" bIns="0" anchor="ctr" anchorCtr="1"/>
        <a:lstStyle/>
        <a:p>
          <a:pPr algn="ctr" rtl="0">
            <a:defRPr/>
          </a:pPr>
          <a:r>
            <a:rPr lang="en-US" sz="2800" b="0" i="0" u="none" strike="noStrike" baseline="0" dirty="0">
              <a:solidFill>
                <a:sysClr val="windowText" lastClr="000000">
                  <a:lumMod val="65000"/>
                  <a:lumOff val="35000"/>
                </a:sysClr>
              </a:solidFill>
              <a:latin typeface="Cambria" panose="02040503050406030204" pitchFamily="18" charset="0"/>
            </a:rPr>
            <a:t>2019 Major Leaguers by 5-Pound Weight Bands</a:t>
          </a:r>
        </a:p>
      </cx:txPr>
    </cx:title>
    <cx:plotArea>
      <cx:plotAreaRegion>
        <cx:series layoutId="clusteredColumn" uniqueId="{74C4FC0C-15BD-4680-A35D-2B7EFE906692}">
          <cx:tx>
            <cx:txData>
              <cx:f>Worksheet!$C$1</cx:f>
              <cx:v>Wt</cx:v>
            </cx:txData>
          </cx:tx>
          <cx:dataId val="0"/>
          <cx:layoutPr>
            <cx:aggregation/>
          </cx:layoutPr>
        </cx:series>
      </cx:plotAreaRegion>
      <cx:axis id="0">
        <cx:catScaling gapWidth="0"/>
        <cx:tickLabels/>
        <cx:txPr>
          <a:bodyPr spcFirstLastPara="1" vertOverflow="ellipsis" horzOverflow="overflow" wrap="square" lIns="0" tIns="0" rIns="0" bIns="0" anchor="ctr" anchorCtr="1"/>
          <a:lstStyle/>
          <a:p>
            <a:pPr algn="ctr" rtl="0">
              <a:defRPr sz="1600" baseline="0">
                <a:latin typeface="Cambria" panose="02040503050406030204" pitchFamily="18" charset="0"/>
              </a:defRPr>
            </a:pPr>
            <a:endParaRPr lang="en-US" sz="1600" b="0" i="0" u="none" strike="noStrike" baseline="0">
              <a:solidFill>
                <a:prstClr val="black">
                  <a:lumMod val="65000"/>
                  <a:lumOff val="35000"/>
                </a:prstClr>
              </a:solidFill>
              <a:latin typeface="Cambria" panose="02040503050406030204" pitchFamily="18" charset="0"/>
            </a:endParaRPr>
          </a:p>
        </cx:txPr>
      </cx:axis>
      <cx:axis id="1" hidden="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F9EAFBD-5597-44F3-ABE9-E0C76794C798}" type="datetimeFigureOut">
              <a:rPr lang="en-US" smtClean="0"/>
              <a:t>12/21/19</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2602437-4A99-4626-9166-FD07CD674686}" type="slidenum">
              <a:rPr lang="en-US" smtClean="0"/>
              <a:t>‹#›</a:t>
            </a:fld>
            <a:endParaRPr lang="en-US"/>
          </a:p>
        </p:txBody>
      </p:sp>
    </p:spTree>
    <p:extLst>
      <p:ext uri="{BB962C8B-B14F-4D97-AF65-F5344CB8AC3E}">
        <p14:creationId xmlns:p14="http://schemas.microsoft.com/office/powerpoint/2010/main" val="386245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coming, everyone. </a:t>
            </a:r>
          </a:p>
        </p:txBody>
      </p:sp>
      <p:sp>
        <p:nvSpPr>
          <p:cNvPr id="4" name="Slide Number Placeholder 3"/>
          <p:cNvSpPr>
            <a:spLocks noGrp="1"/>
          </p:cNvSpPr>
          <p:nvPr>
            <p:ph type="sldNum" sz="quarter" idx="5"/>
          </p:nvPr>
        </p:nvSpPr>
        <p:spPr/>
        <p:txBody>
          <a:bodyPr/>
          <a:lstStyle/>
          <a:p>
            <a:fld id="{92602437-4A99-4626-9166-FD07CD674686}" type="slidenum">
              <a:rPr lang="en-US" smtClean="0"/>
              <a:t>1</a:t>
            </a:fld>
            <a:endParaRPr lang="en-US"/>
          </a:p>
        </p:txBody>
      </p:sp>
    </p:spTree>
    <p:extLst>
      <p:ext uri="{BB962C8B-B14F-4D97-AF65-F5344CB8AC3E}">
        <p14:creationId xmlns:p14="http://schemas.microsoft.com/office/powerpoint/2010/main" val="363815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Tom Hess </a:t>
            </a:r>
            <a:r>
              <a:rPr lang="en-US" b="0" dirty="0"/>
              <a:t>is a </a:t>
            </a:r>
            <a:r>
              <a:rPr lang="en-US" b="0" i="1" dirty="0"/>
              <a:t>bit</a:t>
            </a:r>
            <a:r>
              <a:rPr lang="en-US" b="0" dirty="0"/>
              <a:t> of a mystery—some think it was</a:t>
            </a:r>
            <a:r>
              <a:rPr lang="en-US" dirty="0"/>
              <a:t> actually </a:t>
            </a:r>
            <a:r>
              <a:rPr lang="en-US" i="1" dirty="0"/>
              <a:t>Jack</a:t>
            </a:r>
            <a:r>
              <a:rPr lang="en-US" dirty="0"/>
              <a:t> Hess who came into the fifth inning of the Orioles’ blowout win against the Colts. Retrosheet thinks it’s Tom, though, so ... we’ll go with them on this.</a:t>
            </a:r>
          </a:p>
        </p:txBody>
      </p:sp>
      <p:sp>
        <p:nvSpPr>
          <p:cNvPr id="4" name="Slide Number Placeholder 3"/>
          <p:cNvSpPr>
            <a:spLocks noGrp="1"/>
          </p:cNvSpPr>
          <p:nvPr>
            <p:ph type="sldNum" sz="quarter" idx="5"/>
          </p:nvPr>
        </p:nvSpPr>
        <p:spPr/>
        <p:txBody>
          <a:bodyPr/>
          <a:lstStyle/>
          <a:p>
            <a:fld id="{92602437-4A99-4626-9166-FD07CD674686}" type="slidenum">
              <a:rPr lang="en-US" smtClean="0"/>
              <a:t>10</a:t>
            </a:fld>
            <a:endParaRPr lang="en-US"/>
          </a:p>
        </p:txBody>
      </p:sp>
    </p:spTree>
    <p:extLst>
      <p:ext uri="{BB962C8B-B14F-4D97-AF65-F5344CB8AC3E}">
        <p14:creationId xmlns:p14="http://schemas.microsoft.com/office/powerpoint/2010/main" val="209669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Joe Stanley</a:t>
            </a:r>
            <a:r>
              <a:rPr lang="en-US" b="0" dirty="0"/>
              <a:t> was an outfielder in his </a:t>
            </a:r>
            <a:r>
              <a:rPr lang="en-US" b="0" i="1" u="none" dirty="0"/>
              <a:t>real</a:t>
            </a:r>
            <a:r>
              <a:rPr lang="en-US" b="0" dirty="0"/>
              <a:t> major league career, but his Sweet </a:t>
            </a:r>
            <a:r>
              <a:rPr lang="en-US" b="0" i="1" dirty="0"/>
              <a:t>16</a:t>
            </a:r>
            <a:r>
              <a:rPr lang="en-US" b="0" dirty="0"/>
              <a:t> stint was as a pitcher to finish the first game of a doubleheader against the Reds. Fun fact: when Joe died in 1967, he had been one of the last living ballplayers from the 19</a:t>
            </a:r>
            <a:r>
              <a:rPr lang="en-US" b="0" baseline="30000" dirty="0"/>
              <a:t>th</a:t>
            </a:r>
            <a:r>
              <a:rPr lang="en-US" b="0" dirty="0"/>
              <a:t> century.</a:t>
            </a:r>
          </a:p>
        </p:txBody>
      </p:sp>
      <p:sp>
        <p:nvSpPr>
          <p:cNvPr id="4" name="Slide Number Placeholder 3"/>
          <p:cNvSpPr>
            <a:spLocks noGrp="1"/>
          </p:cNvSpPr>
          <p:nvPr>
            <p:ph type="sldNum" sz="quarter" idx="5"/>
          </p:nvPr>
        </p:nvSpPr>
        <p:spPr/>
        <p:txBody>
          <a:bodyPr/>
          <a:lstStyle/>
          <a:p>
            <a:fld id="{92602437-4A99-4626-9166-FD07CD674686}" type="slidenum">
              <a:rPr lang="en-US" smtClean="0"/>
              <a:t>11</a:t>
            </a:fld>
            <a:endParaRPr lang="en-US"/>
          </a:p>
        </p:txBody>
      </p:sp>
    </p:spTree>
    <p:extLst>
      <p:ext uri="{BB962C8B-B14F-4D97-AF65-F5344CB8AC3E}">
        <p14:creationId xmlns:p14="http://schemas.microsoft.com/office/powerpoint/2010/main" val="320875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Coonie</a:t>
            </a:r>
            <a:r>
              <a:rPr lang="en-US" b="1" dirty="0"/>
              <a:t> Blank</a:t>
            </a:r>
            <a:r>
              <a:rPr lang="en-US" b="0" dirty="0"/>
              <a:t> became the </a:t>
            </a:r>
            <a:r>
              <a:rPr lang="en-US" b="0" i="1" dirty="0"/>
              <a:t>20</a:t>
            </a:r>
            <a:r>
              <a:rPr lang="en-US" b="0" i="1" baseline="30000" dirty="0"/>
              <a:t>th</a:t>
            </a:r>
            <a:r>
              <a:rPr lang="en-US" b="0" dirty="0"/>
              <a:t> Century’s first Sweet 16 player, making his way through the Class C Western Association, before finding himself subbing for the Cardinals in the first game of a late season doubleheader.</a:t>
            </a:r>
            <a:endParaRPr lang="en-US" b="1" dirty="0"/>
          </a:p>
        </p:txBody>
      </p:sp>
      <p:sp>
        <p:nvSpPr>
          <p:cNvPr id="4" name="Slide Number Placeholder 3"/>
          <p:cNvSpPr>
            <a:spLocks noGrp="1"/>
          </p:cNvSpPr>
          <p:nvPr>
            <p:ph type="sldNum" sz="quarter" idx="5"/>
          </p:nvPr>
        </p:nvSpPr>
        <p:spPr/>
        <p:txBody>
          <a:bodyPr/>
          <a:lstStyle/>
          <a:p>
            <a:fld id="{92602437-4A99-4626-9166-FD07CD674686}" type="slidenum">
              <a:rPr lang="en-US" smtClean="0"/>
              <a:t>12</a:t>
            </a:fld>
            <a:endParaRPr lang="en-US"/>
          </a:p>
        </p:txBody>
      </p:sp>
    </p:spTree>
    <p:extLst>
      <p:ext uri="{BB962C8B-B14F-4D97-AF65-F5344CB8AC3E}">
        <p14:creationId xmlns:p14="http://schemas.microsoft.com/office/powerpoint/2010/main" val="139193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first four batters </a:t>
            </a:r>
            <a:r>
              <a:rPr lang="en-US" b="1" dirty="0"/>
              <a:t>Roger McKee</a:t>
            </a:r>
            <a:r>
              <a:rPr lang="en-US" b="0" dirty="0"/>
              <a:t> faced were Cardinal All-Stars: Harry The Hat Walker, Stan Musial, Walker Cooper and Whitey </a:t>
            </a:r>
            <a:r>
              <a:rPr lang="en-US" b="0" dirty="0" err="1"/>
              <a:t>Kurowski</a:t>
            </a:r>
            <a:r>
              <a:rPr lang="en-US" b="0" dirty="0"/>
              <a:t>, and Roger didn’t give up a run. Alas, he pitched his final big league game at age 18.</a:t>
            </a:r>
          </a:p>
        </p:txBody>
      </p:sp>
      <p:sp>
        <p:nvSpPr>
          <p:cNvPr id="4" name="Slide Number Placeholder 3"/>
          <p:cNvSpPr>
            <a:spLocks noGrp="1"/>
          </p:cNvSpPr>
          <p:nvPr>
            <p:ph type="sldNum" sz="quarter" idx="5"/>
          </p:nvPr>
        </p:nvSpPr>
        <p:spPr/>
        <p:txBody>
          <a:bodyPr/>
          <a:lstStyle/>
          <a:p>
            <a:fld id="{92602437-4A99-4626-9166-FD07CD674686}" type="slidenum">
              <a:rPr lang="en-US" smtClean="0"/>
              <a:t>13</a:t>
            </a:fld>
            <a:endParaRPr lang="en-US"/>
          </a:p>
        </p:txBody>
      </p:sp>
    </p:spTree>
    <p:extLst>
      <p:ext uri="{BB962C8B-B14F-4D97-AF65-F5344CB8AC3E}">
        <p14:creationId xmlns:p14="http://schemas.microsoft.com/office/powerpoint/2010/main" val="13697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 </a:t>
            </a:r>
            <a:r>
              <a:rPr lang="en-US" b="1" dirty="0" err="1"/>
              <a:t>Scheib</a:t>
            </a:r>
            <a:r>
              <a:rPr lang="en-US" b="1" dirty="0"/>
              <a:t>, </a:t>
            </a:r>
            <a:r>
              <a:rPr lang="en-US" b="0" dirty="0"/>
              <a:t>the first Sweet 16 in </a:t>
            </a:r>
            <a:r>
              <a:rPr lang="en-US" b="0" i="1" dirty="0"/>
              <a:t>American</a:t>
            </a:r>
            <a:r>
              <a:rPr lang="en-US" b="0" dirty="0"/>
              <a:t> League history, quit high school to join the A’s. He faced the Yankees in his debut and was greeted roughly by a Nick </a:t>
            </a:r>
            <a:r>
              <a:rPr lang="en-US" b="0" dirty="0" err="1"/>
              <a:t>Etten</a:t>
            </a:r>
            <a:r>
              <a:rPr lang="en-US" b="0" dirty="0"/>
              <a:t> triple. Carl hung around the majors all the way to age 27.</a:t>
            </a:r>
          </a:p>
        </p:txBody>
      </p:sp>
      <p:sp>
        <p:nvSpPr>
          <p:cNvPr id="4" name="Slide Number Placeholder 3"/>
          <p:cNvSpPr>
            <a:spLocks noGrp="1"/>
          </p:cNvSpPr>
          <p:nvPr>
            <p:ph type="sldNum" sz="quarter" idx="5"/>
          </p:nvPr>
        </p:nvSpPr>
        <p:spPr/>
        <p:txBody>
          <a:bodyPr/>
          <a:lstStyle/>
          <a:p>
            <a:fld id="{92602437-4A99-4626-9166-FD07CD674686}" type="slidenum">
              <a:rPr lang="en-US" smtClean="0"/>
              <a:t>14</a:t>
            </a:fld>
            <a:endParaRPr lang="en-US"/>
          </a:p>
        </p:txBody>
      </p:sp>
    </p:spTree>
    <p:extLst>
      <p:ext uri="{BB962C8B-B14F-4D97-AF65-F5344CB8AC3E}">
        <p14:creationId xmlns:p14="http://schemas.microsoft.com/office/powerpoint/2010/main" val="237259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Tommy Brown</a:t>
            </a:r>
            <a:r>
              <a:rPr lang="en-US" b="0" dirty="0"/>
              <a:t> was both the </a:t>
            </a:r>
            <a:r>
              <a:rPr lang="en-US" b="0" i="1" dirty="0"/>
              <a:t>youngest</a:t>
            </a:r>
            <a:r>
              <a:rPr lang="en-US" b="0" dirty="0"/>
              <a:t> 16-year-old player of the 20</a:t>
            </a:r>
            <a:r>
              <a:rPr lang="en-US" b="0" baseline="30000" dirty="0"/>
              <a:t>th</a:t>
            </a:r>
            <a:r>
              <a:rPr lang="en-US" b="0" dirty="0"/>
              <a:t> century, </a:t>
            </a:r>
            <a:r>
              <a:rPr lang="en-US" b="0" i="1" dirty="0"/>
              <a:t>and</a:t>
            </a:r>
            <a:r>
              <a:rPr lang="en-US" b="0" dirty="0"/>
              <a:t> the only starting position player on the list. He hit only .164 in 46 games—but </a:t>
            </a:r>
            <a:r>
              <a:rPr lang="en-US" b="0" i="0" dirty="0"/>
              <a:t>did</a:t>
            </a:r>
            <a:r>
              <a:rPr lang="en-US" b="0" dirty="0"/>
              <a:t> </a:t>
            </a:r>
            <a:r>
              <a:rPr lang="en-US" b="0" i="1" dirty="0"/>
              <a:t>return</a:t>
            </a:r>
            <a:r>
              <a:rPr lang="en-US" b="0" dirty="0"/>
              <a:t> to the Dodgers the following season, when he became the only </a:t>
            </a:r>
            <a:r>
              <a:rPr lang="en-US" b="0" i="1" dirty="0"/>
              <a:t>17</a:t>
            </a:r>
            <a:r>
              <a:rPr lang="en-US" b="0" dirty="0"/>
              <a:t>-year-old in history to hit a big-league home run.</a:t>
            </a:r>
          </a:p>
          <a:p>
            <a:endParaRPr lang="en-US" b="0" dirty="0"/>
          </a:p>
          <a:p>
            <a:endParaRPr lang="en-US" b="0" dirty="0">
              <a:solidFill>
                <a:srgbClr val="FF0000"/>
              </a:solidFill>
            </a:endParaRPr>
          </a:p>
          <a:p>
            <a:endParaRPr lang="en-US" b="0" dirty="0">
              <a:solidFill>
                <a:srgbClr val="FF0000"/>
              </a:solidFill>
            </a:endParaRPr>
          </a:p>
          <a:p>
            <a:r>
              <a:rPr lang="en-US" b="0" dirty="0">
                <a:solidFill>
                  <a:srgbClr val="FF0000"/>
                </a:solidFill>
              </a:rPr>
              <a:t>(his world series at bat on 10/9/49: https://youtu.be/JHCQ6Ol09UQ?t=5819)</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2602437-4A99-4626-9166-FD07CD674686}" type="slidenum">
              <a:rPr lang="en-US" smtClean="0"/>
              <a:t>15</a:t>
            </a:fld>
            <a:endParaRPr lang="en-US"/>
          </a:p>
        </p:txBody>
      </p:sp>
    </p:spTree>
    <p:extLst>
      <p:ext uri="{BB962C8B-B14F-4D97-AF65-F5344CB8AC3E}">
        <p14:creationId xmlns:p14="http://schemas.microsoft.com/office/powerpoint/2010/main" val="261161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b="1" dirty="0" err="1"/>
              <a:t>Putsy</a:t>
            </a:r>
            <a:r>
              <a:rPr lang="en-US" b="1" dirty="0"/>
              <a:t>” Caballero </a:t>
            </a:r>
            <a:r>
              <a:rPr lang="en-US" b="0" dirty="0"/>
              <a:t>was a two-sport star from New Orleans who spurned an athletic scholarship to join the Phillies. He debuted just one week later in an 11-1 blowout at the hands of the Giants.</a:t>
            </a:r>
          </a:p>
        </p:txBody>
      </p:sp>
      <p:sp>
        <p:nvSpPr>
          <p:cNvPr id="4" name="Slide Number Placeholder 3"/>
          <p:cNvSpPr>
            <a:spLocks noGrp="1"/>
          </p:cNvSpPr>
          <p:nvPr>
            <p:ph type="sldNum" sz="quarter" idx="5"/>
          </p:nvPr>
        </p:nvSpPr>
        <p:spPr/>
        <p:txBody>
          <a:bodyPr/>
          <a:lstStyle/>
          <a:p>
            <a:fld id="{92602437-4A99-4626-9166-FD07CD674686}" type="slidenum">
              <a:rPr lang="en-US" smtClean="0"/>
              <a:t>16</a:t>
            </a:fld>
            <a:endParaRPr lang="en-US"/>
          </a:p>
        </p:txBody>
      </p:sp>
    </p:spTree>
    <p:extLst>
      <p:ext uri="{BB962C8B-B14F-4D97-AF65-F5344CB8AC3E}">
        <p14:creationId xmlns:p14="http://schemas.microsoft.com/office/powerpoint/2010/main" val="279475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Alex George </a:t>
            </a:r>
            <a:r>
              <a:rPr lang="en-US" b="0" dirty="0"/>
              <a:t>was </a:t>
            </a:r>
            <a:r>
              <a:rPr lang="en-US" b="0" i="1" dirty="0"/>
              <a:t>another</a:t>
            </a:r>
            <a:r>
              <a:rPr lang="en-US" b="0" dirty="0"/>
              <a:t> multi-sport high school star who rejected a college scholarship to join his hometown Kansas City A’s. He was so overwhelmed in his debut, that White Sox catcher </a:t>
            </a:r>
            <a:r>
              <a:rPr lang="en-US" b="0" dirty="0" err="1"/>
              <a:t>Sherm</a:t>
            </a:r>
            <a:r>
              <a:rPr lang="en-US" b="0" dirty="0"/>
              <a:t> </a:t>
            </a:r>
            <a:r>
              <a:rPr lang="en-US" b="0" dirty="0" err="1"/>
              <a:t>Lollar</a:t>
            </a:r>
            <a:r>
              <a:rPr lang="en-US" b="0" dirty="0"/>
              <a:t> told him every pitch that was coming, and Alex </a:t>
            </a:r>
            <a:r>
              <a:rPr lang="en-US" b="0" i="1" dirty="0"/>
              <a:t>still</a:t>
            </a:r>
            <a:r>
              <a:rPr lang="en-US" b="0" dirty="0"/>
              <a:t> struck out. </a:t>
            </a:r>
          </a:p>
        </p:txBody>
      </p:sp>
      <p:sp>
        <p:nvSpPr>
          <p:cNvPr id="4" name="Slide Number Placeholder 3"/>
          <p:cNvSpPr>
            <a:spLocks noGrp="1"/>
          </p:cNvSpPr>
          <p:nvPr>
            <p:ph type="sldNum" sz="quarter" idx="5"/>
          </p:nvPr>
        </p:nvSpPr>
        <p:spPr/>
        <p:txBody>
          <a:bodyPr/>
          <a:lstStyle/>
          <a:p>
            <a:fld id="{92602437-4A99-4626-9166-FD07CD674686}" type="slidenum">
              <a:rPr lang="en-US" smtClean="0"/>
              <a:t>17</a:t>
            </a:fld>
            <a:endParaRPr lang="en-US"/>
          </a:p>
        </p:txBody>
      </p:sp>
    </p:spTree>
    <p:extLst>
      <p:ext uri="{BB962C8B-B14F-4D97-AF65-F5344CB8AC3E}">
        <p14:creationId xmlns:p14="http://schemas.microsoft.com/office/powerpoint/2010/main" val="2598880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t>
            </a:r>
            <a:r>
              <a:rPr lang="en-US" b="1" dirty="0"/>
              <a:t>Jim </a:t>
            </a:r>
            <a:r>
              <a:rPr lang="en-US" b="1" dirty="0" err="1"/>
              <a:t>Derrington’s</a:t>
            </a:r>
            <a:r>
              <a:rPr lang="en-US" b="1" dirty="0"/>
              <a:t> </a:t>
            </a:r>
            <a:r>
              <a:rPr lang="en-US" dirty="0"/>
              <a:t>16-year-old debut was starting for the White Sox in the final game of 1956, and as you can see here, he pitched a man-sized game. He returned to the Sox in ‘57, pitched another 20 games, and that was it for Jim’s big-league career.</a:t>
            </a:r>
          </a:p>
          <a:p>
            <a:endParaRPr lang="en-US" dirty="0"/>
          </a:p>
          <a:p>
            <a:r>
              <a:rPr lang="en-US" dirty="0"/>
              <a:t>And that is also “it” for 16-year-old players in major league history.</a:t>
            </a:r>
          </a:p>
        </p:txBody>
      </p:sp>
      <p:sp>
        <p:nvSpPr>
          <p:cNvPr id="4" name="Slide Number Placeholder 3"/>
          <p:cNvSpPr>
            <a:spLocks noGrp="1"/>
          </p:cNvSpPr>
          <p:nvPr>
            <p:ph type="sldNum" sz="quarter" idx="5"/>
          </p:nvPr>
        </p:nvSpPr>
        <p:spPr/>
        <p:txBody>
          <a:bodyPr/>
          <a:lstStyle/>
          <a:p>
            <a:fld id="{92602437-4A99-4626-9166-FD07CD674686}" type="slidenum">
              <a:rPr lang="en-US" smtClean="0"/>
              <a:t>18</a:t>
            </a:fld>
            <a:endParaRPr lang="en-US"/>
          </a:p>
        </p:txBody>
      </p:sp>
    </p:spTree>
    <p:extLst>
      <p:ext uri="{BB962C8B-B14F-4D97-AF65-F5344CB8AC3E}">
        <p14:creationId xmlns:p14="http://schemas.microsoft.com/office/powerpoint/2010/main" val="412554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career WAR numbers for our Sweet 16s, and you can see, they’re mostly-y-y not good. There’s [*] Willie McGill, clearly the best of the bunch with a fairly decent career on the level of a Kris Benson or so. A couple [*] </a:t>
            </a:r>
            <a:r>
              <a:rPr lang="en-US" i="1" dirty="0"/>
              <a:t>other</a:t>
            </a:r>
            <a:r>
              <a:rPr lang="en-US" dirty="0"/>
              <a:t> guys, around three wins, but the other twelve? Not good. Six of them, visibly underwater, including Tommy Brown, our 17-year-old home run hitter, while the rest, flatlined around zero.</a:t>
            </a:r>
          </a:p>
          <a:p>
            <a:endParaRPr lang="en-US" dirty="0"/>
          </a:p>
          <a:p>
            <a:r>
              <a:rPr lang="en-US" dirty="0"/>
              <a:t>Now, typically, you expect players good enough to reach the majors at a very young age to have excellent careers. After all, if they’re good enough as young teenagers to play </a:t>
            </a:r>
            <a:r>
              <a:rPr lang="en-US" b="1" dirty="0"/>
              <a:t>Major League Baseball</a:t>
            </a:r>
            <a:r>
              <a:rPr lang="en-US" dirty="0"/>
              <a:t>, the best baseball in the world, they must be very special to compete at that age, and then things would only go up from there, right?</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19</a:t>
            </a:fld>
            <a:endParaRPr lang="en-US"/>
          </a:p>
        </p:txBody>
      </p:sp>
    </p:spTree>
    <p:extLst>
      <p:ext uri="{BB962C8B-B14F-4D97-AF65-F5344CB8AC3E}">
        <p14:creationId xmlns:p14="http://schemas.microsoft.com/office/powerpoint/2010/main" val="343100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who this is, right?</a:t>
            </a:r>
          </a:p>
          <a:p>
            <a:endParaRPr lang="en-US" dirty="0"/>
          </a:p>
          <a:p>
            <a:r>
              <a:rPr lang="en-US" dirty="0"/>
              <a:t>Right, Joe Nuxhall. He was </a:t>
            </a:r>
            <a:r>
              <a:rPr lang="en-US" i="1" dirty="0"/>
              <a:t>not</a:t>
            </a:r>
            <a:r>
              <a:rPr lang="en-US" dirty="0"/>
              <a:t> a 16-year-old major leaguer, so we’re </a:t>
            </a:r>
            <a:r>
              <a:rPr lang="en-US" i="1" dirty="0"/>
              <a:t>not</a:t>
            </a:r>
            <a:r>
              <a:rPr lang="en-US" dirty="0"/>
              <a:t> going to talk about him.</a:t>
            </a:r>
          </a:p>
        </p:txBody>
      </p:sp>
      <p:sp>
        <p:nvSpPr>
          <p:cNvPr id="4" name="Slide Number Placeholder 3"/>
          <p:cNvSpPr>
            <a:spLocks noGrp="1"/>
          </p:cNvSpPr>
          <p:nvPr>
            <p:ph type="sldNum" sz="quarter" idx="5"/>
          </p:nvPr>
        </p:nvSpPr>
        <p:spPr/>
        <p:txBody>
          <a:bodyPr/>
          <a:lstStyle/>
          <a:p>
            <a:fld id="{92602437-4A99-4626-9166-FD07CD674686}" type="slidenum">
              <a:rPr lang="en-US" smtClean="0"/>
              <a:t>2</a:t>
            </a:fld>
            <a:endParaRPr lang="en-US"/>
          </a:p>
        </p:txBody>
      </p:sp>
    </p:spTree>
    <p:extLst>
      <p:ext uri="{BB962C8B-B14F-4D97-AF65-F5344CB8AC3E}">
        <p14:creationId xmlns:p14="http://schemas.microsoft.com/office/powerpoint/2010/main" val="54269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you’d be right—to a point. </a:t>
            </a:r>
          </a:p>
          <a:p>
            <a:endParaRPr lang="en-US" dirty="0"/>
          </a:p>
          <a:p>
            <a:r>
              <a:rPr lang="en-US" dirty="0"/>
              <a:t>The average career WAR for a major leaguer debuting at </a:t>
            </a:r>
            <a:r>
              <a:rPr lang="en-US" i="1" dirty="0"/>
              <a:t>any</a:t>
            </a:r>
            <a:r>
              <a:rPr lang="en-US" dirty="0"/>
              <a:t> age [*] is 4.3, that’s the purple dash line in the middle. </a:t>
            </a:r>
            <a:r>
              <a:rPr lang="en-US" i="1" dirty="0"/>
              <a:t>That’s</a:t>
            </a:r>
            <a:r>
              <a:rPr lang="en-US" dirty="0"/>
              <a:t> a decent major league career. Devin Mesoraco, you know that guy, right? Yeah, Mets fans </a:t>
            </a:r>
            <a:r>
              <a:rPr lang="en-US" i="1" dirty="0"/>
              <a:t>really</a:t>
            </a:r>
            <a:r>
              <a:rPr lang="en-US" dirty="0"/>
              <a:t> know </a:t>
            </a:r>
            <a:r>
              <a:rPr lang="en-US" i="1" dirty="0"/>
              <a:t>that</a:t>
            </a:r>
            <a:r>
              <a:rPr lang="en-US" dirty="0"/>
              <a:t> guy. He made almost $30 million as a major leaguer with a 4.3 career WAR, so it’s not nothing. And if you started your big league career as a 17-year-old way back </a:t>
            </a:r>
            <a:r>
              <a:rPr lang="en-US" i="1" dirty="0"/>
              <a:t>when</a:t>
            </a:r>
            <a:r>
              <a:rPr lang="en-US" dirty="0"/>
              <a:t>, like Mel Ott and Bob Feller and Jimmie Foxx did, </a:t>
            </a:r>
          </a:p>
        </p:txBody>
      </p:sp>
      <p:sp>
        <p:nvSpPr>
          <p:cNvPr id="4" name="Slide Number Placeholder 3"/>
          <p:cNvSpPr>
            <a:spLocks noGrp="1"/>
          </p:cNvSpPr>
          <p:nvPr>
            <p:ph type="sldNum" sz="quarter" idx="5"/>
          </p:nvPr>
        </p:nvSpPr>
        <p:spPr/>
        <p:txBody>
          <a:bodyPr/>
          <a:lstStyle/>
          <a:p>
            <a:fld id="{92602437-4A99-4626-9166-FD07CD674686}" type="slidenum">
              <a:rPr lang="en-US" smtClean="0"/>
              <a:t>20</a:t>
            </a:fld>
            <a:endParaRPr lang="en-US"/>
          </a:p>
        </p:txBody>
      </p:sp>
    </p:spTree>
    <p:extLst>
      <p:ext uri="{BB962C8B-B14F-4D97-AF65-F5344CB8AC3E}">
        <p14:creationId xmlns:p14="http://schemas.microsoft.com/office/powerpoint/2010/main" val="38319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average career WAR would have been 10.8. That’s second highest to those starting at</a:t>
            </a:r>
          </a:p>
        </p:txBody>
      </p:sp>
      <p:sp>
        <p:nvSpPr>
          <p:cNvPr id="4" name="Slide Number Placeholder 3"/>
          <p:cNvSpPr>
            <a:spLocks noGrp="1"/>
          </p:cNvSpPr>
          <p:nvPr>
            <p:ph type="sldNum" sz="quarter" idx="5"/>
          </p:nvPr>
        </p:nvSpPr>
        <p:spPr/>
        <p:txBody>
          <a:bodyPr/>
          <a:lstStyle/>
          <a:p>
            <a:fld id="{92602437-4A99-4626-9166-FD07CD674686}" type="slidenum">
              <a:rPr lang="en-US" smtClean="0"/>
              <a:t>21</a:t>
            </a:fld>
            <a:endParaRPr lang="en-US"/>
          </a:p>
        </p:txBody>
      </p:sp>
    </p:spTree>
    <p:extLst>
      <p:ext uri="{BB962C8B-B14F-4D97-AF65-F5344CB8AC3E}">
        <p14:creationId xmlns:p14="http://schemas.microsoft.com/office/powerpoint/2010/main" val="1802385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19, which is 11.7.</a:t>
            </a:r>
          </a:p>
        </p:txBody>
      </p:sp>
      <p:sp>
        <p:nvSpPr>
          <p:cNvPr id="4" name="Slide Number Placeholder 3"/>
          <p:cNvSpPr>
            <a:spLocks noGrp="1"/>
          </p:cNvSpPr>
          <p:nvPr>
            <p:ph type="sldNum" sz="quarter" idx="5"/>
          </p:nvPr>
        </p:nvSpPr>
        <p:spPr/>
        <p:txBody>
          <a:bodyPr/>
          <a:lstStyle/>
          <a:p>
            <a:fld id="{92602437-4A99-4626-9166-FD07CD674686}" type="slidenum">
              <a:rPr lang="en-US" smtClean="0"/>
              <a:t>22</a:t>
            </a:fld>
            <a:endParaRPr lang="en-US"/>
          </a:p>
        </p:txBody>
      </p:sp>
    </p:spTree>
    <p:extLst>
      <p:ext uri="{BB962C8B-B14F-4D97-AF65-F5344CB8AC3E}">
        <p14:creationId xmlns:p14="http://schemas.microsoft.com/office/powerpoint/2010/main" val="2973066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18 is third best at 10.6, </a:t>
            </a:r>
          </a:p>
        </p:txBody>
      </p:sp>
      <p:sp>
        <p:nvSpPr>
          <p:cNvPr id="4" name="Slide Number Placeholder 3"/>
          <p:cNvSpPr>
            <a:spLocks noGrp="1"/>
          </p:cNvSpPr>
          <p:nvPr>
            <p:ph type="sldNum" sz="quarter" idx="5"/>
          </p:nvPr>
        </p:nvSpPr>
        <p:spPr/>
        <p:txBody>
          <a:bodyPr/>
          <a:lstStyle/>
          <a:p>
            <a:fld id="{92602437-4A99-4626-9166-FD07CD674686}" type="slidenum">
              <a:rPr lang="en-US" smtClean="0"/>
              <a:t>23</a:t>
            </a:fld>
            <a:endParaRPr lang="en-US"/>
          </a:p>
        </p:txBody>
      </p:sp>
    </p:spTree>
    <p:extLst>
      <p:ext uri="{BB962C8B-B14F-4D97-AF65-F5344CB8AC3E}">
        <p14:creationId xmlns:p14="http://schemas.microsoft.com/office/powerpoint/2010/main" val="491921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20-year-olds fourth best, 9.8, and it goes down from there.</a:t>
            </a:r>
          </a:p>
          <a:p>
            <a:endParaRPr lang="en-US" dirty="0"/>
          </a:p>
          <a:p>
            <a:r>
              <a:rPr lang="en-US" dirty="0"/>
              <a:t>And then: up at the top, </a:t>
            </a:r>
          </a:p>
        </p:txBody>
      </p:sp>
      <p:sp>
        <p:nvSpPr>
          <p:cNvPr id="4" name="Slide Number Placeholder 3"/>
          <p:cNvSpPr>
            <a:spLocks noGrp="1"/>
          </p:cNvSpPr>
          <p:nvPr>
            <p:ph type="sldNum" sz="quarter" idx="5"/>
          </p:nvPr>
        </p:nvSpPr>
        <p:spPr/>
        <p:txBody>
          <a:bodyPr/>
          <a:lstStyle/>
          <a:p>
            <a:fld id="{92602437-4A99-4626-9166-FD07CD674686}" type="slidenum">
              <a:rPr lang="en-US" smtClean="0"/>
              <a:t>24</a:t>
            </a:fld>
            <a:endParaRPr lang="en-US"/>
          </a:p>
        </p:txBody>
      </p:sp>
    </p:spTree>
    <p:extLst>
      <p:ext uri="{BB962C8B-B14F-4D97-AF65-F5344CB8AC3E}">
        <p14:creationId xmlns:p14="http://schemas.microsoft.com/office/powerpoint/2010/main" val="183571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little knob, off to the left ... [*] ... those are the 16-year-olds. Their average career WAR is minus, zero, point, two. That’s not even as good, on average, as replacement players. They have, in fact, the worst careers on average of </a:t>
            </a:r>
            <a:r>
              <a:rPr lang="en-US" i="1" dirty="0"/>
              <a:t>any</a:t>
            </a:r>
            <a:r>
              <a:rPr lang="en-US" dirty="0"/>
              <a:t> age group starting out. And that includes </a:t>
            </a:r>
            <a:r>
              <a:rPr lang="en-US" i="1" dirty="0"/>
              <a:t>40-year-olds</a:t>
            </a:r>
            <a:r>
              <a:rPr lang="en-US" dirty="0"/>
              <a:t>, folded into the 30-plus category—there are five of those guys, </a:t>
            </a:r>
            <a:r>
              <a:rPr lang="en-US" i="1" dirty="0"/>
              <a:t>their</a:t>
            </a:r>
            <a:r>
              <a:rPr lang="en-US" dirty="0"/>
              <a:t> average career WAR is zero point one. So 16-year-olds have worse careers, on average, than </a:t>
            </a:r>
            <a:r>
              <a:rPr lang="en-US" i="1" dirty="0"/>
              <a:t>that</a:t>
            </a:r>
            <a:r>
              <a:rPr lang="en-US" dirty="0"/>
              <a:t>. </a:t>
            </a:r>
          </a:p>
        </p:txBody>
      </p:sp>
      <p:sp>
        <p:nvSpPr>
          <p:cNvPr id="4" name="Slide Number Placeholder 3"/>
          <p:cNvSpPr>
            <a:spLocks noGrp="1"/>
          </p:cNvSpPr>
          <p:nvPr>
            <p:ph type="sldNum" sz="quarter" idx="5"/>
          </p:nvPr>
        </p:nvSpPr>
        <p:spPr/>
        <p:txBody>
          <a:bodyPr/>
          <a:lstStyle/>
          <a:p>
            <a:fld id="{92602437-4A99-4626-9166-FD07CD674686}" type="slidenum">
              <a:rPr lang="en-US" smtClean="0"/>
              <a:t>25</a:t>
            </a:fld>
            <a:endParaRPr lang="en-US"/>
          </a:p>
        </p:txBody>
      </p:sp>
    </p:spTree>
    <p:extLst>
      <p:ext uri="{BB962C8B-B14F-4D97-AF65-F5344CB8AC3E}">
        <p14:creationId xmlns:p14="http://schemas.microsoft.com/office/powerpoint/2010/main" val="1249928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So—how does it make sense that 16-year-olds end up having such bad careers? How can it be that unlike 19- or 18- or even 17-year </a:t>
            </a:r>
            <a:r>
              <a:rPr lang="en-US" dirty="0" err="1"/>
              <a:t>olds</a:t>
            </a:r>
            <a:r>
              <a:rPr lang="en-US" dirty="0"/>
              <a:t>, they couldn’t use their experience playing at the baseball’s highest level to fashion good careers? You’d think debuting at age 16 would give them a leg up, wouldn’t you?</a:t>
            </a:r>
          </a:p>
        </p:txBody>
      </p:sp>
      <p:sp>
        <p:nvSpPr>
          <p:cNvPr id="4" name="Slide Number Placeholder 3"/>
          <p:cNvSpPr>
            <a:spLocks noGrp="1"/>
          </p:cNvSpPr>
          <p:nvPr>
            <p:ph type="sldNum" sz="quarter" idx="5"/>
          </p:nvPr>
        </p:nvSpPr>
        <p:spPr/>
        <p:txBody>
          <a:bodyPr/>
          <a:lstStyle/>
          <a:p>
            <a:fld id="{92602437-4A99-4626-9166-FD07CD674686}" type="slidenum">
              <a:rPr lang="en-US" smtClean="0"/>
              <a:t>26</a:t>
            </a:fld>
            <a:endParaRPr lang="en-US"/>
          </a:p>
        </p:txBody>
      </p:sp>
    </p:spTree>
    <p:extLst>
      <p:ext uri="{BB962C8B-B14F-4D97-AF65-F5344CB8AC3E}">
        <p14:creationId xmlns:p14="http://schemas.microsoft.com/office/powerpoint/2010/main" val="2507195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it didn’t. And there might be some good </a:t>
            </a:r>
            <a:r>
              <a:rPr lang="en-US" i="0" dirty="0"/>
              <a:t>reasons</a:t>
            </a:r>
            <a:r>
              <a:rPr lang="en-US" dirty="0"/>
              <a:t> </a:t>
            </a:r>
            <a:r>
              <a:rPr lang="en-US" i="1" dirty="0"/>
              <a:t>why</a:t>
            </a:r>
            <a:r>
              <a:rPr lang="en-US" dirty="0"/>
              <a:t> it didn’t. For one thing ...</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27</a:t>
            </a:fld>
            <a:endParaRPr lang="en-US"/>
          </a:p>
        </p:txBody>
      </p:sp>
    </p:spTree>
    <p:extLst>
      <p:ext uri="{BB962C8B-B14F-4D97-AF65-F5344CB8AC3E}">
        <p14:creationId xmlns:p14="http://schemas.microsoft.com/office/powerpoint/2010/main" val="600534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With rare exceptions, they didn’t get regular playing time as 16yo, so they couldn’t develop. [*] Tommy Brown was the </a:t>
            </a:r>
            <a:r>
              <a:rPr lang="en-US" i="1" dirty="0"/>
              <a:t>only position player </a:t>
            </a:r>
            <a:r>
              <a:rPr lang="en-US" dirty="0"/>
              <a:t>getting regular playing time, and he was </a:t>
            </a:r>
            <a:r>
              <a:rPr lang="en-US" i="1" dirty="0"/>
              <a:t>awful</a:t>
            </a:r>
            <a:r>
              <a:rPr lang="en-US" dirty="0"/>
              <a:t>. Among pitchers, [*] only Willie McGill and Jim Britt were regulars for </a:t>
            </a:r>
            <a:r>
              <a:rPr lang="en-US" i="1" dirty="0"/>
              <a:t>their</a:t>
            </a:r>
            <a:r>
              <a:rPr lang="en-US" dirty="0"/>
              <a:t> teams, and that was in the 19</a:t>
            </a:r>
            <a:r>
              <a:rPr lang="en-US" baseline="30000" dirty="0"/>
              <a:t>th</a:t>
            </a:r>
            <a:r>
              <a:rPr lang="en-US" dirty="0"/>
              <a:t> Century. The rest got only mop-up duty, or played only a single game. You can't get better if you’re not playing regularly, and you won't play regularly if ...</a:t>
            </a:r>
          </a:p>
          <a:p>
            <a:pPr marL="0" indent="0">
              <a:buNone/>
            </a:pPr>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28</a:t>
            </a:fld>
            <a:endParaRPr lang="en-US"/>
          </a:p>
        </p:txBody>
      </p:sp>
    </p:spTree>
    <p:extLst>
      <p:ext uri="{BB962C8B-B14F-4D97-AF65-F5344CB8AC3E}">
        <p14:creationId xmlns:p14="http://schemas.microsoft.com/office/powerpoint/2010/main" val="3623804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don’t play against talent-appropriate competition. Nearly </a:t>
            </a:r>
            <a:r>
              <a:rPr lang="en-US" i="1" dirty="0"/>
              <a:t>all</a:t>
            </a:r>
            <a:r>
              <a:rPr lang="en-US" dirty="0"/>
              <a:t> these kids were overmatched playing big league ball at 16, and for the most part, a big-league manager’s not going to throw overmatched players out there day after day, no matter what age. </a:t>
            </a:r>
          </a:p>
          <a:p>
            <a:pPr marL="228600" indent="-228600">
              <a:buAutoNum type="arabicParenR"/>
            </a:pPr>
            <a:endParaRPr lang="en-US" dirty="0"/>
          </a:p>
          <a:p>
            <a:pPr marL="0" indent="0">
              <a:buNone/>
            </a:pPr>
            <a:r>
              <a:rPr lang="en-US" dirty="0"/>
              <a:t>A 16-year-old simply can't play as well as an adult major leaguer, because he’s not an adult yet, which also means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29</a:t>
            </a:fld>
            <a:endParaRPr lang="en-US"/>
          </a:p>
        </p:txBody>
      </p:sp>
    </p:spTree>
    <p:extLst>
      <p:ext uri="{BB962C8B-B14F-4D97-AF65-F5344CB8AC3E}">
        <p14:creationId xmlns:p14="http://schemas.microsoft.com/office/powerpoint/2010/main" val="6604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These</a:t>
            </a:r>
            <a:r>
              <a:rPr lang="en-US" dirty="0"/>
              <a:t> are the guys we’re going to talk about. These are the 16-year-old big leaguers, including two guys I don’t have pictures for, so let’s briefly meet them.</a:t>
            </a:r>
          </a:p>
        </p:txBody>
      </p:sp>
      <p:sp>
        <p:nvSpPr>
          <p:cNvPr id="4" name="Slide Number Placeholder 3"/>
          <p:cNvSpPr>
            <a:spLocks noGrp="1"/>
          </p:cNvSpPr>
          <p:nvPr>
            <p:ph type="sldNum" sz="quarter" idx="5"/>
          </p:nvPr>
        </p:nvSpPr>
        <p:spPr/>
        <p:txBody>
          <a:bodyPr/>
          <a:lstStyle/>
          <a:p>
            <a:fld id="{92602437-4A99-4626-9166-FD07CD674686}" type="slidenum">
              <a:rPr lang="en-US" smtClean="0"/>
              <a:t>3</a:t>
            </a:fld>
            <a:endParaRPr lang="en-US"/>
          </a:p>
        </p:txBody>
      </p:sp>
    </p:spTree>
    <p:extLst>
      <p:ext uri="{BB962C8B-B14F-4D97-AF65-F5344CB8AC3E}">
        <p14:creationId xmlns:p14="http://schemas.microsoft.com/office/powerpoint/2010/main" val="3248761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They may not have been fully accepted by their teammates. Because remember, 16-year-olds played at a time when rookies weren’t well-liked, anyway, remember those days? Plus, what does a full-grown man and a 16-year-old child have in common? Not much, so they probably weren’t hanging out becoming friends, and worse, these kids may have been seen as taking the job of other players their teammates knew and liked—</a:t>
            </a:r>
            <a:r>
              <a:rPr lang="en-US" i="1" dirty="0"/>
              <a:t>better</a:t>
            </a:r>
            <a:r>
              <a:rPr lang="en-US" dirty="0"/>
              <a:t> players who could help the team </a:t>
            </a:r>
            <a:r>
              <a:rPr lang="en-US" i="1" dirty="0"/>
              <a:t>win</a:t>
            </a:r>
            <a:r>
              <a:rPr lang="en-US" dirty="0"/>
              <a:t>. That </a:t>
            </a:r>
            <a:r>
              <a:rPr lang="en-US" i="1" dirty="0"/>
              <a:t>could</a:t>
            </a:r>
            <a:r>
              <a:rPr lang="en-US" dirty="0"/>
              <a:t> lead to resentment, which also ...</a:t>
            </a:r>
          </a:p>
        </p:txBody>
      </p:sp>
      <p:sp>
        <p:nvSpPr>
          <p:cNvPr id="4" name="Slide Number Placeholder 3"/>
          <p:cNvSpPr>
            <a:spLocks noGrp="1"/>
          </p:cNvSpPr>
          <p:nvPr>
            <p:ph type="sldNum" sz="quarter" idx="5"/>
          </p:nvPr>
        </p:nvSpPr>
        <p:spPr/>
        <p:txBody>
          <a:bodyPr/>
          <a:lstStyle/>
          <a:p>
            <a:fld id="{92602437-4A99-4626-9166-FD07CD674686}" type="slidenum">
              <a:rPr lang="en-US" smtClean="0"/>
              <a:t>30</a:t>
            </a:fld>
            <a:endParaRPr lang="en-US"/>
          </a:p>
        </p:txBody>
      </p:sp>
    </p:spTree>
    <p:extLst>
      <p:ext uri="{BB962C8B-B14F-4D97-AF65-F5344CB8AC3E}">
        <p14:creationId xmlns:p14="http://schemas.microsoft.com/office/powerpoint/2010/main" val="3440665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Puts pressure on the child to justify his place on the big-league roster. The majors aren't a place to </a:t>
            </a:r>
            <a:r>
              <a:rPr lang="en-US" i="1" dirty="0"/>
              <a:t>learn</a:t>
            </a:r>
            <a:r>
              <a:rPr lang="en-US" dirty="0"/>
              <a:t> how to play ball—it’s where you’re already an </a:t>
            </a:r>
            <a:r>
              <a:rPr lang="en-US" i="1" dirty="0"/>
              <a:t>expert</a:t>
            </a:r>
            <a:r>
              <a:rPr lang="en-US" dirty="0"/>
              <a:t> at it, and the only benchmarks you’re measured against, are playing well and winning. And one of the key reasons 16-year-olds don’t play well and win in the majors is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31</a:t>
            </a:fld>
            <a:endParaRPr lang="en-US"/>
          </a:p>
        </p:txBody>
      </p:sp>
    </p:spTree>
    <p:extLst>
      <p:ext uri="{BB962C8B-B14F-4D97-AF65-F5344CB8AC3E}">
        <p14:creationId xmlns:p14="http://schemas.microsoft.com/office/powerpoint/2010/main" val="3472711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They're too small.  </a:t>
            </a:r>
          </a:p>
        </p:txBody>
      </p:sp>
      <p:sp>
        <p:nvSpPr>
          <p:cNvPr id="4" name="Slide Number Placeholder 3"/>
          <p:cNvSpPr>
            <a:spLocks noGrp="1"/>
          </p:cNvSpPr>
          <p:nvPr>
            <p:ph type="sldNum" sz="quarter" idx="5"/>
          </p:nvPr>
        </p:nvSpPr>
        <p:spPr/>
        <p:txBody>
          <a:bodyPr/>
          <a:lstStyle/>
          <a:p>
            <a:fld id="{92602437-4A99-4626-9166-FD07CD674686}" type="slidenum">
              <a:rPr lang="en-US" smtClean="0"/>
              <a:t>32</a:t>
            </a:fld>
            <a:endParaRPr lang="en-US"/>
          </a:p>
        </p:txBody>
      </p:sp>
    </p:spTree>
    <p:extLst>
      <p:ext uri="{BB962C8B-B14F-4D97-AF65-F5344CB8AC3E}">
        <p14:creationId xmlns:p14="http://schemas.microsoft.com/office/powerpoint/2010/main" val="1850084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At the </a:t>
            </a:r>
            <a:r>
              <a:rPr lang="en-US" i="1" dirty="0"/>
              <a:t>95</a:t>
            </a:r>
            <a:r>
              <a:rPr lang="en-US" i="1" baseline="30000" dirty="0"/>
              <a:t>th</a:t>
            </a:r>
            <a:r>
              <a:rPr lang="en-US" i="1" dirty="0"/>
              <a:t> percentile</a:t>
            </a:r>
            <a:r>
              <a:rPr lang="en-US" dirty="0"/>
              <a:t>, [*] a 16-year-boy is 6’1” and 185 pounds, which sounds big, it’s bigger than I am, but [*] the average major leaguer is now 6’2” and 210. There’s a big difference between 210 pounds and 185 pounds, </a:t>
            </a:r>
          </a:p>
        </p:txBody>
      </p:sp>
      <p:sp>
        <p:nvSpPr>
          <p:cNvPr id="4" name="Slide Number Placeholder 3"/>
          <p:cNvSpPr>
            <a:spLocks noGrp="1"/>
          </p:cNvSpPr>
          <p:nvPr>
            <p:ph type="sldNum" sz="quarter" idx="5"/>
          </p:nvPr>
        </p:nvSpPr>
        <p:spPr/>
        <p:txBody>
          <a:bodyPr/>
          <a:lstStyle/>
          <a:p>
            <a:fld id="{92602437-4A99-4626-9166-FD07CD674686}" type="slidenum">
              <a:rPr lang="en-US" smtClean="0"/>
              <a:t>33</a:t>
            </a:fld>
            <a:endParaRPr lang="en-US"/>
          </a:p>
        </p:txBody>
      </p:sp>
    </p:spTree>
    <p:extLst>
      <p:ext uri="{BB962C8B-B14F-4D97-AF65-F5344CB8AC3E}">
        <p14:creationId xmlns:p14="http://schemas.microsoft.com/office/powerpoint/2010/main" val="664380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weight which would place a 16yo boy [*] at the 9</a:t>
            </a:r>
            <a:r>
              <a:rPr lang="en-US" baseline="30000" dirty="0"/>
              <a:t>th</a:t>
            </a:r>
            <a:r>
              <a:rPr lang="en-US" dirty="0"/>
              <a:t> percentile for weight among all major leaguers. </a:t>
            </a:r>
          </a:p>
        </p:txBody>
      </p:sp>
      <p:sp>
        <p:nvSpPr>
          <p:cNvPr id="4" name="Slide Number Placeholder 3"/>
          <p:cNvSpPr>
            <a:spLocks noGrp="1"/>
          </p:cNvSpPr>
          <p:nvPr>
            <p:ph type="sldNum" sz="quarter" idx="5"/>
          </p:nvPr>
        </p:nvSpPr>
        <p:spPr/>
        <p:txBody>
          <a:bodyPr/>
          <a:lstStyle/>
          <a:p>
            <a:fld id="{92602437-4A99-4626-9166-FD07CD674686}" type="slidenum">
              <a:rPr lang="en-US" smtClean="0"/>
              <a:t>34</a:t>
            </a:fld>
            <a:endParaRPr lang="en-US"/>
          </a:p>
        </p:txBody>
      </p:sp>
    </p:spTree>
    <p:extLst>
      <p:ext uri="{BB962C8B-B14F-4D97-AF65-F5344CB8AC3E}">
        <p14:creationId xmlns:p14="http://schemas.microsoft.com/office/powerpoint/2010/main" val="1263921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of course, being a professional baseball player entails a lot of travel, and these boys [*] would definitely miss their mommies while they’re gone and all alone on the road. Just imagine how much fun it would be for the other guys to see a middle-aged lady following the team around on the road so she be can the bulldozer parent clearing the way for her little boy.</a:t>
            </a:r>
          </a:p>
        </p:txBody>
      </p:sp>
      <p:sp>
        <p:nvSpPr>
          <p:cNvPr id="4" name="Slide Number Placeholder 3"/>
          <p:cNvSpPr>
            <a:spLocks noGrp="1"/>
          </p:cNvSpPr>
          <p:nvPr>
            <p:ph type="sldNum" sz="quarter" idx="5"/>
          </p:nvPr>
        </p:nvSpPr>
        <p:spPr/>
        <p:txBody>
          <a:bodyPr/>
          <a:lstStyle/>
          <a:p>
            <a:fld id="{92602437-4A99-4626-9166-FD07CD674686}" type="slidenum">
              <a:rPr lang="en-US" smtClean="0"/>
              <a:t>35</a:t>
            </a:fld>
            <a:endParaRPr lang="en-US"/>
          </a:p>
        </p:txBody>
      </p:sp>
    </p:spTree>
    <p:extLst>
      <p:ext uri="{BB962C8B-B14F-4D97-AF65-F5344CB8AC3E}">
        <p14:creationId xmlns:p14="http://schemas.microsoft.com/office/powerpoint/2010/main" val="703377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seriousness, it should be obvious by now to everyone here that the idea of putting a 16-year-old boy on a major league team is </a:t>
            </a:r>
            <a:r>
              <a:rPr lang="en-US" i="1" dirty="0"/>
              <a:t>bonkers</a:t>
            </a:r>
            <a:r>
              <a:rPr lang="en-US" dirty="0"/>
              <a:t>. </a:t>
            </a:r>
            <a:r>
              <a:rPr lang="en-US" i="1" dirty="0"/>
              <a:t>Most</a:t>
            </a:r>
            <a:r>
              <a:rPr lang="en-US" dirty="0"/>
              <a:t> professional baseball players have been </a:t>
            </a:r>
            <a:r>
              <a:rPr lang="en-US" i="1" dirty="0"/>
              <a:t>playing </a:t>
            </a:r>
            <a:r>
              <a:rPr lang="en-US" i="0" dirty="0"/>
              <a:t>the game </a:t>
            </a:r>
            <a:r>
              <a:rPr lang="en-US" dirty="0"/>
              <a:t>for more than 16 years, never mind just being </a:t>
            </a:r>
            <a:r>
              <a:rPr lang="en-US" i="1" dirty="0"/>
              <a:t>alive</a:t>
            </a:r>
            <a:r>
              <a:rPr lang="en-US" dirty="0"/>
              <a:t> for 16 years. Experience counts.</a:t>
            </a:r>
          </a:p>
          <a:p>
            <a:endParaRPr lang="en-US" dirty="0"/>
          </a:p>
          <a:p>
            <a:r>
              <a:rPr lang="en-US" dirty="0"/>
              <a:t>BUT ... There are certain unique circumstances under which it might be understandable for a 16-year-old boy to be on a major league team. And first circumstance is: </a:t>
            </a:r>
          </a:p>
        </p:txBody>
      </p:sp>
      <p:sp>
        <p:nvSpPr>
          <p:cNvPr id="4" name="Slide Number Placeholder 3"/>
          <p:cNvSpPr>
            <a:spLocks noGrp="1"/>
          </p:cNvSpPr>
          <p:nvPr>
            <p:ph type="sldNum" sz="quarter" idx="5"/>
          </p:nvPr>
        </p:nvSpPr>
        <p:spPr/>
        <p:txBody>
          <a:bodyPr/>
          <a:lstStyle/>
          <a:p>
            <a:fld id="{92602437-4A99-4626-9166-FD07CD674686}" type="slidenum">
              <a:rPr lang="en-US" smtClean="0"/>
              <a:t>36</a:t>
            </a:fld>
            <a:endParaRPr lang="en-US"/>
          </a:p>
        </p:txBody>
      </p:sp>
    </p:spTree>
    <p:extLst>
      <p:ext uri="{BB962C8B-B14F-4D97-AF65-F5344CB8AC3E}">
        <p14:creationId xmlns:p14="http://schemas.microsoft.com/office/powerpoint/2010/main" val="4010604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game of baseball is so new, hardly anybody is an expert at playing it.</a:t>
            </a:r>
            <a:r>
              <a:rPr lang="en-US" dirty="0"/>
              <a:t> </a:t>
            </a:r>
            <a:endParaRPr lang="en-US" b="1" dirty="0"/>
          </a:p>
          <a:p>
            <a:endParaRPr lang="en-US" b="1" dirty="0"/>
          </a:p>
        </p:txBody>
      </p:sp>
      <p:sp>
        <p:nvSpPr>
          <p:cNvPr id="4" name="Slide Number Placeholder 3"/>
          <p:cNvSpPr>
            <a:spLocks noGrp="1"/>
          </p:cNvSpPr>
          <p:nvPr>
            <p:ph type="sldNum" sz="quarter" idx="5"/>
          </p:nvPr>
        </p:nvSpPr>
        <p:spPr/>
        <p:txBody>
          <a:bodyPr/>
          <a:lstStyle/>
          <a:p>
            <a:fld id="{92602437-4A99-4626-9166-FD07CD674686}" type="slidenum">
              <a:rPr lang="en-US" smtClean="0"/>
              <a:t>37</a:t>
            </a:fld>
            <a:endParaRPr lang="en-US"/>
          </a:p>
        </p:txBody>
      </p:sp>
    </p:spTree>
    <p:extLst>
      <p:ext uri="{BB962C8B-B14F-4D97-AF65-F5344CB8AC3E}">
        <p14:creationId xmlns:p14="http://schemas.microsoft.com/office/powerpoint/2010/main" val="1482285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Today’s version of baseball, with features like nine men per side, nine innings per game, ninety feet between bases and so on, was finally codified in 1857. That was only fourteen years before the first top professional league, </a:t>
            </a:r>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38</a:t>
            </a:fld>
            <a:endParaRPr lang="en-US"/>
          </a:p>
        </p:txBody>
      </p:sp>
    </p:spTree>
    <p:extLst>
      <p:ext uri="{BB962C8B-B14F-4D97-AF65-F5344CB8AC3E}">
        <p14:creationId xmlns:p14="http://schemas.microsoft.com/office/powerpoint/2010/main" val="44931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National Association, took the field. For a good part of the country, baseball wasn’t even a thing yet:</a:t>
            </a:r>
            <a:r>
              <a:rPr lang="en-US" b="0" dirty="0">
                <a:solidFill>
                  <a:srgbClr val="FF0000"/>
                </a:solidFill>
              </a:rPr>
              <a:t> of all American-born major leaguers in the 1870s, 80% came from northeastern states. That’s four out of every five. A</a:t>
            </a:r>
            <a:r>
              <a:rPr lang="en-US" b="0" dirty="0"/>
              <a:t>nd certainly no one grew up playing it, so a lot of the guys you see here? Learned the game as adults. So essentially, just about any reasonably adult-sized white male from New York or Pennsylvania or Maryland, who could learn the game well enough get passably good at it, had a shot at playing in what passed for the major leagues in the 1870s. </a:t>
            </a:r>
          </a:p>
          <a:p>
            <a:endParaRPr lang="en-US" b="0" dirty="0"/>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39</a:t>
            </a:fld>
            <a:endParaRPr lang="en-US"/>
          </a:p>
        </p:txBody>
      </p:sp>
    </p:spTree>
    <p:extLst>
      <p:ext uri="{BB962C8B-B14F-4D97-AF65-F5344CB8AC3E}">
        <p14:creationId xmlns:p14="http://schemas.microsoft.com/office/powerpoint/2010/main" val="334255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Jacob Doyle </a:t>
            </a:r>
            <a:r>
              <a:rPr lang="en-US" dirty="0"/>
              <a:t>was the </a:t>
            </a:r>
            <a:r>
              <a:rPr lang="en-US" i="1" dirty="0"/>
              <a:t>first-ever</a:t>
            </a:r>
            <a:r>
              <a:rPr lang="en-US" dirty="0"/>
              <a:t> 16-year-old major leaguer. He played for Washington in their only season in the National Association. He batted .268 which was good for fourth on the team, before they folded after 11 games.</a:t>
            </a:r>
          </a:p>
        </p:txBody>
      </p:sp>
      <p:sp>
        <p:nvSpPr>
          <p:cNvPr id="4" name="Slide Number Placeholder 3"/>
          <p:cNvSpPr>
            <a:spLocks noGrp="1"/>
          </p:cNvSpPr>
          <p:nvPr>
            <p:ph type="sldNum" sz="quarter" idx="5"/>
          </p:nvPr>
        </p:nvSpPr>
        <p:spPr/>
        <p:txBody>
          <a:bodyPr/>
          <a:lstStyle/>
          <a:p>
            <a:fld id="{92602437-4A99-4626-9166-FD07CD674686}" type="slidenum">
              <a:rPr lang="en-US" smtClean="0"/>
              <a:t>4</a:t>
            </a:fld>
            <a:endParaRPr lang="en-US"/>
          </a:p>
        </p:txBody>
      </p:sp>
    </p:spTree>
    <p:extLst>
      <p:ext uri="{BB962C8B-B14F-4D97-AF65-F5344CB8AC3E}">
        <p14:creationId xmlns:p14="http://schemas.microsoft.com/office/powerpoint/2010/main" val="2458350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With a pool so small to draw from, no wonder the first half decade of big-league ball [*] had one of the highest compositions of both teenagers and over-35s in history, and why over half of all 16-year-olds played in the 19</a:t>
            </a:r>
            <a:r>
              <a:rPr lang="en-US" b="0" baseline="30000" dirty="0"/>
              <a:t>th</a:t>
            </a:r>
            <a:r>
              <a:rPr lang="en-US" b="0" dirty="0"/>
              <a:t> Century.</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40</a:t>
            </a:fld>
            <a:endParaRPr lang="en-US"/>
          </a:p>
        </p:txBody>
      </p:sp>
    </p:spTree>
    <p:extLst>
      <p:ext uri="{BB962C8B-B14F-4D97-AF65-F5344CB8AC3E}">
        <p14:creationId xmlns:p14="http://schemas.microsoft.com/office/powerpoint/2010/main" val="1543615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circumstance under which it kinda made sense to put 16-year-olds on your major league roster was: [*] </a:t>
            </a:r>
            <a:r>
              <a:rPr lang="en-US" b="1" dirty="0"/>
              <a:t>World War II.</a:t>
            </a:r>
            <a:r>
              <a:rPr lang="en-US" dirty="0"/>
              <a:t> </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41</a:t>
            </a:fld>
            <a:endParaRPr lang="en-US"/>
          </a:p>
        </p:txBody>
      </p:sp>
    </p:spTree>
    <p:extLst>
      <p:ext uri="{BB962C8B-B14F-4D97-AF65-F5344CB8AC3E}">
        <p14:creationId xmlns:p14="http://schemas.microsoft.com/office/powerpoint/2010/main" val="1081019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World War I, [*] which affected only two seasons, [*} World War II affected four seasons, and since the war itself was much bigger, [*] mobilizing over four times as many men overall, it really drained the player rolls as 500 major leaguers and 4,000 minor leaguers </a:t>
            </a:r>
            <a:r>
              <a:rPr lang="en-US" dirty="0">
                <a:latin typeface="Cambria" panose="02040503050406030204" pitchFamily="18" charset="0"/>
              </a:rPr>
              <a:t>“swapped flannels for khaki”.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42</a:t>
            </a:fld>
            <a:endParaRPr lang="en-US"/>
          </a:p>
        </p:txBody>
      </p:sp>
    </p:spTree>
    <p:extLst>
      <p:ext uri="{BB962C8B-B14F-4D97-AF65-F5344CB8AC3E}">
        <p14:creationId xmlns:p14="http://schemas.microsoft.com/office/powerpoint/2010/main" val="1443664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And since baseball was given the green light to keep going during the war, players who would never have even sniffed a professional contract before were brought in to keep the game going. This was especially true after Congress widened the draft pool to include ages 18 to 37 after the 1942 season.</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43</a:t>
            </a:fld>
            <a:endParaRPr lang="en-US"/>
          </a:p>
        </p:txBody>
      </p:sp>
    </p:spTree>
    <p:extLst>
      <p:ext uri="{BB962C8B-B14F-4D97-AF65-F5344CB8AC3E}">
        <p14:creationId xmlns:p14="http://schemas.microsoft.com/office/powerpoint/2010/main" val="3732463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several big league teams started actively recruiting minor children for both their farm clubs and big clubs. One Dodgers tryout in Pennsylvania drew 252 underage hopefuls. Dem Bums eventually fielded six minors on their major league squad, while the Phillies fielded five. </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44</a:t>
            </a:fld>
            <a:endParaRPr lang="en-US"/>
          </a:p>
        </p:txBody>
      </p:sp>
    </p:spTree>
    <p:extLst>
      <p:ext uri="{BB962C8B-B14F-4D97-AF65-F5344CB8AC3E}">
        <p14:creationId xmlns:p14="http://schemas.microsoft.com/office/powerpoint/2010/main" val="2502309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a:t>
            </a:r>
            <a:r>
              <a:rPr lang="en-US" i="1" dirty="0"/>
              <a:t>15 minor children </a:t>
            </a:r>
            <a:r>
              <a:rPr lang="en-US" dirty="0"/>
              <a:t>played 17 seasons worth of big-league baseball [*] between 1943 and 1945. That’s the most of any similar length period in big-league history.</a:t>
            </a:r>
          </a:p>
        </p:txBody>
      </p:sp>
      <p:sp>
        <p:nvSpPr>
          <p:cNvPr id="4" name="Slide Number Placeholder 3"/>
          <p:cNvSpPr>
            <a:spLocks noGrp="1"/>
          </p:cNvSpPr>
          <p:nvPr>
            <p:ph type="sldNum" sz="quarter" idx="5"/>
          </p:nvPr>
        </p:nvSpPr>
        <p:spPr/>
        <p:txBody>
          <a:bodyPr/>
          <a:lstStyle/>
          <a:p>
            <a:fld id="{92602437-4A99-4626-9166-FD07CD674686}" type="slidenum">
              <a:rPr lang="en-US" smtClean="0"/>
              <a:t>45</a:t>
            </a:fld>
            <a:endParaRPr lang="en-US"/>
          </a:p>
        </p:txBody>
      </p:sp>
    </p:spTree>
    <p:extLst>
      <p:ext uri="{BB962C8B-B14F-4D97-AF65-F5344CB8AC3E}">
        <p14:creationId xmlns:p14="http://schemas.microsoft.com/office/powerpoint/2010/main" val="2594637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 wasn't the last time we’d see a lot of minors in the majors. The final circumstance under which a big-league team could possibly defend putting a 16-year-old on its roster was [*]: </a:t>
            </a:r>
            <a:r>
              <a:rPr lang="en-US" b="1" dirty="0"/>
              <a:t>the Bonus Baby rule.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rule was passed in 1947 and was intended to</a:t>
            </a:r>
          </a:p>
        </p:txBody>
      </p:sp>
      <p:sp>
        <p:nvSpPr>
          <p:cNvPr id="4" name="Slide Number Placeholder 3"/>
          <p:cNvSpPr>
            <a:spLocks noGrp="1"/>
          </p:cNvSpPr>
          <p:nvPr>
            <p:ph type="sldNum" sz="quarter" idx="5"/>
          </p:nvPr>
        </p:nvSpPr>
        <p:spPr/>
        <p:txBody>
          <a:bodyPr/>
          <a:lstStyle/>
          <a:p>
            <a:fld id="{92602437-4A99-4626-9166-FD07CD674686}" type="slidenum">
              <a:rPr lang="en-US" smtClean="0"/>
              <a:t>46</a:t>
            </a:fld>
            <a:endParaRPr lang="en-US"/>
          </a:p>
        </p:txBody>
      </p:sp>
    </p:spTree>
    <p:extLst>
      <p:ext uri="{BB962C8B-B14F-4D97-AF65-F5344CB8AC3E}">
        <p14:creationId xmlns:p14="http://schemas.microsoft.com/office/powerpoint/2010/main" val="2493863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prevent rich organizations like the [*] Yankees and Dodgers and Cardinals from signing all the best amateur talent [*] and then stashing them away on their farm clubs. A stronger form of this rule was passed in 1952 that required any player who received </a:t>
            </a:r>
          </a:p>
        </p:txBody>
      </p:sp>
      <p:sp>
        <p:nvSpPr>
          <p:cNvPr id="4" name="Slide Number Placeholder 3"/>
          <p:cNvSpPr>
            <a:spLocks noGrp="1"/>
          </p:cNvSpPr>
          <p:nvPr>
            <p:ph type="sldNum" sz="quarter" idx="5"/>
          </p:nvPr>
        </p:nvSpPr>
        <p:spPr/>
        <p:txBody>
          <a:bodyPr/>
          <a:lstStyle/>
          <a:p>
            <a:fld id="{92602437-4A99-4626-9166-FD07CD674686}" type="slidenum">
              <a:rPr lang="en-US" smtClean="0"/>
              <a:t>47</a:t>
            </a:fld>
            <a:endParaRPr lang="en-US"/>
          </a:p>
        </p:txBody>
      </p:sp>
    </p:spTree>
    <p:extLst>
      <p:ext uri="{BB962C8B-B14F-4D97-AF65-F5344CB8AC3E}">
        <p14:creationId xmlns:p14="http://schemas.microsoft.com/office/powerpoint/2010/main" val="566449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$4,000 bonus or more, to remain on the big-league roster [*] for two years, or risk being exposed to the waiver wire.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rule led to the signing of incredibly young, barely proven players leading not only to our two sweet 16s of the 1950s, but also a sharp increase in 17- and 18-year-old big leaguers as well. </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48</a:t>
            </a:fld>
            <a:endParaRPr lang="en-US"/>
          </a:p>
        </p:txBody>
      </p:sp>
    </p:spTree>
    <p:extLst>
      <p:ext uri="{BB962C8B-B14F-4D97-AF65-F5344CB8AC3E}">
        <p14:creationId xmlns:p14="http://schemas.microsoft.com/office/powerpoint/2010/main" val="2039652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years </a:t>
            </a:r>
            <a:r>
              <a:rPr lang="en-US" i="1" dirty="0"/>
              <a:t>after</a:t>
            </a:r>
            <a:r>
              <a:rPr lang="en-US" dirty="0"/>
              <a:t> the war and </a:t>
            </a:r>
            <a:r>
              <a:rPr lang="en-US" i="1" dirty="0"/>
              <a:t>before</a:t>
            </a:r>
            <a:r>
              <a:rPr lang="en-US" dirty="0"/>
              <a:t> the new bonus baby rule, the majors averaged about two 17- and 18-year-olds per year; [*] in 1953 that jumped to eight; [*] in 1955 to eleven; and [*] in 1957 to fifteen. </a:t>
            </a:r>
            <a:r>
              <a:rPr lang="en-US" i="1" dirty="0"/>
              <a:t>After</a:t>
            </a:r>
            <a:r>
              <a:rPr lang="en-US" dirty="0"/>
              <a:t> the Bonus Baby rule [*], that number never reached double digits again.</a:t>
            </a:r>
          </a:p>
          <a:p>
            <a:endParaRPr lang="en-US" dirty="0"/>
          </a:p>
          <a:p>
            <a:r>
              <a:rPr lang="en-US" dirty="0"/>
              <a:t>And, of course, there has not been a 16-year-old major leaguer since.</a:t>
            </a:r>
          </a:p>
        </p:txBody>
      </p:sp>
      <p:sp>
        <p:nvSpPr>
          <p:cNvPr id="4" name="Slide Number Placeholder 3"/>
          <p:cNvSpPr>
            <a:spLocks noGrp="1"/>
          </p:cNvSpPr>
          <p:nvPr>
            <p:ph type="sldNum" sz="quarter" idx="5"/>
          </p:nvPr>
        </p:nvSpPr>
        <p:spPr/>
        <p:txBody>
          <a:bodyPr/>
          <a:lstStyle/>
          <a:p>
            <a:fld id="{92602437-4A99-4626-9166-FD07CD674686}" type="slidenum">
              <a:rPr lang="en-US" smtClean="0"/>
              <a:t>49</a:t>
            </a:fld>
            <a:endParaRPr lang="en-US"/>
          </a:p>
        </p:txBody>
      </p:sp>
    </p:spTree>
    <p:extLst>
      <p:ext uri="{BB962C8B-B14F-4D97-AF65-F5344CB8AC3E}">
        <p14:creationId xmlns:p14="http://schemas.microsoft.com/office/powerpoint/2010/main" val="273412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two weeks later, </a:t>
            </a:r>
            <a:r>
              <a:rPr lang="en-US" b="1" dirty="0"/>
              <a:t>Jim Britt </a:t>
            </a:r>
            <a:r>
              <a:rPr lang="en-US" dirty="0"/>
              <a:t>became the </a:t>
            </a:r>
            <a:r>
              <a:rPr lang="en-US" i="1" dirty="0"/>
              <a:t>second</a:t>
            </a:r>
            <a:r>
              <a:rPr lang="en-US" dirty="0"/>
              <a:t>-ever 16-year-old big leaguer as sole pitcher for Brooklyn, going 9 and 28 and pitching 336 innings, then returning for </a:t>
            </a:r>
            <a:r>
              <a:rPr lang="en-US" i="1" dirty="0"/>
              <a:t>another</a:t>
            </a:r>
            <a:r>
              <a:rPr lang="en-US" dirty="0"/>
              <a:t> </a:t>
            </a:r>
            <a:r>
              <a:rPr lang="en-US" b="1" dirty="0"/>
              <a:t>480</a:t>
            </a:r>
            <a:r>
              <a:rPr lang="en-US" dirty="0"/>
              <a:t> innings as a </a:t>
            </a:r>
            <a:r>
              <a:rPr lang="en-US" i="1" dirty="0"/>
              <a:t>17</a:t>
            </a:r>
            <a:r>
              <a:rPr lang="en-US" dirty="0"/>
              <a:t>-year-old, before disappearing from big league ball. (No wonder.)</a:t>
            </a:r>
          </a:p>
        </p:txBody>
      </p:sp>
      <p:sp>
        <p:nvSpPr>
          <p:cNvPr id="4" name="Slide Number Placeholder 3"/>
          <p:cNvSpPr>
            <a:spLocks noGrp="1"/>
          </p:cNvSpPr>
          <p:nvPr>
            <p:ph type="sldNum" sz="quarter" idx="5"/>
          </p:nvPr>
        </p:nvSpPr>
        <p:spPr/>
        <p:txBody>
          <a:bodyPr/>
          <a:lstStyle/>
          <a:p>
            <a:fld id="{92602437-4A99-4626-9166-FD07CD674686}" type="slidenum">
              <a:rPr lang="en-US" smtClean="0"/>
              <a:t>5</a:t>
            </a:fld>
            <a:endParaRPr lang="en-US"/>
          </a:p>
        </p:txBody>
      </p:sp>
    </p:spTree>
    <p:extLst>
      <p:ext uri="{BB962C8B-B14F-4D97-AF65-F5344CB8AC3E}">
        <p14:creationId xmlns:p14="http://schemas.microsoft.com/office/powerpoint/2010/main" val="303070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points to </a:t>
            </a:r>
            <a:r>
              <a:rPr lang="en-US" i="1" dirty="0"/>
              <a:t>another</a:t>
            </a:r>
            <a:r>
              <a:rPr lang="en-US" dirty="0"/>
              <a:t> reason why 16-year-olds did not have great careers: [*] they were typically chosen for major league rosters based on convenience, rather than for their ability to play baseball at a major league level. Which they can’t.</a:t>
            </a:r>
          </a:p>
          <a:p>
            <a:endParaRPr lang="en-US" dirty="0"/>
          </a:p>
          <a:p>
            <a:r>
              <a:rPr lang="en-US" dirty="0"/>
              <a:t>Now, we all know that baseball is an exceedingly complicated sport to master. It takes more than just strength or speed to excel at baseball, neither of which even 16-year-old </a:t>
            </a:r>
            <a:r>
              <a:rPr lang="en-US" i="1" dirty="0"/>
              <a:t>outliers</a:t>
            </a:r>
            <a:r>
              <a:rPr lang="en-US" dirty="0"/>
              <a:t> have in major league quantities, </a:t>
            </a:r>
            <a:r>
              <a:rPr lang="en-US" i="1" dirty="0"/>
              <a:t>anyway</a:t>
            </a:r>
            <a:r>
              <a:rPr lang="en-US" dirty="0"/>
              <a:t>. It takes </a:t>
            </a:r>
            <a:r>
              <a:rPr lang="en-US" i="1" dirty="0"/>
              <a:t>years and years </a:t>
            </a:r>
            <a:r>
              <a:rPr lang="en-US" i="0" dirty="0"/>
              <a:t>of practice </a:t>
            </a:r>
            <a:r>
              <a:rPr lang="en-US" dirty="0"/>
              <a:t>to ingrain the instinctual play we take for granted that a major leaguer should be able to do. </a:t>
            </a:r>
          </a:p>
        </p:txBody>
      </p:sp>
      <p:sp>
        <p:nvSpPr>
          <p:cNvPr id="4" name="Slide Number Placeholder 3"/>
          <p:cNvSpPr>
            <a:spLocks noGrp="1"/>
          </p:cNvSpPr>
          <p:nvPr>
            <p:ph type="sldNum" sz="quarter" idx="5"/>
          </p:nvPr>
        </p:nvSpPr>
        <p:spPr/>
        <p:txBody>
          <a:bodyPr/>
          <a:lstStyle/>
          <a:p>
            <a:fld id="{92602437-4A99-4626-9166-FD07CD674686}" type="slidenum">
              <a:rPr lang="en-US" smtClean="0"/>
              <a:t>50</a:t>
            </a:fld>
            <a:endParaRPr lang="en-US"/>
          </a:p>
        </p:txBody>
      </p:sp>
    </p:spTree>
    <p:extLst>
      <p:ext uri="{BB962C8B-B14F-4D97-AF65-F5344CB8AC3E}">
        <p14:creationId xmlns:p14="http://schemas.microsoft.com/office/powerpoint/2010/main" val="4226607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average</a:t>
            </a:r>
            <a:r>
              <a:rPr lang="en-US" dirty="0"/>
              <a:t> major leaguer logs almost five years in the professional minors, and while he probably gets bigger during that time, he was still adult-sized when he started.</a:t>
            </a:r>
          </a:p>
        </p:txBody>
      </p:sp>
      <p:sp>
        <p:nvSpPr>
          <p:cNvPr id="4" name="Slide Number Placeholder 3"/>
          <p:cNvSpPr>
            <a:spLocks noGrp="1"/>
          </p:cNvSpPr>
          <p:nvPr>
            <p:ph type="sldNum" sz="quarter" idx="5"/>
          </p:nvPr>
        </p:nvSpPr>
        <p:spPr/>
        <p:txBody>
          <a:bodyPr/>
          <a:lstStyle/>
          <a:p>
            <a:fld id="{92602437-4A99-4626-9166-FD07CD674686}" type="slidenum">
              <a:rPr lang="en-US" smtClean="0"/>
              <a:t>51</a:t>
            </a:fld>
            <a:endParaRPr lang="en-US"/>
          </a:p>
        </p:txBody>
      </p:sp>
    </p:spTree>
    <p:extLst>
      <p:ext uri="{BB962C8B-B14F-4D97-AF65-F5344CB8AC3E}">
        <p14:creationId xmlns:p14="http://schemas.microsoft.com/office/powerpoint/2010/main" val="2555793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years ago, a </a:t>
            </a:r>
            <a:r>
              <a:rPr lang="en-US" i="1" dirty="0"/>
              <a:t>16-year-old</a:t>
            </a:r>
            <a:r>
              <a:rPr lang="en-US" dirty="0"/>
              <a:t> baseball player ... [*] was an </a:t>
            </a:r>
            <a:r>
              <a:rPr lang="en-US" i="1" dirty="0"/>
              <a:t>11-year-old kid</a:t>
            </a:r>
            <a:r>
              <a:rPr lang="en-US" dirty="0"/>
              <a:t>, probably hitting Little League home runs. </a:t>
            </a:r>
            <a:r>
              <a:rPr lang="en-US" i="1" dirty="0"/>
              <a:t>(See what I did there?)</a:t>
            </a:r>
            <a:r>
              <a:rPr lang="en-US" dirty="0"/>
              <a:t> There’s literally no chance he’s going to grow and learn enough in those five years to play the game competitively at the major league level, and history is our proof of that.</a:t>
            </a:r>
          </a:p>
          <a:p>
            <a:endParaRPr lang="en-US" dirty="0"/>
          </a:p>
          <a:p>
            <a:r>
              <a:rPr lang="en-US" dirty="0"/>
              <a:t>Even though it’s now been 63 years since a 16-year-old has been welcome onto a big league roster, you might be thinking, come on, there’s gotta to be some Lotto-level odds that </a:t>
            </a:r>
            <a:r>
              <a:rPr lang="en-US" i="1" dirty="0"/>
              <a:t>somewhere</a:t>
            </a:r>
            <a:r>
              <a:rPr lang="en-US" dirty="0"/>
              <a:t> in the world, there’s at least </a:t>
            </a:r>
            <a:r>
              <a:rPr lang="en-US" i="1" dirty="0"/>
              <a:t>one</a:t>
            </a:r>
            <a:r>
              <a:rPr lang="en-US" dirty="0"/>
              <a:t> 16-year-old who </a:t>
            </a:r>
            <a:r>
              <a:rPr lang="en-US" i="1" dirty="0"/>
              <a:t>can</a:t>
            </a:r>
            <a:r>
              <a:rPr lang="en-US" dirty="0"/>
              <a:t> and </a:t>
            </a:r>
            <a:r>
              <a:rPr lang="en-US" i="1" dirty="0"/>
              <a:t>will</a:t>
            </a:r>
            <a:r>
              <a:rPr lang="en-US" dirty="0"/>
              <a:t> play major league baseball. Right? It’s a big world, and after all, it’s already happened 15 times before.</a:t>
            </a:r>
          </a:p>
        </p:txBody>
      </p:sp>
      <p:sp>
        <p:nvSpPr>
          <p:cNvPr id="4" name="Slide Number Placeholder 3"/>
          <p:cNvSpPr>
            <a:spLocks noGrp="1"/>
          </p:cNvSpPr>
          <p:nvPr>
            <p:ph type="sldNum" sz="quarter" idx="5"/>
          </p:nvPr>
        </p:nvSpPr>
        <p:spPr/>
        <p:txBody>
          <a:bodyPr/>
          <a:lstStyle/>
          <a:p>
            <a:fld id="{92602437-4A99-4626-9166-FD07CD674686}" type="slidenum">
              <a:rPr lang="en-US" smtClean="0"/>
              <a:t>52</a:t>
            </a:fld>
            <a:endParaRPr lang="en-US"/>
          </a:p>
        </p:txBody>
      </p:sp>
    </p:spTree>
    <p:extLst>
      <p:ext uri="{BB962C8B-B14F-4D97-AF65-F5344CB8AC3E}">
        <p14:creationId xmlns:p14="http://schemas.microsoft.com/office/powerpoint/2010/main" val="419788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this leads to the obvious question: [*] </a:t>
            </a:r>
            <a:r>
              <a:rPr lang="en-US" b="1" dirty="0">
                <a:latin typeface="Cambria" panose="02040503050406030204" pitchFamily="18" charset="0"/>
              </a:rPr>
              <a:t>Is it possible that a 16-year-old could ever play in the major leagues ever again?</a:t>
            </a:r>
            <a:endParaRPr lang="en-US" b="0" dirty="0">
              <a:latin typeface="Cambria" panose="02040503050406030204" pitchFamily="18" charset="0"/>
            </a:endParaRPr>
          </a:p>
          <a:p>
            <a:endParaRPr lang="en-US" b="0" dirty="0">
              <a:latin typeface="Cambria" panose="02040503050406030204" pitchFamily="18" charset="0"/>
            </a:endParaRPr>
          </a:p>
          <a:p>
            <a:r>
              <a:rPr lang="en-US" b="0" dirty="0">
                <a:latin typeface="Cambria" panose="02040503050406030204" pitchFamily="18" charset="0"/>
              </a:rPr>
              <a:t>There is no specific rule against it, so, [*] technically: yes, it could happen. </a:t>
            </a:r>
          </a:p>
          <a:p>
            <a:endParaRPr lang="en-US" b="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mbria" panose="02040503050406030204" pitchFamily="18" charset="0"/>
              </a:rPr>
              <a:t>[*] Will it ever happen again</a:t>
            </a:r>
            <a:r>
              <a:rPr lang="en-US" b="0">
                <a:latin typeface="Cambria" panose="02040503050406030204" pitchFamily="18" charset="0"/>
              </a:rPr>
              <a:t>? [*]Nope</a:t>
            </a:r>
            <a:r>
              <a:rPr lang="en-US" b="0" dirty="0">
                <a:latin typeface="Cambria" panose="02040503050406030204" pitchFamily="18" charset="0"/>
              </a:rPr>
              <a:t>. No way.</a:t>
            </a:r>
          </a:p>
          <a:p>
            <a:endParaRPr lang="en-US" b="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mbria" panose="02040503050406030204" pitchFamily="18" charset="0"/>
              </a:rPr>
              <a:t>Why not? How can I be so confident about this? </a:t>
            </a:r>
            <a:r>
              <a:rPr lang="en-US" dirty="0"/>
              <a:t>I can be confident about this because the system has been effectively designed to prevent 16-year-olds from playing in a major league game ever again.</a:t>
            </a:r>
          </a:p>
        </p:txBody>
      </p:sp>
      <p:sp>
        <p:nvSpPr>
          <p:cNvPr id="4" name="Slide Number Placeholder 3"/>
          <p:cNvSpPr>
            <a:spLocks noGrp="1"/>
          </p:cNvSpPr>
          <p:nvPr>
            <p:ph type="sldNum" sz="quarter" idx="5"/>
          </p:nvPr>
        </p:nvSpPr>
        <p:spPr/>
        <p:txBody>
          <a:bodyPr/>
          <a:lstStyle/>
          <a:p>
            <a:fld id="{92602437-4A99-4626-9166-FD07CD674686}" type="slidenum">
              <a:rPr lang="en-US" smtClean="0"/>
              <a:t>53</a:t>
            </a:fld>
            <a:endParaRPr lang="en-US"/>
          </a:p>
        </p:txBody>
      </p:sp>
    </p:spTree>
    <p:extLst>
      <p:ext uri="{BB962C8B-B14F-4D97-AF65-F5344CB8AC3E}">
        <p14:creationId xmlns:p14="http://schemas.microsoft.com/office/powerpoint/2010/main" val="1808069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for young amateur talent to enter Organized Baseball: [*] one is the draft, and the other is [*] the international amateur free agent market. Let’s talk about the draft first. </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54</a:t>
            </a:fld>
            <a:endParaRPr lang="en-US"/>
          </a:p>
        </p:txBody>
      </p:sp>
    </p:spTree>
    <p:extLst>
      <p:ext uri="{BB962C8B-B14F-4D97-AF65-F5344CB8AC3E}">
        <p14:creationId xmlns:p14="http://schemas.microsoft.com/office/powerpoint/2010/main" val="1160797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practically the one way [*} the best young talent </a:t>
            </a:r>
            <a:r>
              <a:rPr lang="en-US" i="1" dirty="0"/>
              <a:t>only in the US and Canada </a:t>
            </a:r>
            <a:r>
              <a:rPr lang="en-US" dirty="0"/>
              <a:t>can enter Organized Ball. To be drafted, a player [*] must complete four years of HS or, complete one year of junior college. But, in an unusual twist, [*] </a:t>
            </a:r>
            <a:r>
              <a:rPr lang="en-US" i="1" dirty="0"/>
              <a:t>three-year</a:t>
            </a:r>
            <a:r>
              <a:rPr lang="en-US" dirty="0"/>
              <a:t> HS grads can be drafted [*] as long as they turn 17 within 45 days after the draft.</a:t>
            </a:r>
          </a:p>
          <a:p>
            <a:endParaRPr lang="en-US" dirty="0"/>
          </a:p>
          <a:p>
            <a:r>
              <a:rPr lang="en-US" dirty="0"/>
              <a:t>So technically, a player can be drafted at age 16, and unfortunately, my article was wrong in stating that the youngest draftee was Alfredo </a:t>
            </a:r>
            <a:r>
              <a:rPr lang="en-US" dirty="0" err="1"/>
              <a:t>Escalera</a:t>
            </a:r>
            <a:r>
              <a:rPr lang="en-US" dirty="0"/>
              <a:t> at age 17 years 114 days. That appeared in a Baseball America article, so it seemed unimpeachable. But combing through the history of the draft myself I was able to identify at least one 16-year-old who was drafted</a:t>
            </a:r>
          </a:p>
        </p:txBody>
      </p:sp>
      <p:sp>
        <p:nvSpPr>
          <p:cNvPr id="4" name="Slide Number Placeholder 3"/>
          <p:cNvSpPr>
            <a:spLocks noGrp="1"/>
          </p:cNvSpPr>
          <p:nvPr>
            <p:ph type="sldNum" sz="quarter" idx="5"/>
          </p:nvPr>
        </p:nvSpPr>
        <p:spPr/>
        <p:txBody>
          <a:bodyPr/>
          <a:lstStyle/>
          <a:p>
            <a:fld id="{92602437-4A99-4626-9166-FD07CD674686}" type="slidenum">
              <a:rPr lang="en-US" smtClean="0"/>
              <a:t>55</a:t>
            </a:fld>
            <a:endParaRPr lang="en-US"/>
          </a:p>
        </p:txBody>
      </p:sp>
    </p:spTree>
    <p:extLst>
      <p:ext uri="{BB962C8B-B14F-4D97-AF65-F5344CB8AC3E}">
        <p14:creationId xmlns:p14="http://schemas.microsoft.com/office/powerpoint/2010/main" val="430294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Johnny Ruffin, who was 16 years 308 days when he was drafted out of high school [*] by the White Sox in 1988.</a:t>
            </a:r>
          </a:p>
          <a:p>
            <a:endParaRPr lang="en-US" dirty="0"/>
          </a:p>
          <a:p>
            <a:r>
              <a:rPr lang="en-US" dirty="0"/>
              <a:t>You’ve </a:t>
            </a:r>
            <a:r>
              <a:rPr lang="en-US" dirty="0">
                <a:solidFill>
                  <a:schemeClr val="tx1"/>
                </a:solidFill>
              </a:rPr>
              <a:t>heard of Johnny Ruffin, right? You’ve probably also heard that he was not a 16-year-old major leaguer. You knew that, right? Yep, it’s true, he </a:t>
            </a:r>
            <a:r>
              <a:rPr lang="en-US" i="0" dirty="0">
                <a:solidFill>
                  <a:schemeClr val="tx1"/>
                </a:solidFill>
              </a:rPr>
              <a:t>did</a:t>
            </a:r>
            <a:r>
              <a:rPr lang="en-US" i="1" dirty="0">
                <a:solidFill>
                  <a:schemeClr val="tx1"/>
                </a:solidFill>
              </a:rPr>
              <a:t> not</a:t>
            </a:r>
            <a:r>
              <a:rPr lang="en-US" dirty="0">
                <a:solidFill>
                  <a:schemeClr val="tx1"/>
                </a:solidFill>
              </a:rPr>
              <a:t> go direct to the majors—he made </a:t>
            </a:r>
            <a:r>
              <a:rPr lang="en-US" i="1" dirty="0">
                <a:solidFill>
                  <a:schemeClr val="tx1"/>
                </a:solidFill>
              </a:rPr>
              <a:t>his</a:t>
            </a:r>
            <a:r>
              <a:rPr lang="en-US" dirty="0">
                <a:solidFill>
                  <a:schemeClr val="tx1"/>
                </a:solidFill>
              </a:rPr>
              <a:t> debut at 22. </a:t>
            </a:r>
          </a:p>
          <a:p>
            <a:endParaRPr lang="en-US" dirty="0">
              <a:solidFill>
                <a:schemeClr val="tx1"/>
              </a:solidFill>
            </a:endParaRPr>
          </a:p>
          <a:p>
            <a:r>
              <a:rPr lang="en-US" dirty="0">
                <a:solidFill>
                  <a:schemeClr val="tx1"/>
                </a:solidFill>
              </a:rPr>
              <a:t>It’s very unusual for anyone drafted </a:t>
            </a:r>
            <a:r>
              <a:rPr lang="en-US" dirty="0"/>
              <a:t>out of high school to go direct to the majors. </a:t>
            </a:r>
          </a:p>
        </p:txBody>
      </p:sp>
      <p:sp>
        <p:nvSpPr>
          <p:cNvPr id="4" name="Slide Number Placeholder 3"/>
          <p:cNvSpPr>
            <a:spLocks noGrp="1"/>
          </p:cNvSpPr>
          <p:nvPr>
            <p:ph type="sldNum" sz="quarter" idx="5"/>
          </p:nvPr>
        </p:nvSpPr>
        <p:spPr/>
        <p:txBody>
          <a:bodyPr/>
          <a:lstStyle/>
          <a:p>
            <a:fld id="{92602437-4A99-4626-9166-FD07CD674686}" type="slidenum">
              <a:rPr lang="en-US" smtClean="0"/>
              <a:t>56</a:t>
            </a:fld>
            <a:endParaRPr lang="en-US"/>
          </a:p>
        </p:txBody>
      </p:sp>
    </p:spTree>
    <p:extLst>
      <p:ext uri="{BB962C8B-B14F-4D97-AF65-F5344CB8AC3E}">
        <p14:creationId xmlns:p14="http://schemas.microsoft.com/office/powerpoint/2010/main" val="2773779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it’s happened to only four players in the history of the draft: [*] David Clyde in 1973; and [*] </a:t>
            </a:r>
            <a:r>
              <a:rPr lang="en-US" dirty="0">
                <a:latin typeface="Cambria" panose="02040503050406030204" pitchFamily="18" charset="0"/>
              </a:rPr>
              <a:t>Tim Conroy, Brian Milner, and Mike Morgan in 1978</a:t>
            </a:r>
            <a:r>
              <a:rPr lang="en-US" dirty="0"/>
              <a:t>. All of them, already 18 years old.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because of the way the draft has been set up, it’s nearly impossible for American or Canadian resident players to make a big-league team at age 16.</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57</a:t>
            </a:fld>
            <a:endParaRPr lang="en-US"/>
          </a:p>
        </p:txBody>
      </p:sp>
    </p:spTree>
    <p:extLst>
      <p:ext uri="{BB962C8B-B14F-4D97-AF65-F5344CB8AC3E}">
        <p14:creationId xmlns:p14="http://schemas.microsoft.com/office/powerpoint/2010/main" val="3590335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way a good young player can break into Organized Ball is to sign as an [*] amateur free agent. Undrafted Americans and Canadians [*] can go this route, but only if they’ve been passed over for the draft, which, you know, would mean they’re not very good players, so they’re not going to be 16-year-old big leaguers. Case closed on that.</a:t>
            </a:r>
          </a:p>
          <a:p>
            <a:endParaRPr lang="en-US" dirty="0"/>
          </a:p>
          <a:p>
            <a:r>
              <a:rPr lang="en-US" dirty="0"/>
              <a:t>Not the case for [*] </a:t>
            </a:r>
            <a:r>
              <a:rPr lang="en-US" i="1" dirty="0"/>
              <a:t>international</a:t>
            </a:r>
            <a:r>
              <a:rPr lang="en-US" dirty="0"/>
              <a:t> free agents. The very best </a:t>
            </a:r>
            <a:r>
              <a:rPr lang="en-US" i="1" dirty="0"/>
              <a:t>foreign</a:t>
            </a:r>
            <a:r>
              <a:rPr lang="en-US" dirty="0"/>
              <a:t> players [*] can and do sign contracts and undertake their professional careers at the age of 16. By rule they must turn 17 by September 1 to be eligible, but nevertheless, a young foreign player can play an entire season of Organized Ball at the age of 16. However: [*] almost all of these guys end up playing exclusively in Latin American summer leagues.</a:t>
            </a:r>
          </a:p>
        </p:txBody>
      </p:sp>
      <p:sp>
        <p:nvSpPr>
          <p:cNvPr id="4" name="Slide Number Placeholder 3"/>
          <p:cNvSpPr>
            <a:spLocks noGrp="1"/>
          </p:cNvSpPr>
          <p:nvPr>
            <p:ph type="sldNum" sz="quarter" idx="5"/>
          </p:nvPr>
        </p:nvSpPr>
        <p:spPr/>
        <p:txBody>
          <a:bodyPr/>
          <a:lstStyle/>
          <a:p>
            <a:fld id="{92602437-4A99-4626-9166-FD07CD674686}" type="slidenum">
              <a:rPr lang="en-US" smtClean="0"/>
              <a:t>58</a:t>
            </a:fld>
            <a:endParaRPr lang="en-US"/>
          </a:p>
        </p:txBody>
      </p:sp>
    </p:spTree>
    <p:extLst>
      <p:ext uri="{BB962C8B-B14F-4D97-AF65-F5344CB8AC3E}">
        <p14:creationId xmlns:p14="http://schemas.microsoft.com/office/powerpoint/2010/main" val="41380933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2006, according to Baseball Reference, 449 sixteen-year </a:t>
            </a:r>
            <a:r>
              <a:rPr lang="en-US" dirty="0" err="1"/>
              <a:t>olds</a:t>
            </a:r>
            <a:r>
              <a:rPr lang="en-US" dirty="0"/>
              <a:t> have played in Organized Ball. 92% of them played in foreign summer leagues exclusively. Only 7.8% got to play on North American soil, and that 0.2% at the top? That’s [*] Julio Urias, the only 16-year-old in the past thirteen seasons to make it as high as </a:t>
            </a:r>
            <a:r>
              <a:rPr lang="en-US" i="1" dirty="0"/>
              <a:t>A ball</a:t>
            </a:r>
            <a:r>
              <a:rPr lang="en-US" dirty="0"/>
              <a:t>. He made </a:t>
            </a:r>
            <a:r>
              <a:rPr lang="en-US" i="1" dirty="0"/>
              <a:t>his</a:t>
            </a:r>
            <a:r>
              <a:rPr lang="en-US" dirty="0"/>
              <a:t> big-league debut at age 19 years, 289 days.</a:t>
            </a:r>
          </a:p>
        </p:txBody>
      </p:sp>
      <p:sp>
        <p:nvSpPr>
          <p:cNvPr id="4" name="Slide Number Placeholder 3"/>
          <p:cNvSpPr>
            <a:spLocks noGrp="1"/>
          </p:cNvSpPr>
          <p:nvPr>
            <p:ph type="sldNum" sz="quarter" idx="5"/>
          </p:nvPr>
        </p:nvSpPr>
        <p:spPr/>
        <p:txBody>
          <a:bodyPr/>
          <a:lstStyle/>
          <a:p>
            <a:fld id="{92602437-4A99-4626-9166-FD07CD674686}" type="slidenum">
              <a:rPr lang="en-US" smtClean="0"/>
              <a:t>59</a:t>
            </a:fld>
            <a:endParaRPr lang="en-US"/>
          </a:p>
        </p:txBody>
      </p:sp>
    </p:spTree>
    <p:extLst>
      <p:ext uri="{BB962C8B-B14F-4D97-AF65-F5344CB8AC3E}">
        <p14:creationId xmlns:p14="http://schemas.microsoft.com/office/powerpoint/2010/main" val="146968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 Pearce </a:t>
            </a:r>
            <a:r>
              <a:rPr lang="en-US" b="0" dirty="0"/>
              <a:t>lived every little boy’s dream by coming </a:t>
            </a:r>
            <a:r>
              <a:rPr lang="en-US" dirty="0"/>
              <a:t>out of the stands to replace a pitcher who had to leave the game. Frank pitched four innings, then disappeared into the ether whence he came.</a:t>
            </a:r>
          </a:p>
        </p:txBody>
      </p:sp>
      <p:sp>
        <p:nvSpPr>
          <p:cNvPr id="4" name="Slide Number Placeholder 3"/>
          <p:cNvSpPr>
            <a:spLocks noGrp="1"/>
          </p:cNvSpPr>
          <p:nvPr>
            <p:ph type="sldNum" sz="quarter" idx="5"/>
          </p:nvPr>
        </p:nvSpPr>
        <p:spPr/>
        <p:txBody>
          <a:bodyPr/>
          <a:lstStyle/>
          <a:p>
            <a:fld id="{92602437-4A99-4626-9166-FD07CD674686}" type="slidenum">
              <a:rPr lang="en-US" smtClean="0"/>
              <a:t>6</a:t>
            </a:fld>
            <a:endParaRPr lang="en-US"/>
          </a:p>
        </p:txBody>
      </p:sp>
    </p:spTree>
    <p:extLst>
      <p:ext uri="{BB962C8B-B14F-4D97-AF65-F5344CB8AC3E}">
        <p14:creationId xmlns:p14="http://schemas.microsoft.com/office/powerpoint/2010/main" val="4031560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fact, the youngest-ever international major leaguer since the founding of the DSL 34 years ago was [*] future Hall of Famer Adrian Beltre at age 19 years and 78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18-year-olds, no 17-year-olds, and definitely no 16-year-olds.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illustrate just how unlikely it is that another 16-year-old major leaguer will ever appear again, let’s consider the case of </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60</a:t>
            </a:fld>
            <a:endParaRPr lang="en-US"/>
          </a:p>
        </p:txBody>
      </p:sp>
    </p:spTree>
    <p:extLst>
      <p:ext uri="{BB962C8B-B14F-4D97-AF65-F5344CB8AC3E}">
        <p14:creationId xmlns:p14="http://schemas.microsoft.com/office/powerpoint/2010/main" val="26336524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and most-hyped young player [*] of our time: Bryce Harper. America met Bryce when he was a [*] Sports Illustrated cover boy ten years ago this month. He [*} earned his GED as a sophomore and enrolled in junior college specifically so he could front-burner his arrival to the majors. He put up [*] an insane slash line at JC and the Nationals did indeed select him [*] #1 overall in the 2010 draft. At that point he was already aged 17 years, 224 days. And rather than place the greatest teenage hitter of our generation directly onto their big-league roster, the Nationals instead [*] sent him to the minors to play a big-league season’s worth of games before he debuted in 2012, [*] age 19 years 195 days.</a:t>
            </a:r>
          </a:p>
        </p:txBody>
      </p:sp>
      <p:sp>
        <p:nvSpPr>
          <p:cNvPr id="4" name="Slide Number Placeholder 3"/>
          <p:cNvSpPr>
            <a:spLocks noGrp="1"/>
          </p:cNvSpPr>
          <p:nvPr>
            <p:ph type="sldNum" sz="quarter" idx="5"/>
          </p:nvPr>
        </p:nvSpPr>
        <p:spPr/>
        <p:txBody>
          <a:bodyPr/>
          <a:lstStyle/>
          <a:p>
            <a:fld id="{92602437-4A99-4626-9166-FD07CD674686}" type="slidenum">
              <a:rPr lang="en-US" smtClean="0"/>
              <a:t>61</a:t>
            </a:fld>
            <a:endParaRPr lang="en-US"/>
          </a:p>
        </p:txBody>
      </p:sp>
    </p:spTree>
    <p:extLst>
      <p:ext uri="{BB962C8B-B14F-4D97-AF65-F5344CB8AC3E}">
        <p14:creationId xmlns:p14="http://schemas.microsoft.com/office/powerpoint/2010/main" val="14765723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not even an obviously transcendent talent who tried as </a:t>
            </a:r>
            <a:r>
              <a:rPr lang="en-US" i="1" dirty="0"/>
              <a:t>hard as he could </a:t>
            </a:r>
            <a:r>
              <a:rPr lang="en-US" dirty="0"/>
              <a:t>to get into the majors as young as possible could crack a roster closer to his 19</a:t>
            </a:r>
            <a:r>
              <a:rPr lang="en-US" baseline="30000" dirty="0"/>
              <a:t>th</a:t>
            </a:r>
            <a:r>
              <a:rPr lang="en-US" dirty="0"/>
              <a:t> birthday than his 20</a:t>
            </a:r>
            <a:r>
              <a:rPr lang="en-US" baseline="30000" dirty="0"/>
              <a:t>th</a:t>
            </a:r>
            <a:r>
              <a:rPr lang="en-US" dirty="0"/>
              <a:t> birthday. And even once he did, he was still the youngest player to play in the big leagues in almost 14 years.</a:t>
            </a:r>
          </a:p>
          <a:p>
            <a:endParaRPr lang="en-US" dirty="0"/>
          </a:p>
          <a:p>
            <a:r>
              <a:rPr lang="en-US" dirty="0"/>
              <a:t>The conclusion is inescapable: the major league system has been rigged against 16-year-olds—not to mention 17-year-olds and, really, 18-year-olds, too. If the greatest young talent of recent memory couldn’t make a roster younger than 19, what chance does a 16-year-old have?</a:t>
            </a:r>
          </a:p>
          <a:p>
            <a:endParaRPr lang="en-US" dirty="0"/>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62</a:t>
            </a:fld>
            <a:endParaRPr lang="en-US"/>
          </a:p>
        </p:txBody>
      </p:sp>
    </p:spTree>
    <p:extLst>
      <p:ext uri="{BB962C8B-B14F-4D97-AF65-F5344CB8AC3E}">
        <p14:creationId xmlns:p14="http://schemas.microsoft.com/office/powerpoint/2010/main" val="1709672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know that [*] Joe Nuxhall was the only 15-year-old to appear in a big league game, and [*] Jim </a:t>
            </a:r>
            <a:r>
              <a:rPr lang="en-US" dirty="0" err="1"/>
              <a:t>Derrington</a:t>
            </a:r>
            <a:r>
              <a:rPr lang="en-US" dirty="0"/>
              <a:t> was the most recent 16-year-old to appear. Does anybody know who the most recent 17-year-old was?</a:t>
            </a:r>
          </a:p>
          <a:p>
            <a:endParaRPr lang="en-US" dirty="0"/>
          </a:p>
        </p:txBody>
      </p:sp>
      <p:sp>
        <p:nvSpPr>
          <p:cNvPr id="4" name="Slide Number Placeholder 3"/>
          <p:cNvSpPr>
            <a:spLocks noGrp="1"/>
          </p:cNvSpPr>
          <p:nvPr>
            <p:ph type="sldNum" sz="quarter" idx="5"/>
          </p:nvPr>
        </p:nvSpPr>
        <p:spPr/>
        <p:txBody>
          <a:bodyPr/>
          <a:lstStyle/>
          <a:p>
            <a:fld id="{92602437-4A99-4626-9166-FD07CD674686}" type="slidenum">
              <a:rPr lang="en-US" smtClean="0"/>
              <a:t>63</a:t>
            </a:fld>
            <a:endParaRPr lang="en-US"/>
          </a:p>
        </p:txBody>
      </p:sp>
    </p:spTree>
    <p:extLst>
      <p:ext uri="{BB962C8B-B14F-4D97-AF65-F5344CB8AC3E}">
        <p14:creationId xmlns:p14="http://schemas.microsoft.com/office/powerpoint/2010/main" val="11100373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Dahl. He was last </a:t>
            </a:r>
            <a:r>
              <a:rPr lang="en-US" i="1" dirty="0"/>
              <a:t>actual</a:t>
            </a:r>
            <a:r>
              <a:rPr lang="en-US" dirty="0"/>
              <a:t> 17-yo to enter a major league game. He pitched two and two-thirds innings and gave up seven runs, five earned.  He also died at age 19 in a car crash. He was, coincidentally, the second Colton, California High School baseball star in 16 months to die of a fatal injury while under baseball contract. The other one was Ken Hubbs.</a:t>
            </a:r>
          </a:p>
          <a:p>
            <a:endParaRPr lang="en-US" dirty="0"/>
          </a:p>
          <a:p>
            <a:r>
              <a:rPr lang="en-US" dirty="0"/>
              <a:t>Willie Crawford (18-009) and Larry </a:t>
            </a:r>
            <a:r>
              <a:rPr lang="en-US" dirty="0" err="1"/>
              <a:t>Dierker</a:t>
            </a:r>
            <a:r>
              <a:rPr lang="en-US" dirty="0"/>
              <a:t> (18-000) played in 1964 in what was considered their age 17 seasons, but both had turned 18 by their debuts. </a:t>
            </a:r>
            <a:r>
              <a:rPr lang="en-US" dirty="0" err="1"/>
              <a:t>Dierker’s</a:t>
            </a:r>
            <a:r>
              <a:rPr lang="en-US" dirty="0"/>
              <a:t> debut was his 18</a:t>
            </a:r>
            <a:r>
              <a:rPr lang="en-US" baseline="30000" dirty="0"/>
              <a:t>th</a:t>
            </a:r>
            <a:r>
              <a:rPr lang="en-US" dirty="0"/>
              <a:t> birthday.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Who’s the most recent 18-year-old?</a:t>
            </a:r>
          </a:p>
        </p:txBody>
      </p:sp>
      <p:sp>
        <p:nvSpPr>
          <p:cNvPr id="4" name="Slide Number Placeholder 3"/>
          <p:cNvSpPr>
            <a:spLocks noGrp="1"/>
          </p:cNvSpPr>
          <p:nvPr>
            <p:ph type="sldNum" sz="quarter" idx="5"/>
          </p:nvPr>
        </p:nvSpPr>
        <p:spPr/>
        <p:txBody>
          <a:bodyPr/>
          <a:lstStyle/>
          <a:p>
            <a:fld id="{92602437-4A99-4626-9166-FD07CD674686}" type="slidenum">
              <a:rPr lang="en-US" smtClean="0"/>
              <a:t>64</a:t>
            </a:fld>
            <a:endParaRPr lang="en-US"/>
          </a:p>
        </p:txBody>
      </p:sp>
    </p:spTree>
    <p:extLst>
      <p:ext uri="{BB962C8B-B14F-4D97-AF65-F5344CB8AC3E}">
        <p14:creationId xmlns:p14="http://schemas.microsoft.com/office/powerpoint/2010/main" val="35840232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Rodriguez was the first and only 18-year-old in the majors since the Conroy-Milner-Morgan troika of 1978. And he was only 19 days short of his 19</a:t>
            </a:r>
            <a:r>
              <a:rPr lang="en-US" baseline="30000" dirty="0"/>
              <a:t>th</a:t>
            </a:r>
            <a:r>
              <a:rPr lang="en-US" dirty="0"/>
              <a:t> birthday, so it wasn’t by much, and he turned 19 during his stint before going back down to the minors after hitting .204 with no homers and 20 strikeouts in 59 plate trips.</a:t>
            </a:r>
          </a:p>
          <a:p>
            <a:endParaRPr lang="en-US" dirty="0"/>
          </a:p>
          <a:p>
            <a:r>
              <a:rPr lang="en-US" dirty="0"/>
              <a:t>Teenagers, amirite?</a:t>
            </a:r>
          </a:p>
        </p:txBody>
      </p:sp>
      <p:sp>
        <p:nvSpPr>
          <p:cNvPr id="4" name="Slide Number Placeholder 3"/>
          <p:cNvSpPr>
            <a:spLocks noGrp="1"/>
          </p:cNvSpPr>
          <p:nvPr>
            <p:ph type="sldNum" sz="quarter" idx="5"/>
          </p:nvPr>
        </p:nvSpPr>
        <p:spPr/>
        <p:txBody>
          <a:bodyPr/>
          <a:lstStyle/>
          <a:p>
            <a:fld id="{92602437-4A99-4626-9166-FD07CD674686}" type="slidenum">
              <a:rPr lang="en-US" smtClean="0"/>
              <a:t>65</a:t>
            </a:fld>
            <a:endParaRPr lang="en-US"/>
          </a:p>
        </p:txBody>
      </p:sp>
    </p:spTree>
    <p:extLst>
      <p:ext uri="{BB962C8B-B14F-4D97-AF65-F5344CB8AC3E}">
        <p14:creationId xmlns:p14="http://schemas.microsoft.com/office/powerpoint/2010/main" val="146828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Leonidas Funkhouser </a:t>
            </a:r>
            <a:r>
              <a:rPr lang="en-US" b="0" dirty="0"/>
              <a:t>was on summer vacation from Princeton when he joined his hometown St Louis Brown Sox. He adopted the alias “Lee”, probably because he wanted to spare his well-connected father grief for having a son who engaged in roughneck activities like “playing base ball”. </a:t>
            </a:r>
          </a:p>
          <a:p>
            <a:endParaRPr lang="en-US" b="0" dirty="0"/>
          </a:p>
          <a:p>
            <a:r>
              <a:rPr lang="en-US" b="0" dirty="0"/>
              <a:t>Probably why there’s no picture of him.</a:t>
            </a:r>
          </a:p>
        </p:txBody>
      </p:sp>
      <p:sp>
        <p:nvSpPr>
          <p:cNvPr id="4" name="Slide Number Placeholder 3"/>
          <p:cNvSpPr>
            <a:spLocks noGrp="1"/>
          </p:cNvSpPr>
          <p:nvPr>
            <p:ph type="sldNum" sz="quarter" idx="5"/>
          </p:nvPr>
        </p:nvSpPr>
        <p:spPr/>
        <p:txBody>
          <a:bodyPr/>
          <a:lstStyle/>
          <a:p>
            <a:fld id="{92602437-4A99-4626-9166-FD07CD674686}" type="slidenum">
              <a:rPr lang="en-US" smtClean="0"/>
              <a:t>7</a:t>
            </a:fld>
            <a:endParaRPr lang="en-US"/>
          </a:p>
        </p:txBody>
      </p:sp>
    </p:spTree>
    <p:extLst>
      <p:ext uri="{BB962C8B-B14F-4D97-AF65-F5344CB8AC3E}">
        <p14:creationId xmlns:p14="http://schemas.microsoft.com/office/powerpoint/2010/main" val="257388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Frank Ward</a:t>
            </a:r>
            <a:r>
              <a:rPr lang="en-US" b="0" dirty="0"/>
              <a:t>, better known as “Piggy” for God knows what reason, became the youngest player in history for six decades when he appeared in one game for the Quakers. He came back to the majors at age 22, then left for good at age 27. </a:t>
            </a:r>
          </a:p>
          <a:p>
            <a:endParaRPr lang="en-US" b="0" dirty="0"/>
          </a:p>
          <a:p>
            <a:endParaRPr lang="en-US" b="1" dirty="0"/>
          </a:p>
        </p:txBody>
      </p:sp>
      <p:sp>
        <p:nvSpPr>
          <p:cNvPr id="4" name="Slide Number Placeholder 3"/>
          <p:cNvSpPr>
            <a:spLocks noGrp="1"/>
          </p:cNvSpPr>
          <p:nvPr>
            <p:ph type="sldNum" sz="quarter" idx="5"/>
          </p:nvPr>
        </p:nvSpPr>
        <p:spPr/>
        <p:txBody>
          <a:bodyPr/>
          <a:lstStyle/>
          <a:p>
            <a:fld id="{92602437-4A99-4626-9166-FD07CD674686}" type="slidenum">
              <a:rPr lang="en-US" smtClean="0"/>
              <a:t>8</a:t>
            </a:fld>
            <a:endParaRPr lang="en-US"/>
          </a:p>
        </p:txBody>
      </p:sp>
    </p:spTree>
    <p:extLst>
      <p:ext uri="{BB962C8B-B14F-4D97-AF65-F5344CB8AC3E}">
        <p14:creationId xmlns:p14="http://schemas.microsoft.com/office/powerpoint/2010/main" val="80298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Willie McGill</a:t>
            </a:r>
            <a:r>
              <a:rPr lang="en-US" b="0" dirty="0"/>
              <a:t> had the </a:t>
            </a:r>
            <a:r>
              <a:rPr lang="en-US" b="0" i="1" dirty="0"/>
              <a:t>best</a:t>
            </a:r>
            <a:r>
              <a:rPr lang="en-US" b="0" dirty="0"/>
              <a:t> career of any Sweet 16 player, racking up more than 14 wins above replacement, (or “WAR”, as the kids like to call it). He left the </a:t>
            </a:r>
            <a:r>
              <a:rPr lang="en-US" b="0" dirty="0" err="1"/>
              <a:t>bigs</a:t>
            </a:r>
            <a:r>
              <a:rPr lang="en-US" b="0" dirty="0"/>
              <a:t> for good after breaking his hand following his age 22 season.</a:t>
            </a:r>
            <a:endParaRPr lang="en-US" b="1" dirty="0"/>
          </a:p>
        </p:txBody>
      </p:sp>
      <p:sp>
        <p:nvSpPr>
          <p:cNvPr id="4" name="Slide Number Placeholder 3"/>
          <p:cNvSpPr>
            <a:spLocks noGrp="1"/>
          </p:cNvSpPr>
          <p:nvPr>
            <p:ph type="sldNum" sz="quarter" idx="5"/>
          </p:nvPr>
        </p:nvSpPr>
        <p:spPr/>
        <p:txBody>
          <a:bodyPr/>
          <a:lstStyle/>
          <a:p>
            <a:fld id="{92602437-4A99-4626-9166-FD07CD674686}" type="slidenum">
              <a:rPr lang="en-US" smtClean="0"/>
              <a:t>9</a:t>
            </a:fld>
            <a:endParaRPr lang="en-US"/>
          </a:p>
        </p:txBody>
      </p:sp>
    </p:spTree>
    <p:extLst>
      <p:ext uri="{BB962C8B-B14F-4D97-AF65-F5344CB8AC3E}">
        <p14:creationId xmlns:p14="http://schemas.microsoft.com/office/powerpoint/2010/main" val="254606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5BE6-CA1B-4B77-862E-2BEE7557B27D}"/>
              </a:ext>
            </a:extLst>
          </p:cNvPr>
          <p:cNvSpPr>
            <a:spLocks noGrp="1"/>
          </p:cNvSpPr>
          <p:nvPr>
            <p:ph type="ctrTitle"/>
          </p:nvPr>
        </p:nvSpPr>
        <p:spPr>
          <a:xfrm>
            <a:off x="1524000" y="1122363"/>
            <a:ext cx="9144000" cy="2387600"/>
          </a:xfrm>
        </p:spPr>
        <p:txBody>
          <a:bodyPr anchor="b"/>
          <a:lstStyle>
            <a:lvl1pPr algn="ctr">
              <a:defRPr sz="6000">
                <a:latin typeface="Cambria" panose="020405030504060302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14D60AE-1EA2-4AAA-9145-943E729FF71E}"/>
              </a:ext>
            </a:extLst>
          </p:cNvPr>
          <p:cNvSpPr>
            <a:spLocks noGrp="1"/>
          </p:cNvSpPr>
          <p:nvPr>
            <p:ph type="subTitle" idx="1"/>
          </p:nvPr>
        </p:nvSpPr>
        <p:spPr>
          <a:xfrm>
            <a:off x="1524000" y="3602038"/>
            <a:ext cx="9144000" cy="1655762"/>
          </a:xfrm>
        </p:spPr>
        <p:txBody>
          <a:bodyPr/>
          <a:lstStyle>
            <a:lvl1pPr marL="0" indent="0" algn="ctr">
              <a:buNone/>
              <a:defRPr sz="24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A66DE8-6DD5-45F6-93C3-4A1742D4EFBA}"/>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5" name="Footer Placeholder 4">
            <a:extLst>
              <a:ext uri="{FF2B5EF4-FFF2-40B4-BE49-F238E27FC236}">
                <a16:creationId xmlns:a16="http://schemas.microsoft.com/office/drawing/2014/main" id="{3A7FD036-99CF-4BB0-AD06-BAB7DF14C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B54DB-6DA8-40B0-A0BC-B428ED8663D4}"/>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50986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3130-A88D-4149-8746-39A6A729F8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F1740A-72C0-4794-BD46-B41F6176C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D32A0-0435-4926-8EBC-67DCF2F9A48F}"/>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5" name="Footer Placeholder 4">
            <a:extLst>
              <a:ext uri="{FF2B5EF4-FFF2-40B4-BE49-F238E27FC236}">
                <a16:creationId xmlns:a16="http://schemas.microsoft.com/office/drawing/2014/main" id="{4D6F7106-6700-4E4C-A1A8-7F10F2750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35555-A0E1-4719-874E-FAA5799D4E68}"/>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40375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692E9-72D2-4D9C-88E1-9D74094765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47B52-AC74-4AC4-83FD-DD282BBFC9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56555-FFDC-435F-895F-51B9EB6E1A89}"/>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5" name="Footer Placeholder 4">
            <a:extLst>
              <a:ext uri="{FF2B5EF4-FFF2-40B4-BE49-F238E27FC236}">
                <a16:creationId xmlns:a16="http://schemas.microsoft.com/office/drawing/2014/main" id="{5872BFD9-77C3-4E63-88F0-36D4A020B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13795-B5E4-4F5D-BE32-FA7E65A1D466}"/>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133573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6D28-E779-4CEC-976D-457681AC0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C2676-F8F0-4F0D-B6D9-5F2621533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18F7D-5002-440B-8BE9-DAEAAC7CF781}"/>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5" name="Footer Placeholder 4">
            <a:extLst>
              <a:ext uri="{FF2B5EF4-FFF2-40B4-BE49-F238E27FC236}">
                <a16:creationId xmlns:a16="http://schemas.microsoft.com/office/drawing/2014/main" id="{F0C426BC-FD22-4FF7-AFEC-551F0B1EE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D954D-C556-4F73-8F04-5B86E0028652}"/>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192304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5965-8A9E-4B30-9D9D-085F18342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8A0763-2CF3-4B47-A5F4-74EAB2F52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47F52-1364-482F-B54E-ADA917686A2C}"/>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5" name="Footer Placeholder 4">
            <a:extLst>
              <a:ext uri="{FF2B5EF4-FFF2-40B4-BE49-F238E27FC236}">
                <a16:creationId xmlns:a16="http://schemas.microsoft.com/office/drawing/2014/main" id="{9FFA8D0E-DC62-4609-AFF8-4F822B9CB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ED43F-AD00-4C4B-B025-A4210F7A45FD}"/>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232070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49AF-9555-4EB4-BDF9-526BEB27D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9C4C7-03EF-42F1-8F59-99870A35D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89BB2E-DCDB-4D79-9212-56FA15082A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071A14-F0C9-4D83-9095-620D392C8400}"/>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6" name="Footer Placeholder 5">
            <a:extLst>
              <a:ext uri="{FF2B5EF4-FFF2-40B4-BE49-F238E27FC236}">
                <a16:creationId xmlns:a16="http://schemas.microsoft.com/office/drawing/2014/main" id="{43E352BD-EC82-4A63-ADD2-CD7A0D7BC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3ED0F-E3AC-490B-A892-89DF289F96BF}"/>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10968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73CE-B229-4ED8-86BC-5943094D23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7B86D-9584-4AB5-A078-A1C0BA2CAB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1DFED2-4348-4496-AE90-CC4727F35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91889-8198-4F28-87B0-373C66824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12673-258A-45D2-B7FA-02C2A4E8EA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18B76-B1AC-498D-BF2A-115FC5AE82D8}"/>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8" name="Footer Placeholder 7">
            <a:extLst>
              <a:ext uri="{FF2B5EF4-FFF2-40B4-BE49-F238E27FC236}">
                <a16:creationId xmlns:a16="http://schemas.microsoft.com/office/drawing/2014/main" id="{E9172335-BC4C-4D62-86BF-E33BB3FE1F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6B4FA6-25CE-4880-8B22-D859E10AE618}"/>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429347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FEC0-5FCE-4567-B613-FE04914DE8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43D26A-BD93-4C30-B992-B4F346C2D6D9}"/>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4" name="Footer Placeholder 3">
            <a:extLst>
              <a:ext uri="{FF2B5EF4-FFF2-40B4-BE49-F238E27FC236}">
                <a16:creationId xmlns:a16="http://schemas.microsoft.com/office/drawing/2014/main" id="{DFB21B80-8DDE-4FB2-8B01-C271E01D7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26B0D7-4B97-40B4-B120-E3869C0ECD1D}"/>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86944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71B75-847F-433D-92B2-39A5D9F8982D}"/>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3" name="Footer Placeholder 2">
            <a:extLst>
              <a:ext uri="{FF2B5EF4-FFF2-40B4-BE49-F238E27FC236}">
                <a16:creationId xmlns:a16="http://schemas.microsoft.com/office/drawing/2014/main" id="{1B1A7D1F-D740-48F9-BA09-D800EEBA96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26466-8C44-4CE3-9815-A1CD8FB7CF49}"/>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16720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5651-E888-458E-88DA-387D85A2C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2FC92-95AF-4E76-BE34-8A0749CD76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0B523-34FF-40DB-B078-CB9321003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2BE5D-3BFF-4F0F-B747-90CE29B922EF}"/>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6" name="Footer Placeholder 5">
            <a:extLst>
              <a:ext uri="{FF2B5EF4-FFF2-40B4-BE49-F238E27FC236}">
                <a16:creationId xmlns:a16="http://schemas.microsoft.com/office/drawing/2014/main" id="{1C3433D0-2275-4D77-A15A-01ED3FF3B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2E3CA-8BD5-4DA4-9B7A-C46A960E0BF9}"/>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185103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E7A-3E43-4DDB-8429-0E43D1D42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FC8D2D-F386-4539-B14C-5D6D90467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1B3AA82-D705-4193-B76C-A73A45D6E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16FA5E-AF7E-4109-BF75-0BB1791022F5}"/>
              </a:ext>
            </a:extLst>
          </p:cNvPr>
          <p:cNvSpPr>
            <a:spLocks noGrp="1"/>
          </p:cNvSpPr>
          <p:nvPr>
            <p:ph type="dt" sz="half" idx="10"/>
          </p:nvPr>
        </p:nvSpPr>
        <p:spPr/>
        <p:txBody>
          <a:bodyPr/>
          <a:lstStyle/>
          <a:p>
            <a:fld id="{89540B18-85B8-4D08-9497-247B18B50078}" type="datetimeFigureOut">
              <a:rPr lang="en-US" smtClean="0"/>
              <a:t>12/21/19</a:t>
            </a:fld>
            <a:endParaRPr lang="en-US"/>
          </a:p>
        </p:txBody>
      </p:sp>
      <p:sp>
        <p:nvSpPr>
          <p:cNvPr id="6" name="Footer Placeholder 5">
            <a:extLst>
              <a:ext uri="{FF2B5EF4-FFF2-40B4-BE49-F238E27FC236}">
                <a16:creationId xmlns:a16="http://schemas.microsoft.com/office/drawing/2014/main" id="{67CCF55E-BC50-42A8-872B-1E06008E7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9D127-D221-4863-B4F4-CD25A891CD06}"/>
              </a:ext>
            </a:extLst>
          </p:cNvPr>
          <p:cNvSpPr>
            <a:spLocks noGrp="1"/>
          </p:cNvSpPr>
          <p:nvPr>
            <p:ph type="sldNum" sz="quarter" idx="12"/>
          </p:nvPr>
        </p:nvSpPr>
        <p:spPr/>
        <p:txBody>
          <a:bodyPr/>
          <a:lstStyle/>
          <a:p>
            <a:fld id="{49BAC712-FF38-42D4-92E4-D4964AAD8C57}" type="slidenum">
              <a:rPr lang="en-US" smtClean="0"/>
              <a:t>‹#›</a:t>
            </a:fld>
            <a:endParaRPr lang="en-US"/>
          </a:p>
        </p:txBody>
      </p:sp>
    </p:spTree>
    <p:extLst>
      <p:ext uri="{BB962C8B-B14F-4D97-AF65-F5344CB8AC3E}">
        <p14:creationId xmlns:p14="http://schemas.microsoft.com/office/powerpoint/2010/main" val="5834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520BB-E509-4C34-8D8E-70FE45813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351DD-4FE5-470A-8E17-42DE2C3C4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7F1AC-829E-42AA-B20E-1FCA859F7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40B18-85B8-4D08-9497-247B18B50078}" type="datetimeFigureOut">
              <a:rPr lang="en-US" smtClean="0"/>
              <a:t>12/21/19</a:t>
            </a:fld>
            <a:endParaRPr lang="en-US"/>
          </a:p>
        </p:txBody>
      </p:sp>
      <p:sp>
        <p:nvSpPr>
          <p:cNvPr id="5" name="Footer Placeholder 4">
            <a:extLst>
              <a:ext uri="{FF2B5EF4-FFF2-40B4-BE49-F238E27FC236}">
                <a16:creationId xmlns:a16="http://schemas.microsoft.com/office/drawing/2014/main" id="{EAC7EDFF-B96D-45A3-9BCC-9124068B7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D7D4D0-FC75-4513-BD54-5AC535095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AC712-FF38-42D4-92E4-D4964AAD8C57}" type="slidenum">
              <a:rPr lang="en-US" smtClean="0"/>
              <a:t>‹#›</a:t>
            </a:fld>
            <a:endParaRPr lang="en-US"/>
          </a:p>
        </p:txBody>
      </p:sp>
    </p:spTree>
    <p:extLst>
      <p:ext uri="{BB962C8B-B14F-4D97-AF65-F5344CB8AC3E}">
        <p14:creationId xmlns:p14="http://schemas.microsoft.com/office/powerpoint/2010/main" val="4142109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2.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3.xml"/><Relationship Id="rId16"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6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6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BCE2-5335-4A62-B763-54B550C7997A}"/>
              </a:ext>
            </a:extLst>
          </p:cNvPr>
          <p:cNvSpPr>
            <a:spLocks noGrp="1"/>
          </p:cNvSpPr>
          <p:nvPr>
            <p:ph type="ctrTitle"/>
          </p:nvPr>
        </p:nvSpPr>
        <p:spPr>
          <a:xfrm>
            <a:off x="1116375" y="1244905"/>
            <a:ext cx="9959249" cy="1802349"/>
          </a:xfrm>
        </p:spPr>
        <p:txBody>
          <a:bodyPr>
            <a:normAutofit/>
          </a:bodyPr>
          <a:lstStyle/>
          <a:p>
            <a:r>
              <a:rPr lang="en-US" sz="5200" b="1" dirty="0"/>
              <a:t>Sweet!</a:t>
            </a:r>
            <a:br>
              <a:rPr lang="en-US" sz="4000" dirty="0"/>
            </a:br>
            <a:r>
              <a:rPr lang="en-US" sz="3600" i="1" dirty="0"/>
              <a:t>16-Year-Old Players in Major League History</a:t>
            </a:r>
          </a:p>
        </p:txBody>
      </p:sp>
      <p:sp>
        <p:nvSpPr>
          <p:cNvPr id="3" name="Subtitle 2">
            <a:extLst>
              <a:ext uri="{FF2B5EF4-FFF2-40B4-BE49-F238E27FC236}">
                <a16:creationId xmlns:a16="http://schemas.microsoft.com/office/drawing/2014/main" id="{FA330BF7-A59E-45F9-8FF3-04582564A208}"/>
              </a:ext>
            </a:extLst>
          </p:cNvPr>
          <p:cNvSpPr>
            <a:spLocks noGrp="1"/>
          </p:cNvSpPr>
          <p:nvPr>
            <p:ph type="subTitle" idx="1"/>
          </p:nvPr>
        </p:nvSpPr>
        <p:spPr>
          <a:xfrm>
            <a:off x="1523999" y="4248054"/>
            <a:ext cx="9144000" cy="2210933"/>
          </a:xfrm>
        </p:spPr>
        <p:txBody>
          <a:bodyPr>
            <a:normAutofit lnSpcReduction="10000"/>
          </a:bodyPr>
          <a:lstStyle/>
          <a:p>
            <a:pPr lvl="0">
              <a:spcBef>
                <a:spcPts val="0"/>
              </a:spcBef>
              <a:buClr>
                <a:schemeClr val="dk1"/>
              </a:buClr>
              <a:buSzPct val="25000"/>
            </a:pPr>
            <a:r>
              <a:rPr lang="en-US" sz="2200" dirty="0">
                <a:solidFill>
                  <a:schemeClr val="dk1"/>
                </a:solidFill>
                <a:latin typeface="Cambria"/>
                <a:ea typeface="Cambria"/>
                <a:cs typeface="Cambria"/>
                <a:sym typeface="Cambria"/>
              </a:rPr>
              <a:t>Presented to</a:t>
            </a:r>
          </a:p>
          <a:p>
            <a:pPr lvl="0">
              <a:buClr>
                <a:schemeClr val="dk1"/>
              </a:buClr>
              <a:buSzPct val="25000"/>
            </a:pPr>
            <a:r>
              <a:rPr lang="en-US" sz="2800" dirty="0">
                <a:solidFill>
                  <a:schemeClr val="dk1"/>
                </a:solidFill>
                <a:latin typeface="Cambria"/>
                <a:ea typeface="Cambria"/>
                <a:cs typeface="Cambria"/>
                <a:sym typeface="Cambria"/>
              </a:rPr>
              <a:t>The Society for American Baseball Research</a:t>
            </a:r>
          </a:p>
          <a:p>
            <a:pPr lvl="0">
              <a:buClr>
                <a:schemeClr val="dk1"/>
              </a:buClr>
              <a:buSzPct val="25000"/>
            </a:pPr>
            <a:r>
              <a:rPr lang="en-US" sz="2200" dirty="0">
                <a:solidFill>
                  <a:schemeClr val="dk1"/>
                </a:solidFill>
                <a:latin typeface="Cambria"/>
                <a:ea typeface="Cambria"/>
                <a:cs typeface="Cambria"/>
                <a:sym typeface="Cambria"/>
              </a:rPr>
              <a:t>by</a:t>
            </a:r>
          </a:p>
          <a:p>
            <a:pPr lvl="0">
              <a:buClr>
                <a:schemeClr val="dk1"/>
              </a:buClr>
              <a:buSzPct val="25000"/>
            </a:pPr>
            <a:r>
              <a:rPr lang="en-US" sz="2800" dirty="0">
                <a:solidFill>
                  <a:schemeClr val="dk1"/>
                </a:solidFill>
                <a:latin typeface="Cambria"/>
                <a:ea typeface="Cambria"/>
                <a:cs typeface="Cambria"/>
                <a:sym typeface="Cambria"/>
              </a:rPr>
              <a:t>Chuck Hildebrandt</a:t>
            </a:r>
          </a:p>
          <a:p>
            <a:r>
              <a:rPr lang="en-US" sz="2200" dirty="0"/>
              <a:t>June 27, 2019</a:t>
            </a:r>
          </a:p>
          <a:p>
            <a:endParaRPr lang="en-US" dirty="0"/>
          </a:p>
        </p:txBody>
      </p:sp>
    </p:spTree>
    <p:extLst>
      <p:ext uri="{BB962C8B-B14F-4D97-AF65-F5344CB8AC3E}">
        <p14:creationId xmlns:p14="http://schemas.microsoft.com/office/powerpoint/2010/main" val="70359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7</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Tom Hess (age 16-296)</a:t>
            </a:r>
          </a:p>
          <a:p>
            <a:r>
              <a:rPr lang="en-US" sz="4000" dirty="0">
                <a:latin typeface="Cambria" panose="02040503050406030204" pitchFamily="18" charset="0"/>
              </a:rPr>
              <a:t>Baltimore Orioles</a:t>
            </a:r>
          </a:p>
          <a:p>
            <a:r>
              <a:rPr lang="en-US" sz="4000" dirty="0">
                <a:latin typeface="Cambria" panose="02040503050406030204" pitchFamily="18" charset="0"/>
              </a:rPr>
              <a:t>C</a:t>
            </a:r>
          </a:p>
          <a:p>
            <a:r>
              <a:rPr lang="en-US" sz="4000" dirty="0">
                <a:latin typeface="Cambria" panose="02040503050406030204" pitchFamily="18" charset="0"/>
              </a:rPr>
              <a:t>1 G, 0-for-2</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1892</a:t>
            </a:r>
          </a:p>
        </p:txBody>
      </p:sp>
      <p:pic>
        <p:nvPicPr>
          <p:cNvPr id="11" name="Picture 10">
            <a:extLst>
              <a:ext uri="{FF2B5EF4-FFF2-40B4-BE49-F238E27FC236}">
                <a16:creationId xmlns:a16="http://schemas.microsoft.com/office/drawing/2014/main" id="{B3B21424-A237-4EFF-9936-2E6A14CFE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16" y="2075747"/>
            <a:ext cx="1718184" cy="2577277"/>
          </a:xfrm>
          <a:prstGeom prst="rect">
            <a:avLst/>
          </a:prstGeom>
        </p:spPr>
      </p:pic>
    </p:spTree>
    <p:extLst>
      <p:ext uri="{BB962C8B-B14F-4D97-AF65-F5344CB8AC3E}">
        <p14:creationId xmlns:p14="http://schemas.microsoft.com/office/powerpoint/2010/main" val="39962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8</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419674" y="2075747"/>
            <a:ext cx="7772325"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Joe Stanley (age 16-162)</a:t>
            </a:r>
          </a:p>
          <a:p>
            <a:r>
              <a:rPr lang="en-US" sz="4000" dirty="0">
                <a:latin typeface="Cambria" panose="02040503050406030204" pitchFamily="18" charset="0"/>
              </a:rPr>
              <a:t>Washington Senators</a:t>
            </a:r>
          </a:p>
          <a:p>
            <a:r>
              <a:rPr lang="en-US" sz="4000" dirty="0">
                <a:latin typeface="Cambria" panose="02040503050406030204" pitchFamily="18" charset="0"/>
              </a:rPr>
              <a:t>P</a:t>
            </a:r>
          </a:p>
          <a:p>
            <a:r>
              <a:rPr lang="en-US" sz="4000" dirty="0">
                <a:latin typeface="Cambria" panose="02040503050406030204" pitchFamily="18" charset="0"/>
              </a:rPr>
              <a:t>1 G, 2.0 IP, 5 R, 3 BB, 1 WP, 0-for-2</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1897</a:t>
            </a:r>
          </a:p>
        </p:txBody>
      </p:sp>
      <p:pic>
        <p:nvPicPr>
          <p:cNvPr id="11" name="Picture 10" descr="A person wearing glasses and smiling at the camera&#10;&#10;Description automatically generated">
            <a:extLst>
              <a:ext uri="{FF2B5EF4-FFF2-40B4-BE49-F238E27FC236}">
                <a16:creationId xmlns:a16="http://schemas.microsoft.com/office/drawing/2014/main" id="{9F1826A3-BCF9-426B-A2C4-2A039F5F7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266" y="2075746"/>
            <a:ext cx="1851715" cy="2777573"/>
          </a:xfrm>
          <a:prstGeom prst="rect">
            <a:avLst/>
          </a:prstGeom>
        </p:spPr>
      </p:pic>
    </p:spTree>
    <p:extLst>
      <p:ext uri="{BB962C8B-B14F-4D97-AF65-F5344CB8AC3E}">
        <p14:creationId xmlns:p14="http://schemas.microsoft.com/office/powerpoint/2010/main" val="7476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9</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677895"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a:t>
            </a:r>
            <a:r>
              <a:rPr lang="en-US" sz="4000" dirty="0" err="1">
                <a:latin typeface="Cambria" panose="02040503050406030204" pitchFamily="18" charset="0"/>
              </a:rPr>
              <a:t>Coonie</a:t>
            </a:r>
            <a:r>
              <a:rPr lang="en-US" sz="4000" dirty="0">
                <a:latin typeface="Cambria" panose="02040503050406030204" pitchFamily="18" charset="0"/>
              </a:rPr>
              <a:t>” Blank (age 16-301)</a:t>
            </a:r>
          </a:p>
          <a:p>
            <a:r>
              <a:rPr lang="en-US" sz="4000" dirty="0">
                <a:latin typeface="Cambria" panose="02040503050406030204" pitchFamily="18" charset="0"/>
              </a:rPr>
              <a:t>St. Louis Cardinals</a:t>
            </a:r>
          </a:p>
          <a:p>
            <a:r>
              <a:rPr lang="en-US" sz="4000" dirty="0">
                <a:latin typeface="Cambria" panose="02040503050406030204" pitchFamily="18" charset="0"/>
              </a:rPr>
              <a:t>C</a:t>
            </a:r>
          </a:p>
          <a:p>
            <a:r>
              <a:rPr lang="en-US" sz="4000" dirty="0">
                <a:latin typeface="Cambria" panose="02040503050406030204" pitchFamily="18" charset="0"/>
              </a:rPr>
              <a:t>1 G, 0-for-2</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1909</a:t>
            </a:r>
          </a:p>
        </p:txBody>
      </p:sp>
      <p:pic>
        <p:nvPicPr>
          <p:cNvPr id="11" name="Picture 10" descr="A black and white photo of a person&#10;&#10;Description automatically generated">
            <a:extLst>
              <a:ext uri="{FF2B5EF4-FFF2-40B4-BE49-F238E27FC236}">
                <a16:creationId xmlns:a16="http://schemas.microsoft.com/office/drawing/2014/main" id="{C2BB2B0E-DB67-4DE8-AA0A-80E6CD41E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15" y="2069891"/>
            <a:ext cx="1851715" cy="2777573"/>
          </a:xfrm>
          <a:prstGeom prst="rect">
            <a:avLst/>
          </a:prstGeom>
        </p:spPr>
      </p:pic>
    </p:spTree>
    <p:extLst>
      <p:ext uri="{BB962C8B-B14F-4D97-AF65-F5344CB8AC3E}">
        <p14:creationId xmlns:p14="http://schemas.microsoft.com/office/powerpoint/2010/main" val="8610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377555" y="2585547"/>
            <a:ext cx="1720350"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10</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Roger McKee (age 16-336)</a:t>
            </a:r>
          </a:p>
          <a:p>
            <a:r>
              <a:rPr lang="en-US" sz="4000" dirty="0">
                <a:latin typeface="Cambria" panose="02040503050406030204" pitchFamily="18" charset="0"/>
              </a:rPr>
              <a:t>Philadelphia Phillies</a:t>
            </a:r>
          </a:p>
          <a:p>
            <a:r>
              <a:rPr lang="en-US" sz="4000" dirty="0">
                <a:latin typeface="Cambria" panose="02040503050406030204" pitchFamily="18" charset="0"/>
              </a:rPr>
              <a:t>P</a:t>
            </a:r>
          </a:p>
          <a:p>
            <a:r>
              <a:rPr lang="en-US" sz="4000" dirty="0">
                <a:latin typeface="Cambria" panose="02040503050406030204" pitchFamily="18" charset="0"/>
              </a:rPr>
              <a:t>2 G, 3.1 IP, 16.20 ERA</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1943</a:t>
            </a:r>
          </a:p>
        </p:txBody>
      </p:sp>
      <p:pic>
        <p:nvPicPr>
          <p:cNvPr id="11" name="Picture 10" descr="A person posing for the camera&#10;&#10;Description automatically generated">
            <a:extLst>
              <a:ext uri="{FF2B5EF4-FFF2-40B4-BE49-F238E27FC236}">
                <a16:creationId xmlns:a16="http://schemas.microsoft.com/office/drawing/2014/main" id="{FCC90B57-93CA-49E0-A93F-679EBC56C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16" y="2069891"/>
            <a:ext cx="1824864" cy="2737297"/>
          </a:xfrm>
          <a:prstGeom prst="rect">
            <a:avLst/>
          </a:prstGeom>
        </p:spPr>
      </p:pic>
    </p:spTree>
    <p:extLst>
      <p:ext uri="{BB962C8B-B14F-4D97-AF65-F5344CB8AC3E}">
        <p14:creationId xmlns:p14="http://schemas.microsoft.com/office/powerpoint/2010/main" val="47498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377555" y="2585547"/>
            <a:ext cx="1720350"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11</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7420619"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Carl </a:t>
            </a:r>
            <a:r>
              <a:rPr lang="en-US" sz="4000" dirty="0" err="1">
                <a:latin typeface="Cambria" panose="02040503050406030204" pitchFamily="18" charset="0"/>
              </a:rPr>
              <a:t>Scheib</a:t>
            </a:r>
            <a:r>
              <a:rPr lang="en-US" sz="4000" dirty="0">
                <a:latin typeface="Cambria" panose="02040503050406030204" pitchFamily="18" charset="0"/>
              </a:rPr>
              <a:t> (age 16-248)</a:t>
            </a:r>
          </a:p>
          <a:p>
            <a:r>
              <a:rPr lang="en-US" sz="4000" dirty="0">
                <a:latin typeface="Cambria" panose="02040503050406030204" pitchFamily="18" charset="0"/>
              </a:rPr>
              <a:t>Philadelphia Athletics</a:t>
            </a:r>
          </a:p>
          <a:p>
            <a:r>
              <a:rPr lang="en-US" sz="4000" dirty="0">
                <a:latin typeface="Cambria" panose="02040503050406030204" pitchFamily="18" charset="0"/>
              </a:rPr>
              <a:t>P</a:t>
            </a:r>
          </a:p>
          <a:p>
            <a:r>
              <a:rPr lang="en-US" sz="4000" dirty="0">
                <a:latin typeface="Cambria" panose="02040503050406030204" pitchFamily="18" charset="0"/>
              </a:rPr>
              <a:t>6 G, 18.2 IP, 4.43 ERA, -0.4 fWAR</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1943</a:t>
            </a:r>
          </a:p>
        </p:txBody>
      </p:sp>
      <p:pic>
        <p:nvPicPr>
          <p:cNvPr id="11" name="Picture 10" descr="A person wearing a hat&#10;&#10;Description automatically generated">
            <a:extLst>
              <a:ext uri="{FF2B5EF4-FFF2-40B4-BE49-F238E27FC236}">
                <a16:creationId xmlns:a16="http://schemas.microsoft.com/office/drawing/2014/main" id="{7FC6FA10-FE2C-432B-BE6D-BA7A6C436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16" y="2075746"/>
            <a:ext cx="1855344" cy="2783017"/>
          </a:xfrm>
          <a:prstGeom prst="rect">
            <a:avLst/>
          </a:prstGeom>
        </p:spPr>
      </p:pic>
    </p:spTree>
    <p:extLst>
      <p:ext uri="{BB962C8B-B14F-4D97-AF65-F5344CB8AC3E}">
        <p14:creationId xmlns:p14="http://schemas.microsoft.com/office/powerpoint/2010/main" val="10171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377555" y="2585547"/>
            <a:ext cx="1720350"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12</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2" y="2075748"/>
            <a:ext cx="6837732"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Tommy Brown (age 16-241)</a:t>
            </a:r>
          </a:p>
          <a:p>
            <a:r>
              <a:rPr lang="en-US" sz="4000" dirty="0">
                <a:latin typeface="Cambria" panose="02040503050406030204" pitchFamily="18" charset="0"/>
              </a:rPr>
              <a:t>Brooklyn Dodgers</a:t>
            </a:r>
          </a:p>
          <a:p>
            <a:r>
              <a:rPr lang="en-US" sz="4000" dirty="0">
                <a:latin typeface="Cambria" panose="02040503050406030204" pitchFamily="18" charset="0"/>
              </a:rPr>
              <a:t>SS</a:t>
            </a:r>
          </a:p>
          <a:p>
            <a:r>
              <a:rPr lang="en-US" sz="4000" dirty="0">
                <a:latin typeface="Cambria" panose="02040503050406030204" pitchFamily="18" charset="0"/>
              </a:rPr>
              <a:t>46 G, 160 PA, .164/.208/.192, -2.0 fWAR</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1944</a:t>
            </a:r>
          </a:p>
        </p:txBody>
      </p:sp>
      <p:pic>
        <p:nvPicPr>
          <p:cNvPr id="11" name="Picture 10" descr="A person posing for the camera&#10;&#10;Description automatically generated">
            <a:extLst>
              <a:ext uri="{FF2B5EF4-FFF2-40B4-BE49-F238E27FC236}">
                <a16:creationId xmlns:a16="http://schemas.microsoft.com/office/drawing/2014/main" id="{866D9B51-3F32-49A4-850F-D1C15BBAD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15" y="2075746"/>
            <a:ext cx="1855345" cy="2783018"/>
          </a:xfrm>
          <a:prstGeom prst="rect">
            <a:avLst/>
          </a:prstGeom>
        </p:spPr>
      </p:pic>
    </p:spTree>
    <p:extLst>
      <p:ext uri="{BB962C8B-B14F-4D97-AF65-F5344CB8AC3E}">
        <p14:creationId xmlns:p14="http://schemas.microsoft.com/office/powerpoint/2010/main" val="5280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377555" y="2585547"/>
            <a:ext cx="1720350"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13</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414779"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Ralph “</a:t>
            </a:r>
            <a:r>
              <a:rPr lang="en-US" sz="4000" dirty="0" err="1">
                <a:latin typeface="Cambria" panose="02040503050406030204" pitchFamily="18" charset="0"/>
              </a:rPr>
              <a:t>Putsy</a:t>
            </a:r>
            <a:r>
              <a:rPr lang="en-US" sz="4000" dirty="0">
                <a:latin typeface="Cambria" panose="02040503050406030204" pitchFamily="18" charset="0"/>
              </a:rPr>
              <a:t>” Caballero (age 16-314)</a:t>
            </a:r>
          </a:p>
          <a:p>
            <a:r>
              <a:rPr lang="en-US" sz="4000" dirty="0">
                <a:latin typeface="Cambria" panose="02040503050406030204" pitchFamily="18" charset="0"/>
              </a:rPr>
              <a:t>Philadelphia Phillies</a:t>
            </a:r>
          </a:p>
          <a:p>
            <a:r>
              <a:rPr lang="en-US" sz="4000" dirty="0">
                <a:latin typeface="Cambria" panose="02040503050406030204" pitchFamily="18" charset="0"/>
              </a:rPr>
              <a:t>3B</a:t>
            </a:r>
          </a:p>
          <a:p>
            <a:r>
              <a:rPr lang="en-US" sz="4000" dirty="0">
                <a:latin typeface="Cambria" panose="02040503050406030204" pitchFamily="18" charset="0"/>
              </a:rPr>
              <a:t>4 G, 0-for-4, 1 K</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1944</a:t>
            </a:r>
          </a:p>
        </p:txBody>
      </p:sp>
      <p:pic>
        <p:nvPicPr>
          <p:cNvPr id="11" name="Picture 10" descr="A person wearing glasses posing for the camera&#10;&#10;Description automatically generated">
            <a:extLst>
              <a:ext uri="{FF2B5EF4-FFF2-40B4-BE49-F238E27FC236}">
                <a16:creationId xmlns:a16="http://schemas.microsoft.com/office/drawing/2014/main" id="{FDFB7BAE-9699-4E1E-816C-96B8E06F6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24" y="2075747"/>
            <a:ext cx="1836336" cy="2754504"/>
          </a:xfrm>
          <a:prstGeom prst="rect">
            <a:avLst/>
          </a:prstGeom>
        </p:spPr>
      </p:pic>
    </p:spTree>
    <p:extLst>
      <p:ext uri="{BB962C8B-B14F-4D97-AF65-F5344CB8AC3E}">
        <p14:creationId xmlns:p14="http://schemas.microsoft.com/office/powerpoint/2010/main" val="33460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377555" y="2585547"/>
            <a:ext cx="1720350"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14</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Alex George (age 16-354)</a:t>
            </a:r>
          </a:p>
          <a:p>
            <a:r>
              <a:rPr lang="en-US" sz="4000" dirty="0">
                <a:latin typeface="Cambria" panose="02040503050406030204" pitchFamily="18" charset="0"/>
              </a:rPr>
              <a:t>Kansas City Athletics</a:t>
            </a:r>
          </a:p>
          <a:p>
            <a:r>
              <a:rPr lang="en-US" sz="4000" dirty="0">
                <a:latin typeface="Cambria" panose="02040503050406030204" pitchFamily="18" charset="0"/>
              </a:rPr>
              <a:t>SS</a:t>
            </a:r>
          </a:p>
          <a:p>
            <a:r>
              <a:rPr lang="en-US" sz="4000" dirty="0">
                <a:latin typeface="Cambria" panose="02040503050406030204" pitchFamily="18" charset="0"/>
              </a:rPr>
              <a:t>5 G, 1-for-10, 1 BB, 7 K</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1955</a:t>
            </a:r>
          </a:p>
        </p:txBody>
      </p:sp>
      <p:pic>
        <p:nvPicPr>
          <p:cNvPr id="11" name="Picture 10" descr="A person wearing a hat&#10;&#10;Description automatically generated">
            <a:extLst>
              <a:ext uri="{FF2B5EF4-FFF2-40B4-BE49-F238E27FC236}">
                <a16:creationId xmlns:a16="http://schemas.microsoft.com/office/drawing/2014/main" id="{B623BA05-CE26-4299-AF4E-738B44857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23" y="2075747"/>
            <a:ext cx="1851715" cy="2777573"/>
          </a:xfrm>
          <a:prstGeom prst="rect">
            <a:avLst/>
          </a:prstGeom>
        </p:spPr>
      </p:pic>
    </p:spTree>
    <p:extLst>
      <p:ext uri="{BB962C8B-B14F-4D97-AF65-F5344CB8AC3E}">
        <p14:creationId xmlns:p14="http://schemas.microsoft.com/office/powerpoint/2010/main" val="16297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377555" y="2585547"/>
            <a:ext cx="1720350"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15</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Jim </a:t>
            </a:r>
            <a:r>
              <a:rPr lang="en-US" sz="4000" dirty="0" err="1">
                <a:latin typeface="Cambria" panose="02040503050406030204" pitchFamily="18" charset="0"/>
              </a:rPr>
              <a:t>Derrington</a:t>
            </a:r>
            <a:r>
              <a:rPr lang="en-US" sz="4000" dirty="0">
                <a:latin typeface="Cambria" panose="02040503050406030204" pitchFamily="18" charset="0"/>
              </a:rPr>
              <a:t> (age 16-306)</a:t>
            </a:r>
          </a:p>
          <a:p>
            <a:r>
              <a:rPr lang="en-US" sz="4000" dirty="0">
                <a:latin typeface="Cambria" panose="02040503050406030204" pitchFamily="18" charset="0"/>
              </a:rPr>
              <a:t>Chicago White Sox</a:t>
            </a:r>
          </a:p>
          <a:p>
            <a:r>
              <a:rPr lang="en-US" sz="4000" dirty="0">
                <a:latin typeface="Cambria" panose="02040503050406030204" pitchFamily="18" charset="0"/>
              </a:rPr>
              <a:t>P</a:t>
            </a:r>
          </a:p>
          <a:p>
            <a:r>
              <a:rPr lang="en-US" sz="4000" dirty="0">
                <a:latin typeface="Cambria" panose="02040503050406030204" pitchFamily="18" charset="0"/>
              </a:rPr>
              <a:t>1 G (L), 6.0 IP, 9 H, 6 R, 5 ER, 6 BB, 3 K, 1-for-2</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1956</a:t>
            </a:r>
          </a:p>
        </p:txBody>
      </p:sp>
      <p:pic>
        <p:nvPicPr>
          <p:cNvPr id="11" name="Picture 10" descr="A person wearing a hat&#10;&#10;Description automatically generated">
            <a:extLst>
              <a:ext uri="{FF2B5EF4-FFF2-40B4-BE49-F238E27FC236}">
                <a16:creationId xmlns:a16="http://schemas.microsoft.com/office/drawing/2014/main" id="{46143B63-BB04-4A8E-BC32-8E5575A11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15" y="2075747"/>
            <a:ext cx="1870585" cy="2805878"/>
          </a:xfrm>
          <a:prstGeom prst="rect">
            <a:avLst/>
          </a:prstGeom>
        </p:spPr>
      </p:pic>
    </p:spTree>
    <p:extLst>
      <p:ext uri="{BB962C8B-B14F-4D97-AF65-F5344CB8AC3E}">
        <p14:creationId xmlns:p14="http://schemas.microsoft.com/office/powerpoint/2010/main" val="328207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DE8E1923-503F-48F4-A825-B3725FCD7998}"/>
              </a:ext>
            </a:extLst>
          </p:cNvPr>
          <p:cNvGraphicFramePr>
            <a:graphicFrameLocks noGrp="1"/>
          </p:cNvGraphicFramePr>
          <p:nvPr>
            <p:ph idx="1"/>
          </p:nvPr>
        </p:nvGraphicFramePr>
        <p:xfrm>
          <a:off x="1452562" y="0"/>
          <a:ext cx="9286875" cy="685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6054AFE4-D55F-4F6D-90F2-225F75CF4860}"/>
              </a:ext>
            </a:extLst>
          </p:cNvPr>
          <p:cNvCxnSpPr>
            <a:cxnSpLocks/>
          </p:cNvCxnSpPr>
          <p:nvPr/>
        </p:nvCxnSpPr>
        <p:spPr>
          <a:xfrm>
            <a:off x="2095500" y="4654329"/>
            <a:ext cx="8496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3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graphicEl>
                                              <a:chart seriesIdx="0" categoryIdx="0" bldStep="ptInCategory"/>
                                            </p:graphicEl>
                                          </p:spTgt>
                                        </p:tgtEl>
                                        <p:attrNameLst>
                                          <p:attrName>style.visibility</p:attrName>
                                        </p:attrNameLst>
                                      </p:cBhvr>
                                      <p:to>
                                        <p:strVal val="visible"/>
                                      </p:to>
                                    </p:set>
                                    <p:animEffect transition="in" filter="wipe(up)">
                                      <p:cBhvr>
                                        <p:cTn id="7" dur="150"/>
                                        <p:tgtEl>
                                          <p:spTgt spid="10">
                                            <p:graphicEl>
                                              <a:chart seriesIdx="0" categoryIdx="0" bldStep="ptInCategory"/>
                                            </p:graphicEl>
                                          </p:spTgt>
                                        </p:tgtEl>
                                      </p:cBhvr>
                                    </p:animEffect>
                                  </p:childTnLst>
                                </p:cTn>
                              </p:par>
                            </p:childTnLst>
                          </p:cTn>
                        </p:par>
                        <p:par>
                          <p:cTn id="8" fill="hold">
                            <p:stCondLst>
                              <p:cond delay="150"/>
                            </p:stCondLst>
                            <p:childTnLst>
                              <p:par>
                                <p:cTn id="9" presetID="22" presetClass="entr" presetSubtype="4" fill="hold" grpId="0" nodeType="afterEffect">
                                  <p:stCondLst>
                                    <p:cond delay="0"/>
                                  </p:stCondLst>
                                  <p:childTnLst>
                                    <p:set>
                                      <p:cBhvr>
                                        <p:cTn id="10" dur="1" fill="hold">
                                          <p:stCondLst>
                                            <p:cond delay="0"/>
                                          </p:stCondLst>
                                        </p:cTn>
                                        <p:tgtEl>
                                          <p:spTgt spid="10">
                                            <p:graphicEl>
                                              <a:chart seriesIdx="0" categoryIdx="1" bldStep="ptInCategory"/>
                                            </p:graphicEl>
                                          </p:spTgt>
                                        </p:tgtEl>
                                        <p:attrNameLst>
                                          <p:attrName>style.visibility</p:attrName>
                                        </p:attrNameLst>
                                      </p:cBhvr>
                                      <p:to>
                                        <p:strVal val="visible"/>
                                      </p:to>
                                    </p:set>
                                    <p:animEffect transition="in" filter="wipe(down)">
                                      <p:cBhvr>
                                        <p:cTn id="11" dur="150"/>
                                        <p:tgtEl>
                                          <p:spTgt spid="10">
                                            <p:graphicEl>
                                              <a:chart seriesIdx="0" categoryIdx="1" bldStep="ptInCategory"/>
                                            </p:graphicEl>
                                          </p:spTgt>
                                        </p:tgtEl>
                                      </p:cBhvr>
                                    </p:animEffect>
                                  </p:childTnLst>
                                </p:cTn>
                              </p:par>
                            </p:childTnLst>
                          </p:cTn>
                        </p:par>
                        <p:par>
                          <p:cTn id="12" fill="hold">
                            <p:stCondLst>
                              <p:cond delay="300"/>
                            </p:stCondLst>
                            <p:childTnLst>
                              <p:par>
                                <p:cTn id="13" presetID="22" presetClass="entr" presetSubtype="4" fill="hold" grpId="0" nodeType="afterEffect">
                                  <p:stCondLst>
                                    <p:cond delay="0"/>
                                  </p:stCondLst>
                                  <p:childTnLst>
                                    <p:set>
                                      <p:cBhvr>
                                        <p:cTn id="14" dur="1" fill="hold">
                                          <p:stCondLst>
                                            <p:cond delay="0"/>
                                          </p:stCondLst>
                                        </p:cTn>
                                        <p:tgtEl>
                                          <p:spTgt spid="10">
                                            <p:graphicEl>
                                              <a:chart seriesIdx="0" categoryIdx="4" bldStep="ptInCategory"/>
                                            </p:graphicEl>
                                          </p:spTgt>
                                        </p:tgtEl>
                                        <p:attrNameLst>
                                          <p:attrName>style.visibility</p:attrName>
                                        </p:attrNameLst>
                                      </p:cBhvr>
                                      <p:to>
                                        <p:strVal val="visible"/>
                                      </p:to>
                                    </p:set>
                                    <p:animEffect transition="in" filter="wipe(down)">
                                      <p:cBhvr>
                                        <p:cTn id="15" dur="600"/>
                                        <p:tgtEl>
                                          <p:spTgt spid="10">
                                            <p:graphicEl>
                                              <a:chart seriesIdx="0" categoryIdx="4" bldStep="ptInCategory"/>
                                            </p:graphicEl>
                                          </p:spTgt>
                                        </p:tgtEl>
                                      </p:cBhvr>
                                    </p:animEffect>
                                  </p:childTnLst>
                                </p:cTn>
                              </p:par>
                            </p:childTnLst>
                          </p:cTn>
                        </p:par>
                        <p:par>
                          <p:cTn id="16" fill="hold">
                            <p:stCondLst>
                              <p:cond delay="900"/>
                            </p:stCondLst>
                            <p:childTnLst>
                              <p:par>
                                <p:cTn id="17" presetID="22" presetClass="entr" presetSubtype="4" fill="hold" grpId="0" nodeType="afterEffect">
                                  <p:stCondLst>
                                    <p:cond delay="0"/>
                                  </p:stCondLst>
                                  <p:childTnLst>
                                    <p:set>
                                      <p:cBhvr>
                                        <p:cTn id="18" dur="1" fill="hold">
                                          <p:stCondLst>
                                            <p:cond delay="0"/>
                                          </p:stCondLst>
                                        </p:cTn>
                                        <p:tgtEl>
                                          <p:spTgt spid="10">
                                            <p:graphicEl>
                                              <a:chart seriesIdx="0" categoryIdx="5" bldStep="ptInCategory"/>
                                            </p:graphicEl>
                                          </p:spTgt>
                                        </p:tgtEl>
                                        <p:attrNameLst>
                                          <p:attrName>style.visibility</p:attrName>
                                        </p:attrNameLst>
                                      </p:cBhvr>
                                      <p:to>
                                        <p:strVal val="visible"/>
                                      </p:to>
                                    </p:set>
                                    <p:animEffect transition="in" filter="wipe(down)">
                                      <p:cBhvr>
                                        <p:cTn id="19" dur="1000"/>
                                        <p:tgtEl>
                                          <p:spTgt spid="10">
                                            <p:graphicEl>
                                              <a:chart seriesIdx="0" categoryIdx="5" bldStep="ptInCategory"/>
                                            </p:graphicEl>
                                          </p:spTgt>
                                        </p:tgtEl>
                                      </p:cBhvr>
                                    </p:animEffect>
                                  </p:childTnLst>
                                </p:cTn>
                              </p:par>
                            </p:childTnLst>
                          </p:cTn>
                        </p:par>
                        <p:par>
                          <p:cTn id="20" fill="hold">
                            <p:stCondLst>
                              <p:cond delay="1900"/>
                            </p:stCondLst>
                            <p:childTnLst>
                              <p:par>
                                <p:cTn id="21" presetID="22" presetClass="entr" presetSubtype="1" fill="hold" grpId="0" nodeType="afterEffect">
                                  <p:stCondLst>
                                    <p:cond delay="0"/>
                                  </p:stCondLst>
                                  <p:childTnLst>
                                    <p:set>
                                      <p:cBhvr>
                                        <p:cTn id="22" dur="1" fill="hold">
                                          <p:stCondLst>
                                            <p:cond delay="0"/>
                                          </p:stCondLst>
                                        </p:cTn>
                                        <p:tgtEl>
                                          <p:spTgt spid="10">
                                            <p:graphicEl>
                                              <a:chart seriesIdx="0" categoryIdx="7" bldStep="ptInCategory"/>
                                            </p:graphicEl>
                                          </p:spTgt>
                                        </p:tgtEl>
                                        <p:attrNameLst>
                                          <p:attrName>style.visibility</p:attrName>
                                        </p:attrNameLst>
                                      </p:cBhvr>
                                      <p:to>
                                        <p:strVal val="visible"/>
                                      </p:to>
                                    </p:set>
                                    <p:animEffect transition="in" filter="wipe(up)">
                                      <p:cBhvr>
                                        <p:cTn id="23" dur="400"/>
                                        <p:tgtEl>
                                          <p:spTgt spid="10">
                                            <p:graphicEl>
                                              <a:chart seriesIdx="0" categoryIdx="7" bldStep="ptInCategory"/>
                                            </p:graphicEl>
                                          </p:spTgt>
                                        </p:tgtEl>
                                      </p:cBhvr>
                                    </p:animEffect>
                                  </p:childTnLst>
                                </p:cTn>
                              </p:par>
                            </p:childTnLst>
                          </p:cTn>
                        </p:par>
                        <p:par>
                          <p:cTn id="24" fill="hold">
                            <p:stCondLst>
                              <p:cond delay="23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0" categoryIdx="10" bldStep="ptInCategory"/>
                                            </p:graphicEl>
                                          </p:spTgt>
                                        </p:tgtEl>
                                        <p:attrNameLst>
                                          <p:attrName>style.visibility</p:attrName>
                                        </p:attrNameLst>
                                      </p:cBhvr>
                                      <p:to>
                                        <p:strVal val="visible"/>
                                      </p:to>
                                    </p:set>
                                    <p:animEffect transition="in" filter="wipe(down)">
                                      <p:cBhvr>
                                        <p:cTn id="27" dur="500"/>
                                        <p:tgtEl>
                                          <p:spTgt spid="10">
                                            <p:graphicEl>
                                              <a:chart seriesIdx="0" categoryIdx="10" bldStep="ptInCategory"/>
                                            </p:graphicEl>
                                          </p:spTgt>
                                        </p:tgtEl>
                                      </p:cBhvr>
                                    </p:animEffect>
                                  </p:childTnLst>
                                </p:cTn>
                              </p:par>
                            </p:childTnLst>
                          </p:cTn>
                        </p:par>
                        <p:par>
                          <p:cTn id="28" fill="hold">
                            <p:stCondLst>
                              <p:cond delay="2800"/>
                            </p:stCondLst>
                            <p:childTnLst>
                              <p:par>
                                <p:cTn id="29" presetID="22" presetClass="entr" presetSubtype="1" fill="hold" grpId="0" nodeType="afterEffect">
                                  <p:stCondLst>
                                    <p:cond delay="0"/>
                                  </p:stCondLst>
                                  <p:childTnLst>
                                    <p:set>
                                      <p:cBhvr>
                                        <p:cTn id="30" dur="1" fill="hold">
                                          <p:stCondLst>
                                            <p:cond delay="0"/>
                                          </p:stCondLst>
                                        </p:cTn>
                                        <p:tgtEl>
                                          <p:spTgt spid="10">
                                            <p:graphicEl>
                                              <a:chart seriesIdx="0" categoryIdx="11" bldStep="ptInCategory"/>
                                            </p:graphicEl>
                                          </p:spTgt>
                                        </p:tgtEl>
                                        <p:attrNameLst>
                                          <p:attrName>style.visibility</p:attrName>
                                        </p:attrNameLst>
                                      </p:cBhvr>
                                      <p:to>
                                        <p:strVal val="visible"/>
                                      </p:to>
                                    </p:set>
                                    <p:animEffect transition="in" filter="wipe(up)">
                                      <p:cBhvr>
                                        <p:cTn id="31" dur="400"/>
                                        <p:tgtEl>
                                          <p:spTgt spid="10">
                                            <p:graphicEl>
                                              <a:chart seriesIdx="0" categoryIdx="11" bldStep="ptInCategory"/>
                                            </p:graphicEl>
                                          </p:spTgt>
                                        </p:tgtEl>
                                      </p:cBhvr>
                                    </p:animEffect>
                                  </p:childTnLst>
                                </p:cTn>
                              </p:par>
                            </p:childTnLst>
                          </p:cTn>
                        </p:par>
                        <p:par>
                          <p:cTn id="32" fill="hold">
                            <p:stCondLst>
                              <p:cond delay="3200"/>
                            </p:stCondLst>
                            <p:childTnLst>
                              <p:par>
                                <p:cTn id="33" presetID="22" presetClass="entr" presetSubtype="1" fill="hold" grpId="0" nodeType="afterEffect">
                                  <p:stCondLst>
                                    <p:cond delay="0"/>
                                  </p:stCondLst>
                                  <p:childTnLst>
                                    <p:set>
                                      <p:cBhvr>
                                        <p:cTn id="34" dur="1" fill="hold">
                                          <p:stCondLst>
                                            <p:cond delay="0"/>
                                          </p:stCondLst>
                                        </p:cTn>
                                        <p:tgtEl>
                                          <p:spTgt spid="10">
                                            <p:graphicEl>
                                              <a:chart seriesIdx="0" categoryIdx="12" bldStep="ptInCategory"/>
                                            </p:graphicEl>
                                          </p:spTgt>
                                        </p:tgtEl>
                                        <p:attrNameLst>
                                          <p:attrName>style.visibility</p:attrName>
                                        </p:attrNameLst>
                                      </p:cBhvr>
                                      <p:to>
                                        <p:strVal val="visible"/>
                                      </p:to>
                                    </p:set>
                                    <p:animEffect transition="in" filter="wipe(up)">
                                      <p:cBhvr>
                                        <p:cTn id="35" dur="500"/>
                                        <p:tgtEl>
                                          <p:spTgt spid="10">
                                            <p:graphicEl>
                                              <a:chart seriesIdx="0" categoryIdx="12" bldStep="ptInCategory"/>
                                            </p:graphicEl>
                                          </p:spTgt>
                                        </p:tgtEl>
                                      </p:cBhvr>
                                    </p:animEffect>
                                  </p:childTnLst>
                                </p:cTn>
                              </p:par>
                            </p:childTnLst>
                          </p:cTn>
                        </p:par>
                        <p:par>
                          <p:cTn id="36" fill="hold">
                            <p:stCondLst>
                              <p:cond delay="3700"/>
                            </p:stCondLst>
                            <p:childTnLst>
                              <p:par>
                                <p:cTn id="37" presetID="22" presetClass="entr" presetSubtype="1" fill="hold" grpId="0" nodeType="afterEffect">
                                  <p:stCondLst>
                                    <p:cond delay="0"/>
                                  </p:stCondLst>
                                  <p:childTnLst>
                                    <p:set>
                                      <p:cBhvr>
                                        <p:cTn id="38" dur="1" fill="hold">
                                          <p:stCondLst>
                                            <p:cond delay="0"/>
                                          </p:stCondLst>
                                        </p:cTn>
                                        <p:tgtEl>
                                          <p:spTgt spid="10">
                                            <p:graphicEl>
                                              <a:chart seriesIdx="0" categoryIdx="13" bldStep="ptInCategory"/>
                                            </p:graphicEl>
                                          </p:spTgt>
                                        </p:tgtEl>
                                        <p:attrNameLst>
                                          <p:attrName>style.visibility</p:attrName>
                                        </p:attrNameLst>
                                      </p:cBhvr>
                                      <p:to>
                                        <p:strVal val="visible"/>
                                      </p:to>
                                    </p:set>
                                    <p:animEffect transition="in" filter="wipe(up)">
                                      <p:cBhvr>
                                        <p:cTn id="39" dur="150"/>
                                        <p:tgtEl>
                                          <p:spTgt spid="10">
                                            <p:graphicEl>
                                              <a:chart seriesIdx="0" categoryIdx="13" bldStep="ptInCategory"/>
                                            </p:graphicEl>
                                          </p:spTgt>
                                        </p:tgtEl>
                                      </p:cBhvr>
                                    </p:animEffect>
                                  </p:childTnLst>
                                </p:cTn>
                              </p:par>
                            </p:childTnLst>
                          </p:cTn>
                        </p:par>
                        <p:par>
                          <p:cTn id="40" fill="hold">
                            <p:stCondLst>
                              <p:cond delay="3850"/>
                            </p:stCondLst>
                            <p:childTnLst>
                              <p:par>
                                <p:cTn id="41" presetID="22" presetClass="entr" presetSubtype="1" fill="hold" grpId="0" nodeType="afterEffect">
                                  <p:stCondLst>
                                    <p:cond delay="0"/>
                                  </p:stCondLst>
                                  <p:childTnLst>
                                    <p:set>
                                      <p:cBhvr>
                                        <p:cTn id="42" dur="1" fill="hold">
                                          <p:stCondLst>
                                            <p:cond delay="0"/>
                                          </p:stCondLst>
                                        </p:cTn>
                                        <p:tgtEl>
                                          <p:spTgt spid="10">
                                            <p:graphicEl>
                                              <a:chart seriesIdx="0" categoryIdx="14" bldStep="ptInCategory"/>
                                            </p:graphicEl>
                                          </p:spTgt>
                                        </p:tgtEl>
                                        <p:attrNameLst>
                                          <p:attrName>style.visibility</p:attrName>
                                        </p:attrNameLst>
                                      </p:cBhvr>
                                      <p:to>
                                        <p:strVal val="visible"/>
                                      </p:to>
                                    </p:set>
                                    <p:animEffect transition="in" filter="wipe(up)">
                                      <p:cBhvr>
                                        <p:cTn id="43" dur="150"/>
                                        <p:tgtEl>
                                          <p:spTgt spid="10">
                                            <p:graphicEl>
                                              <a:chart seriesIdx="0" categoryIdx="14" bldStep="ptInCategory"/>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repeatCount="2000" fill="hold" grpId="1" nodeType="clickEffect">
                                  <p:stCondLst>
                                    <p:cond delay="0"/>
                                  </p:stCondLst>
                                  <p:childTnLst>
                                    <p:animEffect transition="out" filter="fade">
                                      <p:cBhvr>
                                        <p:cTn id="47" dur="500" tmFilter="0, 0; .2, .5; .8, .5; 1, 0"/>
                                        <p:tgtEl>
                                          <p:spTgt spid="10">
                                            <p:graphicEl>
                                              <a:chart seriesIdx="0" categoryIdx="5" bldStep="ptInCategory"/>
                                            </p:graphicEl>
                                          </p:spTgt>
                                        </p:tgtEl>
                                      </p:cBhvr>
                                    </p:animEffect>
                                    <p:animScale>
                                      <p:cBhvr>
                                        <p:cTn id="48" dur="250" autoRev="1" fill="hold"/>
                                        <p:tgtEl>
                                          <p:spTgt spid="10">
                                            <p:graphicEl>
                                              <a:chart seriesIdx="0" categoryIdx="5" bldStep="ptInCategory"/>
                                            </p:graphicEl>
                                          </p:spTgt>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6" presetClass="emph" presetSubtype="0" repeatCount="2000" fill="hold" grpId="1" nodeType="clickEffect">
                                  <p:stCondLst>
                                    <p:cond delay="0"/>
                                  </p:stCondLst>
                                  <p:childTnLst>
                                    <p:animEffect transition="out" filter="fade">
                                      <p:cBhvr>
                                        <p:cTn id="52" dur="500" tmFilter="0, 0; .2, .5; .8, .5; 1, 0"/>
                                        <p:tgtEl>
                                          <p:spTgt spid="10">
                                            <p:graphicEl>
                                              <a:chart seriesIdx="0" categoryIdx="10" bldStep="ptInCategory"/>
                                            </p:graphicEl>
                                          </p:spTgt>
                                        </p:tgtEl>
                                      </p:cBhvr>
                                    </p:animEffect>
                                    <p:animScale>
                                      <p:cBhvr>
                                        <p:cTn id="53" dur="250" autoRev="1" fill="hold"/>
                                        <p:tgtEl>
                                          <p:spTgt spid="10">
                                            <p:graphicEl>
                                              <a:chart seriesIdx="0" categoryIdx="10" bldStep="ptInCategory"/>
                                            </p:graphicEl>
                                          </p:spTgt>
                                        </p:tgtEl>
                                      </p:cBhvr>
                                      <p:by x="105000" y="105000"/>
                                    </p:animScale>
                                  </p:childTnLst>
                                </p:cTn>
                              </p:par>
                              <p:par>
                                <p:cTn id="54" presetID="26" presetClass="emph" presetSubtype="0" repeatCount="2000" fill="hold" grpId="2" nodeType="withEffect">
                                  <p:stCondLst>
                                    <p:cond delay="0"/>
                                  </p:stCondLst>
                                  <p:childTnLst>
                                    <p:animEffect transition="out" filter="fade">
                                      <p:cBhvr>
                                        <p:cTn id="55" dur="500" tmFilter="0, 0; .2, .5; .8, .5; 1, 0"/>
                                        <p:tgtEl>
                                          <p:spTgt spid="10">
                                            <p:graphicEl>
                                              <a:chart seriesIdx="0" categoryIdx="4" bldStep="ptInCategory"/>
                                            </p:graphicEl>
                                          </p:spTgt>
                                        </p:tgtEl>
                                      </p:cBhvr>
                                    </p:animEffect>
                                    <p:animScale>
                                      <p:cBhvr>
                                        <p:cTn id="56" dur="250" autoRev="1" fill="hold"/>
                                        <p:tgtEl>
                                          <p:spTgt spid="10">
                                            <p:graphicEl>
                                              <a:chart seriesIdx="0" categoryIdx="4" bldStep="ptInCategory"/>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El"/>
        </p:bldSub>
      </p:bldGraphic>
      <p:bldGraphic spid="10" grpId="1" uiExpand="1">
        <p:bldSub>
          <a:bldChart bld="categoryEl"/>
        </p:bldSub>
      </p:bldGraphic>
      <p:bldGraphic spid="10" grpId="2" uiExpand="1">
        <p:bldSub>
          <a:bldChart bld="category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1F1F"/>
        </a:solidFill>
        <a:effectLst/>
      </p:bgPr>
    </p:bg>
    <p:spTree>
      <p:nvGrpSpPr>
        <p:cNvPr id="1" name=""/>
        <p:cNvGrpSpPr/>
        <p:nvPr/>
      </p:nvGrpSpPr>
      <p:grpSpPr>
        <a:xfrm>
          <a:off x="0" y="0"/>
          <a:ext cx="0" cy="0"/>
          <a:chOff x="0" y="0"/>
          <a:chExt cx="0" cy="0"/>
        </a:xfrm>
      </p:grpSpPr>
      <p:pic>
        <p:nvPicPr>
          <p:cNvPr id="4" name="Content Placeholder 4" descr="A person wearing a hat&#10;&#10;Description automatically generated">
            <a:extLst>
              <a:ext uri="{FF2B5EF4-FFF2-40B4-BE49-F238E27FC236}">
                <a16:creationId xmlns:a16="http://schemas.microsoft.com/office/drawing/2014/main" id="{BA49A5A1-BE81-4ABD-90E1-46AEE032C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412" y="0"/>
            <a:ext cx="4829175" cy="6858000"/>
          </a:xfrm>
          <a:prstGeom prst="rect">
            <a:avLst/>
          </a:prstGeom>
        </p:spPr>
      </p:pic>
    </p:spTree>
    <p:extLst>
      <p:ext uri="{BB962C8B-B14F-4D97-AF65-F5344CB8AC3E}">
        <p14:creationId xmlns:p14="http://schemas.microsoft.com/office/powerpoint/2010/main" val="406230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9842"/>
            <a:ext cx="10515600" cy="671195"/>
          </a:xfrm>
        </p:spPr>
        <p:txBody>
          <a:bodyPr>
            <a:normAutofit fontScale="90000"/>
          </a:bodyPr>
          <a:lstStyle/>
          <a:p>
            <a:pPr algn="ctr"/>
            <a:r>
              <a:rPr lang="en-US" b="1" dirty="0">
                <a:latin typeface="Cambria" panose="02040503050406030204" pitchFamily="18" charset="0"/>
              </a:rPr>
              <a:t>Average Career WAR by Debut Age</a:t>
            </a:r>
          </a:p>
        </p:txBody>
      </p:sp>
      <p:graphicFrame>
        <p:nvGraphicFramePr>
          <p:cNvPr id="7" name="Content Placeholder 6">
            <a:extLst>
              <a:ext uri="{FF2B5EF4-FFF2-40B4-BE49-F238E27FC236}">
                <a16:creationId xmlns:a16="http://schemas.microsoft.com/office/drawing/2014/main" id="{F3ECAE87-8C35-47F0-B0DD-6C32B415658E}"/>
              </a:ext>
            </a:extLst>
          </p:cNvPr>
          <p:cNvGraphicFramePr>
            <a:graphicFrameLocks noGrp="1"/>
          </p:cNvGraphicFramePr>
          <p:nvPr>
            <p:ph idx="1"/>
            <p:extLst>
              <p:ext uri="{D42A27DB-BD31-4B8C-83A1-F6EECF244321}">
                <p14:modId xmlns:p14="http://schemas.microsoft.com/office/powerpoint/2010/main" val="224898688"/>
              </p:ext>
            </p:extLst>
          </p:nvPr>
        </p:nvGraphicFramePr>
        <p:xfrm>
          <a:off x="838200" y="838200"/>
          <a:ext cx="10515600" cy="5338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F181BB11-7F64-4B21-B498-C9C6CFAAFBB5}"/>
              </a:ext>
            </a:extLst>
          </p:cNvPr>
          <p:cNvCxnSpPr>
            <a:cxnSpLocks/>
          </p:cNvCxnSpPr>
          <p:nvPr/>
        </p:nvCxnSpPr>
        <p:spPr>
          <a:xfrm>
            <a:off x="4951223" y="982731"/>
            <a:ext cx="0" cy="5372100"/>
          </a:xfrm>
          <a:prstGeom prst="line">
            <a:avLst/>
          </a:prstGeom>
          <a:ln w="38100">
            <a:solidFill>
              <a:srgbClr val="FF6DE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9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9842"/>
            <a:ext cx="10515600" cy="671195"/>
          </a:xfrm>
        </p:spPr>
        <p:txBody>
          <a:bodyPr>
            <a:normAutofit fontScale="90000"/>
          </a:bodyPr>
          <a:lstStyle/>
          <a:p>
            <a:pPr algn="ctr"/>
            <a:r>
              <a:rPr lang="en-US" b="1" dirty="0">
                <a:latin typeface="Cambria" panose="02040503050406030204" pitchFamily="18" charset="0"/>
              </a:rPr>
              <a:t>Average Career WAR by Debut Age</a:t>
            </a:r>
          </a:p>
        </p:txBody>
      </p:sp>
      <p:graphicFrame>
        <p:nvGraphicFramePr>
          <p:cNvPr id="7" name="Content Placeholder 6">
            <a:extLst>
              <a:ext uri="{FF2B5EF4-FFF2-40B4-BE49-F238E27FC236}">
                <a16:creationId xmlns:a16="http://schemas.microsoft.com/office/drawing/2014/main" id="{F3ECAE87-8C35-47F0-B0DD-6C32B415658E}"/>
              </a:ext>
            </a:extLst>
          </p:cNvPr>
          <p:cNvGraphicFramePr>
            <a:graphicFrameLocks noGrp="1"/>
          </p:cNvGraphicFramePr>
          <p:nvPr>
            <p:ph idx="1"/>
            <p:extLst>
              <p:ext uri="{D42A27DB-BD31-4B8C-83A1-F6EECF244321}">
                <p14:modId xmlns:p14="http://schemas.microsoft.com/office/powerpoint/2010/main" val="375567746"/>
              </p:ext>
            </p:extLst>
          </p:nvPr>
        </p:nvGraphicFramePr>
        <p:xfrm>
          <a:off x="838200" y="838200"/>
          <a:ext cx="10515600" cy="5338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F181BB11-7F64-4B21-B498-C9C6CFAAFBB5}"/>
              </a:ext>
            </a:extLst>
          </p:cNvPr>
          <p:cNvCxnSpPr>
            <a:cxnSpLocks/>
          </p:cNvCxnSpPr>
          <p:nvPr/>
        </p:nvCxnSpPr>
        <p:spPr>
          <a:xfrm>
            <a:off x="4951223" y="982731"/>
            <a:ext cx="0" cy="5372100"/>
          </a:xfrm>
          <a:prstGeom prst="line">
            <a:avLst/>
          </a:prstGeom>
          <a:ln w="38100">
            <a:solidFill>
              <a:srgbClr val="FF6DE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43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left)">
                                      <p:cBhvr>
                                        <p:cTn id="7" dur="200"/>
                                        <p:tgtEl>
                                          <p:spTgt spid="7">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9842"/>
            <a:ext cx="10515600" cy="671195"/>
          </a:xfrm>
        </p:spPr>
        <p:txBody>
          <a:bodyPr>
            <a:normAutofit fontScale="90000"/>
          </a:bodyPr>
          <a:lstStyle/>
          <a:p>
            <a:pPr algn="ctr"/>
            <a:r>
              <a:rPr lang="en-US" b="1" dirty="0">
                <a:latin typeface="Cambria" panose="02040503050406030204" pitchFamily="18" charset="0"/>
              </a:rPr>
              <a:t>Average Career WAR by Debut Age</a:t>
            </a:r>
          </a:p>
        </p:txBody>
      </p:sp>
      <p:graphicFrame>
        <p:nvGraphicFramePr>
          <p:cNvPr id="7" name="Content Placeholder 6">
            <a:extLst>
              <a:ext uri="{FF2B5EF4-FFF2-40B4-BE49-F238E27FC236}">
                <a16:creationId xmlns:a16="http://schemas.microsoft.com/office/drawing/2014/main" id="{F3ECAE87-8C35-47F0-B0DD-6C32B415658E}"/>
              </a:ext>
            </a:extLst>
          </p:cNvPr>
          <p:cNvGraphicFramePr>
            <a:graphicFrameLocks noGrp="1"/>
          </p:cNvGraphicFramePr>
          <p:nvPr>
            <p:ph idx="1"/>
            <p:extLst>
              <p:ext uri="{D42A27DB-BD31-4B8C-83A1-F6EECF244321}">
                <p14:modId xmlns:p14="http://schemas.microsoft.com/office/powerpoint/2010/main" val="2195289602"/>
              </p:ext>
            </p:extLst>
          </p:nvPr>
        </p:nvGraphicFramePr>
        <p:xfrm>
          <a:off x="838200" y="838200"/>
          <a:ext cx="10515600" cy="5338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F181BB11-7F64-4B21-B498-C9C6CFAAFBB5}"/>
              </a:ext>
            </a:extLst>
          </p:cNvPr>
          <p:cNvCxnSpPr>
            <a:cxnSpLocks/>
          </p:cNvCxnSpPr>
          <p:nvPr/>
        </p:nvCxnSpPr>
        <p:spPr>
          <a:xfrm>
            <a:off x="4951223" y="982731"/>
            <a:ext cx="0" cy="5372100"/>
          </a:xfrm>
          <a:prstGeom prst="line">
            <a:avLst/>
          </a:prstGeom>
          <a:ln w="38100">
            <a:solidFill>
              <a:srgbClr val="FF6DE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chart seriesIdx="0" categoryIdx="3" bldStep="ptInCategory"/>
                                            </p:graphicEl>
                                          </p:spTgt>
                                        </p:tgtEl>
                                        <p:attrNameLst>
                                          <p:attrName>style.visibility</p:attrName>
                                        </p:attrNameLst>
                                      </p:cBhvr>
                                      <p:to>
                                        <p:strVal val="visible"/>
                                      </p:to>
                                    </p:set>
                                    <p:animEffect transition="in" filter="wipe(left)">
                                      <p:cBhvr>
                                        <p:cTn id="7" dur="200"/>
                                        <p:tgtEl>
                                          <p:spTgt spid="7">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9842"/>
            <a:ext cx="10515600" cy="671195"/>
          </a:xfrm>
        </p:spPr>
        <p:txBody>
          <a:bodyPr>
            <a:normAutofit fontScale="90000"/>
          </a:bodyPr>
          <a:lstStyle/>
          <a:p>
            <a:pPr algn="ctr"/>
            <a:r>
              <a:rPr lang="en-US" b="1" dirty="0">
                <a:latin typeface="Cambria" panose="02040503050406030204" pitchFamily="18" charset="0"/>
              </a:rPr>
              <a:t>Average Career WAR by Debut Age</a:t>
            </a:r>
          </a:p>
        </p:txBody>
      </p:sp>
      <p:graphicFrame>
        <p:nvGraphicFramePr>
          <p:cNvPr id="7" name="Content Placeholder 6">
            <a:extLst>
              <a:ext uri="{FF2B5EF4-FFF2-40B4-BE49-F238E27FC236}">
                <a16:creationId xmlns:a16="http://schemas.microsoft.com/office/drawing/2014/main" id="{F3ECAE87-8C35-47F0-B0DD-6C32B415658E}"/>
              </a:ext>
            </a:extLst>
          </p:cNvPr>
          <p:cNvGraphicFramePr>
            <a:graphicFrameLocks noGrp="1"/>
          </p:cNvGraphicFramePr>
          <p:nvPr>
            <p:ph idx="1"/>
            <p:extLst>
              <p:ext uri="{D42A27DB-BD31-4B8C-83A1-F6EECF244321}">
                <p14:modId xmlns:p14="http://schemas.microsoft.com/office/powerpoint/2010/main" val="153865986"/>
              </p:ext>
            </p:extLst>
          </p:nvPr>
        </p:nvGraphicFramePr>
        <p:xfrm>
          <a:off x="838200" y="838200"/>
          <a:ext cx="10515600" cy="5338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F181BB11-7F64-4B21-B498-C9C6CFAAFBB5}"/>
              </a:ext>
            </a:extLst>
          </p:cNvPr>
          <p:cNvCxnSpPr>
            <a:cxnSpLocks/>
          </p:cNvCxnSpPr>
          <p:nvPr/>
        </p:nvCxnSpPr>
        <p:spPr>
          <a:xfrm>
            <a:off x="4951223" y="982731"/>
            <a:ext cx="0" cy="5372100"/>
          </a:xfrm>
          <a:prstGeom prst="line">
            <a:avLst/>
          </a:prstGeom>
          <a:ln w="38100">
            <a:solidFill>
              <a:srgbClr val="FF6DE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left)">
                                      <p:cBhvr>
                                        <p:cTn id="7" dur="200"/>
                                        <p:tgtEl>
                                          <p:spTgt spid="7">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9842"/>
            <a:ext cx="10515600" cy="671195"/>
          </a:xfrm>
        </p:spPr>
        <p:txBody>
          <a:bodyPr>
            <a:normAutofit fontScale="90000"/>
          </a:bodyPr>
          <a:lstStyle/>
          <a:p>
            <a:pPr algn="ctr"/>
            <a:r>
              <a:rPr lang="en-US" b="1" dirty="0">
                <a:latin typeface="Cambria" panose="02040503050406030204" pitchFamily="18" charset="0"/>
              </a:rPr>
              <a:t>Average Career WAR by Debut Age</a:t>
            </a:r>
          </a:p>
        </p:txBody>
      </p:sp>
      <p:graphicFrame>
        <p:nvGraphicFramePr>
          <p:cNvPr id="7" name="Content Placeholder 6">
            <a:extLst>
              <a:ext uri="{FF2B5EF4-FFF2-40B4-BE49-F238E27FC236}">
                <a16:creationId xmlns:a16="http://schemas.microsoft.com/office/drawing/2014/main" id="{F3ECAE87-8C35-47F0-B0DD-6C32B415658E}"/>
              </a:ext>
            </a:extLst>
          </p:cNvPr>
          <p:cNvGraphicFramePr>
            <a:graphicFrameLocks noGrp="1"/>
          </p:cNvGraphicFramePr>
          <p:nvPr>
            <p:ph idx="1"/>
            <p:extLst>
              <p:ext uri="{D42A27DB-BD31-4B8C-83A1-F6EECF244321}">
                <p14:modId xmlns:p14="http://schemas.microsoft.com/office/powerpoint/2010/main" val="3363994658"/>
              </p:ext>
            </p:extLst>
          </p:nvPr>
        </p:nvGraphicFramePr>
        <p:xfrm>
          <a:off x="838200" y="838200"/>
          <a:ext cx="10515600" cy="5338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F181BB11-7F64-4B21-B498-C9C6CFAAFBB5}"/>
              </a:ext>
            </a:extLst>
          </p:cNvPr>
          <p:cNvCxnSpPr>
            <a:cxnSpLocks/>
          </p:cNvCxnSpPr>
          <p:nvPr/>
        </p:nvCxnSpPr>
        <p:spPr>
          <a:xfrm>
            <a:off x="4951223" y="982731"/>
            <a:ext cx="0" cy="5372100"/>
          </a:xfrm>
          <a:prstGeom prst="line">
            <a:avLst/>
          </a:prstGeom>
          <a:ln w="38100">
            <a:solidFill>
              <a:srgbClr val="FF6DE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83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chart seriesIdx="0" categoryIdx="4" bldStep="ptInCategory"/>
                                            </p:graphicEl>
                                          </p:spTgt>
                                        </p:tgtEl>
                                        <p:attrNameLst>
                                          <p:attrName>style.visibility</p:attrName>
                                        </p:attrNameLst>
                                      </p:cBhvr>
                                      <p:to>
                                        <p:strVal val="visible"/>
                                      </p:to>
                                    </p:set>
                                    <p:animEffect transition="in" filter="wipe(left)">
                                      <p:cBhvr>
                                        <p:cTn id="7" dur="200"/>
                                        <p:tgtEl>
                                          <p:spTgt spid="7">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9842"/>
            <a:ext cx="10515600" cy="671195"/>
          </a:xfrm>
        </p:spPr>
        <p:txBody>
          <a:bodyPr>
            <a:normAutofit fontScale="90000"/>
          </a:bodyPr>
          <a:lstStyle/>
          <a:p>
            <a:pPr algn="ctr"/>
            <a:r>
              <a:rPr lang="en-US" b="1" dirty="0">
                <a:latin typeface="Cambria" panose="02040503050406030204" pitchFamily="18" charset="0"/>
              </a:rPr>
              <a:t>Average Career WAR by Debut Age</a:t>
            </a:r>
          </a:p>
        </p:txBody>
      </p:sp>
      <p:graphicFrame>
        <p:nvGraphicFramePr>
          <p:cNvPr id="7" name="Content Placeholder 6">
            <a:extLst>
              <a:ext uri="{FF2B5EF4-FFF2-40B4-BE49-F238E27FC236}">
                <a16:creationId xmlns:a16="http://schemas.microsoft.com/office/drawing/2014/main" id="{F3ECAE87-8C35-47F0-B0DD-6C32B415658E}"/>
              </a:ext>
            </a:extLst>
          </p:cNvPr>
          <p:cNvGraphicFramePr>
            <a:graphicFrameLocks noGrp="1"/>
          </p:cNvGraphicFramePr>
          <p:nvPr>
            <p:ph idx="1"/>
            <p:extLst>
              <p:ext uri="{D42A27DB-BD31-4B8C-83A1-F6EECF244321}">
                <p14:modId xmlns:p14="http://schemas.microsoft.com/office/powerpoint/2010/main" val="2274887798"/>
              </p:ext>
            </p:extLst>
          </p:nvPr>
        </p:nvGraphicFramePr>
        <p:xfrm>
          <a:off x="838200" y="838200"/>
          <a:ext cx="10515600" cy="5338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F181BB11-7F64-4B21-B498-C9C6CFAAFBB5}"/>
              </a:ext>
            </a:extLst>
          </p:cNvPr>
          <p:cNvCxnSpPr>
            <a:cxnSpLocks/>
          </p:cNvCxnSpPr>
          <p:nvPr/>
        </p:nvCxnSpPr>
        <p:spPr>
          <a:xfrm>
            <a:off x="4951223" y="982731"/>
            <a:ext cx="0" cy="5372100"/>
          </a:xfrm>
          <a:prstGeom prst="line">
            <a:avLst/>
          </a:prstGeom>
          <a:ln w="38100">
            <a:solidFill>
              <a:srgbClr val="FF6DE3"/>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6AFC239-41C1-4251-AA91-08A438BB2E79}"/>
              </a:ext>
            </a:extLst>
          </p:cNvPr>
          <p:cNvCxnSpPr/>
          <p:nvPr/>
        </p:nvCxnSpPr>
        <p:spPr>
          <a:xfrm>
            <a:off x="1051560" y="365665"/>
            <a:ext cx="1047750" cy="808612"/>
          </a:xfrm>
          <a:prstGeom prst="straightConnector1">
            <a:avLst/>
          </a:prstGeom>
          <a:ln w="53975">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13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right)">
                                      <p:cBhvr>
                                        <p:cTn id="7" dur="200"/>
                                        <p:tgtEl>
                                          <p:spTgt spid="7">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6" presetClass="emph" presetSubtype="0" repeatCount="4000" fill="hold" grpId="1" nodeType="afterEffect">
                                  <p:stCondLst>
                                    <p:cond delay="0"/>
                                  </p:stCondLst>
                                  <p:childTnLst>
                                    <p:animEffect transition="out" filter="fade">
                                      <p:cBhvr>
                                        <p:cTn id="15" dur="300" tmFilter="0, 0; .2, .5; .8, .5; 1, 0"/>
                                        <p:tgtEl>
                                          <p:spTgt spid="7">
                                            <p:graphicEl>
                                              <a:chart seriesIdx="0" categoryIdx="0" bldStep="ptInCategory"/>
                                            </p:graphicEl>
                                          </p:spTgt>
                                        </p:tgtEl>
                                      </p:cBhvr>
                                    </p:animEffect>
                                    <p:animScale>
                                      <p:cBhvr>
                                        <p:cTn id="16" dur="150" autoRev="1" fill="hold"/>
                                        <p:tgtEl>
                                          <p:spTgt spid="7">
                                            <p:graphicEl>
                                              <a:chart seriesIdx="0" categoryIdx="0" bldStep="ptInCategory"/>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7" grpId="1" uiExpand="1">
        <p:bldSub>
          <a:bldChart bld="categoryEl"/>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9842"/>
            <a:ext cx="10515600" cy="671195"/>
          </a:xfrm>
        </p:spPr>
        <p:txBody>
          <a:bodyPr>
            <a:normAutofit fontScale="90000"/>
          </a:bodyPr>
          <a:lstStyle/>
          <a:p>
            <a:pPr algn="ctr"/>
            <a:r>
              <a:rPr lang="en-US" b="1" dirty="0">
                <a:latin typeface="Cambria" panose="02040503050406030204" pitchFamily="18" charset="0"/>
              </a:rPr>
              <a:t>Average Career WAR by Debut Age</a:t>
            </a:r>
          </a:p>
        </p:txBody>
      </p:sp>
      <p:graphicFrame>
        <p:nvGraphicFramePr>
          <p:cNvPr id="7" name="Content Placeholder 6">
            <a:extLst>
              <a:ext uri="{FF2B5EF4-FFF2-40B4-BE49-F238E27FC236}">
                <a16:creationId xmlns:a16="http://schemas.microsoft.com/office/drawing/2014/main" id="{F3ECAE87-8C35-47F0-B0DD-6C32B415658E}"/>
              </a:ext>
            </a:extLst>
          </p:cNvPr>
          <p:cNvGraphicFramePr>
            <a:graphicFrameLocks noGrp="1"/>
          </p:cNvGraphicFramePr>
          <p:nvPr>
            <p:ph idx="1"/>
          </p:nvPr>
        </p:nvGraphicFramePr>
        <p:xfrm>
          <a:off x="838200" y="838200"/>
          <a:ext cx="10515600" cy="5338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F181BB11-7F64-4B21-B498-C9C6CFAAFBB5}"/>
              </a:ext>
            </a:extLst>
          </p:cNvPr>
          <p:cNvCxnSpPr>
            <a:cxnSpLocks/>
          </p:cNvCxnSpPr>
          <p:nvPr/>
        </p:nvCxnSpPr>
        <p:spPr>
          <a:xfrm>
            <a:off x="4951223" y="982731"/>
            <a:ext cx="0" cy="5372100"/>
          </a:xfrm>
          <a:prstGeom prst="line">
            <a:avLst/>
          </a:prstGeom>
          <a:ln w="38100">
            <a:solidFill>
              <a:srgbClr val="FF6DE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17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B1A68951-B6E7-41B4-9F1B-7ABC5D38E71C}"/>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Tree>
    <p:extLst>
      <p:ext uri="{BB962C8B-B14F-4D97-AF65-F5344CB8AC3E}">
        <p14:creationId xmlns:p14="http://schemas.microsoft.com/office/powerpoint/2010/main" val="141921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5"/>
            <a:ext cx="10515600" cy="4667250"/>
          </a:xfrm>
        </p:spPr>
        <p:txBody>
          <a:bodyPr>
            <a:normAutofit/>
          </a:bodyPr>
          <a:lstStyle/>
          <a:p>
            <a:r>
              <a:rPr lang="en-US" dirty="0">
                <a:solidFill>
                  <a:srgbClr val="FF0000"/>
                </a:solidFill>
                <a:latin typeface="Cambria" panose="02040503050406030204" pitchFamily="18" charset="0"/>
              </a:rPr>
              <a:t>They generally did not get regular playing time</a:t>
            </a:r>
          </a:p>
        </p:txBody>
      </p:sp>
      <p:pic>
        <p:nvPicPr>
          <p:cNvPr id="4" name="Picture 3">
            <a:extLst>
              <a:ext uri="{FF2B5EF4-FFF2-40B4-BE49-F238E27FC236}">
                <a16:creationId xmlns:a16="http://schemas.microsoft.com/office/drawing/2014/main" id="{D6324CE4-232F-47A5-9673-466BFF3C0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973" y="2754982"/>
            <a:ext cx="1906054" cy="2838884"/>
          </a:xfrm>
          <a:prstGeom prst="rect">
            <a:avLst/>
          </a:prstGeom>
          <a:ln>
            <a:noFill/>
          </a:ln>
          <a:effectLst>
            <a:outerShdw blurRad="292100" dist="139700" dir="2700000" algn="tl" rotWithShape="0">
              <a:srgbClr val="333333">
                <a:alpha val="65000"/>
              </a:srgbClr>
            </a:outerShdw>
          </a:effectLst>
        </p:spPr>
      </p:pic>
      <p:pic>
        <p:nvPicPr>
          <p:cNvPr id="5" name="Picture 4" descr="A blurry image of a person&#10;&#10;Description automatically generated">
            <a:extLst>
              <a:ext uri="{FF2B5EF4-FFF2-40B4-BE49-F238E27FC236}">
                <a16:creationId xmlns:a16="http://schemas.microsoft.com/office/drawing/2014/main" id="{B806145A-A8B7-4820-B5ED-A530BF549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278" y="2754982"/>
            <a:ext cx="1906054" cy="2859082"/>
          </a:xfrm>
          <a:prstGeom prst="rect">
            <a:avLst/>
          </a:prstGeom>
          <a:ln>
            <a:noFill/>
          </a:ln>
          <a:effectLst>
            <a:outerShdw blurRad="292100" dist="139700" dir="2700000" algn="tl" rotWithShape="0">
              <a:srgbClr val="333333">
                <a:alpha val="65000"/>
              </a:srgbClr>
            </a:outerShdw>
          </a:effectLst>
        </p:spPr>
      </p:pic>
      <p:pic>
        <p:nvPicPr>
          <p:cNvPr id="6" name="Picture 5" descr="A person posing for the camera&#10;&#10;Description automatically generated">
            <a:extLst>
              <a:ext uri="{FF2B5EF4-FFF2-40B4-BE49-F238E27FC236}">
                <a16:creationId xmlns:a16="http://schemas.microsoft.com/office/drawing/2014/main" id="{E1C03D2E-06BE-492C-8DFF-DB68F8452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668" y="2734785"/>
            <a:ext cx="1906054" cy="285908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C361E67-58DB-4897-B372-CF95F882587B}"/>
              </a:ext>
            </a:extLst>
          </p:cNvPr>
          <p:cNvSpPr txBox="1"/>
          <p:nvPr/>
        </p:nvSpPr>
        <p:spPr>
          <a:xfrm>
            <a:off x="1280161" y="5838092"/>
            <a:ext cx="2785402" cy="830997"/>
          </a:xfrm>
          <a:prstGeom prst="rect">
            <a:avLst/>
          </a:prstGeom>
          <a:noFill/>
        </p:spPr>
        <p:txBody>
          <a:bodyPr wrap="square" rtlCol="0">
            <a:spAutoFit/>
          </a:bodyPr>
          <a:lstStyle/>
          <a:p>
            <a:pPr algn="ctr"/>
            <a:r>
              <a:rPr lang="en-US" sz="2400" dirty="0">
                <a:latin typeface="Cambria" panose="02040503050406030204" pitchFamily="18" charset="0"/>
              </a:rPr>
              <a:t>Started 43 of final 57 games of season</a:t>
            </a:r>
          </a:p>
        </p:txBody>
      </p:sp>
      <p:sp>
        <p:nvSpPr>
          <p:cNvPr id="8" name="TextBox 7">
            <a:extLst>
              <a:ext uri="{FF2B5EF4-FFF2-40B4-BE49-F238E27FC236}">
                <a16:creationId xmlns:a16="http://schemas.microsoft.com/office/drawing/2014/main" id="{0385956A-7AA4-4BCA-8E36-251CEE817269}"/>
              </a:ext>
            </a:extLst>
          </p:cNvPr>
          <p:cNvSpPr txBox="1"/>
          <p:nvPr/>
        </p:nvSpPr>
        <p:spPr>
          <a:xfrm>
            <a:off x="4858043" y="5838089"/>
            <a:ext cx="2475914" cy="830997"/>
          </a:xfrm>
          <a:prstGeom prst="rect">
            <a:avLst/>
          </a:prstGeom>
          <a:noFill/>
        </p:spPr>
        <p:txBody>
          <a:bodyPr wrap="square" rtlCol="0">
            <a:spAutoFit/>
          </a:bodyPr>
          <a:lstStyle/>
          <a:p>
            <a:pPr algn="ctr"/>
            <a:r>
              <a:rPr lang="en-US" sz="2400" dirty="0">
                <a:latin typeface="Cambria" panose="02040503050406030204" pitchFamily="18" charset="0"/>
              </a:rPr>
              <a:t>Team’s only pitcher</a:t>
            </a:r>
          </a:p>
        </p:txBody>
      </p:sp>
      <p:sp>
        <p:nvSpPr>
          <p:cNvPr id="9" name="TextBox 8">
            <a:extLst>
              <a:ext uri="{FF2B5EF4-FFF2-40B4-BE49-F238E27FC236}">
                <a16:creationId xmlns:a16="http://schemas.microsoft.com/office/drawing/2014/main" id="{167E9324-563E-43AF-96D7-4EFE8E66E80A}"/>
              </a:ext>
            </a:extLst>
          </p:cNvPr>
          <p:cNvSpPr txBox="1"/>
          <p:nvPr/>
        </p:nvSpPr>
        <p:spPr>
          <a:xfrm>
            <a:off x="8267116" y="5838090"/>
            <a:ext cx="2475914" cy="830997"/>
          </a:xfrm>
          <a:prstGeom prst="rect">
            <a:avLst/>
          </a:prstGeom>
          <a:noFill/>
        </p:spPr>
        <p:txBody>
          <a:bodyPr wrap="square" rtlCol="0">
            <a:spAutoFit/>
          </a:bodyPr>
          <a:lstStyle/>
          <a:p>
            <a:pPr algn="ctr"/>
            <a:r>
              <a:rPr lang="en-US" sz="2400" dirty="0">
                <a:latin typeface="Cambria" panose="02040503050406030204" pitchFamily="18" charset="0"/>
              </a:rPr>
              <a:t>Team’s fourth starter</a:t>
            </a:r>
          </a:p>
        </p:txBody>
      </p:sp>
      <p:pic>
        <p:nvPicPr>
          <p:cNvPr id="10" name="Picture 9" descr="A group of people posing for a photo&#10;&#10;Description automatically generated">
            <a:extLst>
              <a:ext uri="{FF2B5EF4-FFF2-40B4-BE49-F238E27FC236}">
                <a16:creationId xmlns:a16="http://schemas.microsoft.com/office/drawing/2014/main" id="{7ADBEED7-6A19-435A-B812-FBE3BD94E75F}"/>
              </a:ext>
            </a:extLst>
          </p:cNvPr>
          <p:cNvPicPr>
            <a:picLocks noChangeAspect="1"/>
          </p:cNvPicPr>
          <p:nvPr/>
        </p:nvPicPr>
        <p:blipFill>
          <a:blip r:embed="rId6">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133074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5"/>
            <a:ext cx="10515600" cy="4667250"/>
          </a:xfrm>
        </p:spPr>
        <p:txBody>
          <a:bodyPr>
            <a:normAutofit/>
          </a:bodyPr>
          <a:lstStyle/>
          <a:p>
            <a:r>
              <a:rPr lang="en-US" dirty="0">
                <a:latin typeface="Cambria" panose="02040503050406030204" pitchFamily="18" charset="0"/>
              </a:rPr>
              <a:t>They generally did not get regular playing time</a:t>
            </a:r>
          </a:p>
          <a:p>
            <a:r>
              <a:rPr lang="en-US" dirty="0">
                <a:solidFill>
                  <a:srgbClr val="FF0000"/>
                </a:solidFill>
                <a:latin typeface="Cambria" panose="02040503050406030204" pitchFamily="18" charset="0"/>
              </a:rPr>
              <a:t>They did not play against talent-appropriate competition</a:t>
            </a:r>
          </a:p>
        </p:txBody>
      </p:sp>
      <p:pic>
        <p:nvPicPr>
          <p:cNvPr id="4" name="Picture 3" descr="A group of people posing for a photo&#10;&#10;Description automatically generated">
            <a:extLst>
              <a:ext uri="{FF2B5EF4-FFF2-40B4-BE49-F238E27FC236}">
                <a16:creationId xmlns:a16="http://schemas.microsoft.com/office/drawing/2014/main" id="{EAD6C783-A0F9-43E4-B45D-B69349DC09FC}"/>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11729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ns face&#10;&#10;Description automatically generated">
            <a:extLst>
              <a:ext uri="{FF2B5EF4-FFF2-40B4-BE49-F238E27FC236}">
                <a16:creationId xmlns:a16="http://schemas.microsoft.com/office/drawing/2014/main" id="{FEE348F6-710A-4206-B9E5-2C3E83E49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9" y="4764012"/>
            <a:ext cx="1073401" cy="1610102"/>
          </a:xfrm>
          <a:prstGeom prst="rect">
            <a:avLst/>
          </a:prstGeom>
        </p:spPr>
      </p:pic>
      <p:pic>
        <p:nvPicPr>
          <p:cNvPr id="4" name="Picture 3">
            <a:extLst>
              <a:ext uri="{FF2B5EF4-FFF2-40B4-BE49-F238E27FC236}">
                <a16:creationId xmlns:a16="http://schemas.microsoft.com/office/drawing/2014/main" id="{A8CBFE9A-72CD-4431-9527-CBEB2C55E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46" y="3411422"/>
            <a:ext cx="1081223" cy="1621835"/>
          </a:xfrm>
          <a:prstGeom prst="rect">
            <a:avLst/>
          </a:prstGeom>
          <a:ln>
            <a:solidFill>
              <a:schemeClr val="accent1">
                <a:shade val="50000"/>
              </a:schemeClr>
            </a:solidFill>
          </a:ln>
        </p:spPr>
      </p:pic>
      <p:pic>
        <p:nvPicPr>
          <p:cNvPr id="6" name="Picture 5">
            <a:extLst>
              <a:ext uri="{FF2B5EF4-FFF2-40B4-BE49-F238E27FC236}">
                <a16:creationId xmlns:a16="http://schemas.microsoft.com/office/drawing/2014/main" id="{CAAEA9C3-B71A-41FE-868D-F4CC49D17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6023" y="1964045"/>
            <a:ext cx="1077093" cy="1720945"/>
          </a:xfrm>
          <a:prstGeom prst="rect">
            <a:avLst/>
          </a:prstGeom>
          <a:ln>
            <a:solidFill>
              <a:schemeClr val="accent1">
                <a:shade val="50000"/>
              </a:schemeClr>
            </a:solidFill>
          </a:ln>
        </p:spPr>
      </p:pic>
      <p:sp>
        <p:nvSpPr>
          <p:cNvPr id="18" name="TextBox 17">
            <a:extLst>
              <a:ext uri="{FF2B5EF4-FFF2-40B4-BE49-F238E27FC236}">
                <a16:creationId xmlns:a16="http://schemas.microsoft.com/office/drawing/2014/main" id="{E5166845-6881-49C8-AF7C-B82ECA9CE555}"/>
              </a:ext>
            </a:extLst>
          </p:cNvPr>
          <p:cNvSpPr txBox="1"/>
          <p:nvPr/>
        </p:nvSpPr>
        <p:spPr>
          <a:xfrm>
            <a:off x="563880" y="268962"/>
            <a:ext cx="11064240" cy="584775"/>
          </a:xfrm>
          <a:prstGeom prst="rect">
            <a:avLst/>
          </a:prstGeom>
          <a:noFill/>
        </p:spPr>
        <p:txBody>
          <a:bodyPr wrap="square" rtlCol="0">
            <a:spAutoFit/>
          </a:bodyPr>
          <a:lstStyle/>
          <a:p>
            <a:pPr algn="ctr"/>
            <a:r>
              <a:rPr lang="en-US" sz="3200" b="1" dirty="0">
                <a:latin typeface="Cambria" panose="02040503050406030204" pitchFamily="18" charset="0"/>
              </a:rPr>
              <a:t>The Fifteen 16-Year-Old Major Leaguers</a:t>
            </a:r>
          </a:p>
        </p:txBody>
      </p:sp>
      <p:pic>
        <p:nvPicPr>
          <p:cNvPr id="5" name="Picture 4">
            <a:extLst>
              <a:ext uri="{FF2B5EF4-FFF2-40B4-BE49-F238E27FC236}">
                <a16:creationId xmlns:a16="http://schemas.microsoft.com/office/drawing/2014/main" id="{9781E91B-7540-423A-9BED-5C3F20E1B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66" y="833969"/>
            <a:ext cx="1073059" cy="1714500"/>
          </a:xfrm>
          <a:prstGeom prst="rect">
            <a:avLst/>
          </a:prstGeom>
          <a:ln>
            <a:solidFill>
              <a:schemeClr val="accent1">
                <a:shade val="50000"/>
              </a:schemeClr>
            </a:solidFill>
          </a:ln>
        </p:spPr>
      </p:pic>
      <p:pic>
        <p:nvPicPr>
          <p:cNvPr id="7" name="Picture 6" descr="A blurry photo of a dog&#10;&#10;Description automatically generated">
            <a:extLst>
              <a:ext uri="{FF2B5EF4-FFF2-40B4-BE49-F238E27FC236}">
                <a16:creationId xmlns:a16="http://schemas.microsoft.com/office/drawing/2014/main" id="{F0F3ACE1-3384-4C8F-9397-D9B36E2C0D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3352" y="2005861"/>
            <a:ext cx="1147296" cy="1720945"/>
          </a:xfrm>
          <a:prstGeom prst="rect">
            <a:avLst/>
          </a:prstGeom>
        </p:spPr>
      </p:pic>
      <p:pic>
        <p:nvPicPr>
          <p:cNvPr id="8" name="Picture 7" descr="A blurry image of a person&#10;&#10;Description automatically generated">
            <a:extLst>
              <a:ext uri="{FF2B5EF4-FFF2-40B4-BE49-F238E27FC236}">
                <a16:creationId xmlns:a16="http://schemas.microsoft.com/office/drawing/2014/main" id="{96A0BE89-7CA1-4CC5-BFA6-6C72F38B6F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2162" y="3384276"/>
            <a:ext cx="1073059" cy="1609589"/>
          </a:xfrm>
          <a:prstGeom prst="rect">
            <a:avLst/>
          </a:prstGeom>
        </p:spPr>
      </p:pic>
      <p:pic>
        <p:nvPicPr>
          <p:cNvPr id="9" name="Picture 8">
            <a:extLst>
              <a:ext uri="{FF2B5EF4-FFF2-40B4-BE49-F238E27FC236}">
                <a16:creationId xmlns:a16="http://schemas.microsoft.com/office/drawing/2014/main" id="{8C7300EB-4BB5-487E-9BD1-9056FAC847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3460" y="4786829"/>
            <a:ext cx="1073059" cy="1609589"/>
          </a:xfrm>
          <a:prstGeom prst="rect">
            <a:avLst/>
          </a:prstGeom>
        </p:spPr>
      </p:pic>
      <p:pic>
        <p:nvPicPr>
          <p:cNvPr id="10" name="Picture 9" descr="A person wearing glasses and smiling at the camera&#10;&#10;Description automatically generated">
            <a:extLst>
              <a:ext uri="{FF2B5EF4-FFF2-40B4-BE49-F238E27FC236}">
                <a16:creationId xmlns:a16="http://schemas.microsoft.com/office/drawing/2014/main" id="{07D71BD2-C5ED-4430-902D-541D023EC9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2754" y="3417544"/>
            <a:ext cx="1073059" cy="1609589"/>
          </a:xfrm>
          <a:prstGeom prst="rect">
            <a:avLst/>
          </a:prstGeom>
        </p:spPr>
      </p:pic>
      <p:pic>
        <p:nvPicPr>
          <p:cNvPr id="11" name="Picture 10" descr="A black and white photo of a person&#10;&#10;Description automatically generated">
            <a:extLst>
              <a:ext uri="{FF2B5EF4-FFF2-40B4-BE49-F238E27FC236}">
                <a16:creationId xmlns:a16="http://schemas.microsoft.com/office/drawing/2014/main" id="{F687AF78-5601-4D3C-B1EF-9AB2E2F88A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9106" y="2004081"/>
            <a:ext cx="1073058" cy="1609587"/>
          </a:xfrm>
          <a:prstGeom prst="rect">
            <a:avLst/>
          </a:prstGeom>
        </p:spPr>
      </p:pic>
      <p:pic>
        <p:nvPicPr>
          <p:cNvPr id="12" name="Picture 11" descr="A person posing for the camera&#10;&#10;Description automatically generated">
            <a:extLst>
              <a:ext uri="{FF2B5EF4-FFF2-40B4-BE49-F238E27FC236}">
                <a16:creationId xmlns:a16="http://schemas.microsoft.com/office/drawing/2014/main" id="{097EC596-D991-4280-A42F-8FE520B61C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9248" y="886426"/>
            <a:ext cx="1073057" cy="1609586"/>
          </a:xfrm>
          <a:prstGeom prst="rect">
            <a:avLst/>
          </a:prstGeom>
        </p:spPr>
      </p:pic>
      <p:pic>
        <p:nvPicPr>
          <p:cNvPr id="13" name="Picture 12" descr="A person wearing a hat&#10;&#10;Description automatically generated">
            <a:extLst>
              <a:ext uri="{FF2B5EF4-FFF2-40B4-BE49-F238E27FC236}">
                <a16:creationId xmlns:a16="http://schemas.microsoft.com/office/drawing/2014/main" id="{38B84E50-68C9-4B4C-B817-387498E53C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0479" y="1964045"/>
            <a:ext cx="1073057" cy="1609586"/>
          </a:xfrm>
          <a:prstGeom prst="rect">
            <a:avLst/>
          </a:prstGeom>
        </p:spPr>
      </p:pic>
      <p:pic>
        <p:nvPicPr>
          <p:cNvPr id="14" name="Picture 13" descr="A person posing for the camera&#10;&#10;Description automatically generated">
            <a:extLst>
              <a:ext uri="{FF2B5EF4-FFF2-40B4-BE49-F238E27FC236}">
                <a16:creationId xmlns:a16="http://schemas.microsoft.com/office/drawing/2014/main" id="{C3E0124F-7D47-41BE-8A05-425EA556D9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35266" y="3397656"/>
            <a:ext cx="1073056" cy="1609584"/>
          </a:xfrm>
          <a:prstGeom prst="rect">
            <a:avLst/>
          </a:prstGeom>
        </p:spPr>
      </p:pic>
      <p:pic>
        <p:nvPicPr>
          <p:cNvPr id="15" name="Picture 14" descr="A person wearing glasses posing for the camera&#10;&#10;Description automatically generated">
            <a:extLst>
              <a:ext uri="{FF2B5EF4-FFF2-40B4-BE49-F238E27FC236}">
                <a16:creationId xmlns:a16="http://schemas.microsoft.com/office/drawing/2014/main" id="{F67ACC8A-9F0C-4B4C-AE57-FD187E3234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9053" y="4841119"/>
            <a:ext cx="1036866" cy="1555299"/>
          </a:xfrm>
          <a:prstGeom prst="rect">
            <a:avLst/>
          </a:prstGeom>
        </p:spPr>
      </p:pic>
      <p:pic>
        <p:nvPicPr>
          <p:cNvPr id="16" name="Picture 15" descr="A person wearing a hat&#10;&#10;Description automatically generated">
            <a:extLst>
              <a:ext uri="{FF2B5EF4-FFF2-40B4-BE49-F238E27FC236}">
                <a16:creationId xmlns:a16="http://schemas.microsoft.com/office/drawing/2014/main" id="{E5211E1F-94D2-4C1F-8A3D-FEA0BF278A4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23038" y="3411422"/>
            <a:ext cx="1036866" cy="1555299"/>
          </a:xfrm>
          <a:prstGeom prst="rect">
            <a:avLst/>
          </a:prstGeom>
        </p:spPr>
      </p:pic>
      <p:pic>
        <p:nvPicPr>
          <p:cNvPr id="17" name="Picture 16" descr="A person wearing a hat&#10;&#10;Description automatically generated">
            <a:extLst>
              <a:ext uri="{FF2B5EF4-FFF2-40B4-BE49-F238E27FC236}">
                <a16:creationId xmlns:a16="http://schemas.microsoft.com/office/drawing/2014/main" id="{456F97FF-3C27-4270-943B-11B41763D2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90909" y="2004081"/>
            <a:ext cx="1036866" cy="1555299"/>
          </a:xfrm>
          <a:prstGeom prst="rect">
            <a:avLst/>
          </a:prstGeom>
        </p:spPr>
      </p:pic>
    </p:spTree>
    <p:extLst>
      <p:ext uri="{BB962C8B-B14F-4D97-AF65-F5344CB8AC3E}">
        <p14:creationId xmlns:p14="http://schemas.microsoft.com/office/powerpoint/2010/main" val="25480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1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nodeType="afterEffect">
                                  <p:stCondLst>
                                    <p:cond delay="1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nodeType="afterEffect">
                                  <p:stCondLst>
                                    <p:cond delay="1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1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nodeType="afterEffect">
                                  <p:stCondLst>
                                    <p:cond delay="1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nodeType="afterEffect">
                                  <p:stCondLst>
                                    <p:cond delay="1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nodeType="afterEffect">
                                  <p:stCondLst>
                                    <p:cond delay="1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nodeType="afterEffect">
                                  <p:stCondLst>
                                    <p:cond delay="1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1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100"/>
                            </p:stCondLst>
                            <p:childTnLst>
                              <p:par>
                                <p:cTn id="41" presetID="1" presetClass="entr" presetSubtype="0" fill="hold" nodeType="afterEffect">
                                  <p:stCondLst>
                                    <p:cond delay="1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200"/>
                            </p:stCondLst>
                            <p:childTnLst>
                              <p:par>
                                <p:cTn id="44" presetID="1" presetClass="entr" presetSubtype="0" fill="hold" nodeType="afterEffect">
                                  <p:stCondLst>
                                    <p:cond delay="1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1300"/>
                            </p:stCondLst>
                            <p:childTnLst>
                              <p:par>
                                <p:cTn id="47" presetID="1" presetClass="entr" presetSubtype="0" fill="hold" nodeType="afterEffect">
                                  <p:stCondLst>
                                    <p:cond delay="10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5"/>
            <a:ext cx="10515600" cy="4667250"/>
          </a:xfrm>
        </p:spPr>
        <p:txBody>
          <a:bodyPr>
            <a:normAutofit/>
          </a:bodyPr>
          <a:lstStyle/>
          <a:p>
            <a:r>
              <a:rPr lang="en-US" dirty="0">
                <a:latin typeface="Cambria" panose="02040503050406030204" pitchFamily="18" charset="0"/>
              </a:rPr>
              <a:t>They generally did not get regular playing time</a:t>
            </a:r>
          </a:p>
          <a:p>
            <a:r>
              <a:rPr lang="en-US" dirty="0">
                <a:latin typeface="Cambria" panose="02040503050406030204" pitchFamily="18" charset="0"/>
              </a:rPr>
              <a:t>They did not play against talent-appropriate competition</a:t>
            </a:r>
          </a:p>
          <a:p>
            <a:r>
              <a:rPr lang="en-US" dirty="0">
                <a:solidFill>
                  <a:srgbClr val="FF0000"/>
                </a:solidFill>
                <a:latin typeface="Cambria" panose="02040503050406030204" pitchFamily="18" charset="0"/>
              </a:rPr>
              <a:t>They may not have been fully accepted by their teammates</a:t>
            </a:r>
          </a:p>
        </p:txBody>
      </p:sp>
      <p:pic>
        <p:nvPicPr>
          <p:cNvPr id="4" name="Picture 3" descr="A group of people posing for a photo&#10;&#10;Description automatically generated">
            <a:extLst>
              <a:ext uri="{FF2B5EF4-FFF2-40B4-BE49-F238E27FC236}">
                <a16:creationId xmlns:a16="http://schemas.microsoft.com/office/drawing/2014/main" id="{E48CB115-FE01-4E4E-8FB7-10E1DF69EE25}"/>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22864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5"/>
            <a:ext cx="10515600" cy="4667250"/>
          </a:xfrm>
        </p:spPr>
        <p:txBody>
          <a:bodyPr>
            <a:normAutofit/>
          </a:bodyPr>
          <a:lstStyle/>
          <a:p>
            <a:r>
              <a:rPr lang="en-US" dirty="0">
                <a:latin typeface="Cambria" panose="02040503050406030204" pitchFamily="18" charset="0"/>
              </a:rPr>
              <a:t>They generally did not get regular playing time</a:t>
            </a:r>
          </a:p>
          <a:p>
            <a:r>
              <a:rPr lang="en-US" dirty="0">
                <a:latin typeface="Cambria" panose="02040503050406030204" pitchFamily="18" charset="0"/>
              </a:rPr>
              <a:t>They did not play against talent-appropriate competition</a:t>
            </a:r>
          </a:p>
          <a:p>
            <a:r>
              <a:rPr lang="en-US" dirty="0">
                <a:latin typeface="Cambria" panose="02040503050406030204" pitchFamily="18" charset="0"/>
              </a:rPr>
              <a:t>They may not have been accepted by their teammates</a:t>
            </a:r>
          </a:p>
          <a:p>
            <a:r>
              <a:rPr lang="en-US" dirty="0">
                <a:solidFill>
                  <a:srgbClr val="FF0000"/>
                </a:solidFill>
                <a:latin typeface="Cambria" panose="02040503050406030204" pitchFamily="18" charset="0"/>
              </a:rPr>
              <a:t>They may not have been able to withstand pressure to be in the major leagues</a:t>
            </a:r>
          </a:p>
        </p:txBody>
      </p:sp>
      <p:pic>
        <p:nvPicPr>
          <p:cNvPr id="4" name="Picture 3" descr="A group of people posing for a photo&#10;&#10;Description automatically generated">
            <a:extLst>
              <a:ext uri="{FF2B5EF4-FFF2-40B4-BE49-F238E27FC236}">
                <a16:creationId xmlns:a16="http://schemas.microsoft.com/office/drawing/2014/main" id="{B2D58E09-AE05-46F3-921C-70C8B32F73E0}"/>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150858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5"/>
            <a:ext cx="10515600" cy="4667250"/>
          </a:xfrm>
        </p:spPr>
        <p:txBody>
          <a:bodyPr>
            <a:normAutofit/>
          </a:bodyPr>
          <a:lstStyle/>
          <a:p>
            <a:r>
              <a:rPr lang="en-US" dirty="0">
                <a:latin typeface="Cambria" panose="02040503050406030204" pitchFamily="18" charset="0"/>
              </a:rPr>
              <a:t>They generally did not get regular playing time</a:t>
            </a:r>
          </a:p>
          <a:p>
            <a:r>
              <a:rPr lang="en-US" dirty="0">
                <a:latin typeface="Cambria" panose="02040503050406030204" pitchFamily="18" charset="0"/>
              </a:rPr>
              <a:t>They did not play against talent-appropriate competition</a:t>
            </a:r>
          </a:p>
          <a:p>
            <a:r>
              <a:rPr lang="en-US" dirty="0">
                <a:latin typeface="Cambria" panose="02040503050406030204" pitchFamily="18" charset="0"/>
              </a:rPr>
              <a:t>They may not have been accepted by their teammates</a:t>
            </a:r>
          </a:p>
          <a:p>
            <a:r>
              <a:rPr lang="en-US" dirty="0">
                <a:latin typeface="Cambria" panose="02040503050406030204" pitchFamily="18" charset="0"/>
              </a:rPr>
              <a:t>They may not have been able to withstand pressure to be in the major leagues</a:t>
            </a:r>
          </a:p>
          <a:p>
            <a:r>
              <a:rPr lang="en-US" dirty="0">
                <a:solidFill>
                  <a:srgbClr val="FF0000"/>
                </a:solidFill>
                <a:latin typeface="Cambria" panose="02040503050406030204" pitchFamily="18" charset="0"/>
              </a:rPr>
              <a:t>They were too little to play regularly</a:t>
            </a:r>
          </a:p>
        </p:txBody>
      </p:sp>
      <p:pic>
        <p:nvPicPr>
          <p:cNvPr id="4" name="Picture 3" descr="A group of people posing for a photo&#10;&#10;Description automatically generated">
            <a:extLst>
              <a:ext uri="{FF2B5EF4-FFF2-40B4-BE49-F238E27FC236}">
                <a16:creationId xmlns:a16="http://schemas.microsoft.com/office/drawing/2014/main" id="{E1F70498-680A-4A33-A2EA-D1332637034D}"/>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15248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8E475DB-272F-4748-8AC0-AF1B36A8CF7B}"/>
              </a:ext>
            </a:extLst>
          </p:cNvPr>
          <p:cNvGraphicFramePr>
            <a:graphicFrameLocks/>
          </p:cNvGraphicFramePr>
          <p:nvPr>
            <p:extLst>
              <p:ext uri="{D42A27DB-BD31-4B8C-83A1-F6EECF244321}">
                <p14:modId xmlns:p14="http://schemas.microsoft.com/office/powerpoint/2010/main" val="749313805"/>
              </p:ext>
            </p:extLst>
          </p:nvPr>
        </p:nvGraphicFramePr>
        <p:xfrm>
          <a:off x="1143000" y="0"/>
          <a:ext cx="9639300" cy="685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F274B705-5890-49EE-8E7C-CBA354FA4D2F}"/>
              </a:ext>
            </a:extLst>
          </p:cNvPr>
          <p:cNvCxnSpPr/>
          <p:nvPr/>
        </p:nvCxnSpPr>
        <p:spPr>
          <a:xfrm flipV="1">
            <a:off x="8513379" y="1828800"/>
            <a:ext cx="867104" cy="1907628"/>
          </a:xfrm>
          <a:prstGeom prst="straightConnector1">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CEC70D2-804F-4703-A5EB-FB1622D142DF}"/>
              </a:ext>
            </a:extLst>
          </p:cNvPr>
          <p:cNvCxnSpPr>
            <a:cxnSpLocks/>
          </p:cNvCxnSpPr>
          <p:nvPr/>
        </p:nvCxnSpPr>
        <p:spPr>
          <a:xfrm flipH="1" flipV="1">
            <a:off x="9506607" y="2391103"/>
            <a:ext cx="126123" cy="1345325"/>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E5F636B-248B-4EC3-B749-E034C60BDF69}"/>
              </a:ext>
            </a:extLst>
          </p:cNvPr>
          <p:cNvSpPr/>
          <p:nvPr/>
        </p:nvSpPr>
        <p:spPr>
          <a:xfrm>
            <a:off x="7725103" y="3894111"/>
            <a:ext cx="2443656" cy="830997"/>
          </a:xfrm>
          <a:prstGeom prst="rect">
            <a:avLst/>
          </a:prstGeom>
          <a:solidFill>
            <a:srgbClr val="FCF8F2"/>
          </a:solidFill>
          <a:ln w="12700">
            <a:solidFill>
              <a:schemeClr val="tx1"/>
            </a:solidFill>
          </a:ln>
        </p:spPr>
        <p:txBody>
          <a:bodyPr wrap="square">
            <a:spAutoFit/>
          </a:bodyPr>
          <a:lstStyle/>
          <a:p>
            <a:pPr algn="ctr"/>
            <a:r>
              <a:rPr lang="en-US" sz="2400" dirty="0">
                <a:latin typeface="Cambria" panose="02040503050406030204" pitchFamily="18" charset="0"/>
              </a:rPr>
              <a:t>95</a:t>
            </a:r>
            <a:r>
              <a:rPr lang="en-US" sz="2400" baseline="30000" dirty="0">
                <a:latin typeface="Cambria" panose="02040503050406030204" pitchFamily="18" charset="0"/>
              </a:rPr>
              <a:t>th</a:t>
            </a:r>
            <a:r>
              <a:rPr lang="en-US" sz="2400" dirty="0">
                <a:latin typeface="Cambria" panose="02040503050406030204" pitchFamily="18" charset="0"/>
              </a:rPr>
              <a:t>-percentile</a:t>
            </a:r>
          </a:p>
          <a:p>
            <a:pPr algn="ctr"/>
            <a:r>
              <a:rPr lang="en-US" sz="2400" dirty="0">
                <a:latin typeface="Cambria" panose="02040503050406030204" pitchFamily="18" charset="0"/>
              </a:rPr>
              <a:t> 16-year-old</a:t>
            </a:r>
          </a:p>
        </p:txBody>
      </p:sp>
      <p:cxnSp>
        <p:nvCxnSpPr>
          <p:cNvPr id="13" name="Straight Arrow Connector 12">
            <a:extLst>
              <a:ext uri="{FF2B5EF4-FFF2-40B4-BE49-F238E27FC236}">
                <a16:creationId xmlns:a16="http://schemas.microsoft.com/office/drawing/2014/main" id="{04C03A66-D86C-4D42-9BFD-D85A8FE76E20}"/>
              </a:ext>
            </a:extLst>
          </p:cNvPr>
          <p:cNvCxnSpPr>
            <a:cxnSpLocks/>
          </p:cNvCxnSpPr>
          <p:nvPr/>
        </p:nvCxnSpPr>
        <p:spPr>
          <a:xfrm flipV="1">
            <a:off x="4267201" y="1324302"/>
            <a:ext cx="1271752" cy="315310"/>
          </a:xfrm>
          <a:prstGeom prst="straightConnector1">
            <a:avLst/>
          </a:prstGeom>
          <a:ln w="63500">
            <a:solidFill>
              <a:schemeClr val="accent4"/>
            </a:solidFill>
            <a:tailEnd type="stealth"/>
          </a:ln>
        </p:spPr>
        <p:style>
          <a:lnRef idx="1">
            <a:schemeClr val="accent1"/>
          </a:lnRef>
          <a:fillRef idx="0">
            <a:schemeClr val="accent1"/>
          </a:fillRef>
          <a:effectRef idx="0">
            <a:schemeClr val="accent1"/>
          </a:effectRef>
          <a:fontRef idx="minor">
            <a:schemeClr val="tx1"/>
          </a:fontRef>
        </p:style>
      </p:cxnSp>
      <p:sp>
        <p:nvSpPr>
          <p:cNvPr id="16" name="Star: 5 Points 15">
            <a:extLst>
              <a:ext uri="{FF2B5EF4-FFF2-40B4-BE49-F238E27FC236}">
                <a16:creationId xmlns:a16="http://schemas.microsoft.com/office/drawing/2014/main" id="{3243C336-0AF9-4804-8E61-6AD98860EB86}"/>
              </a:ext>
            </a:extLst>
          </p:cNvPr>
          <p:cNvSpPr/>
          <p:nvPr/>
        </p:nvSpPr>
        <p:spPr>
          <a:xfrm>
            <a:off x="5591504" y="882868"/>
            <a:ext cx="504496" cy="47296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F7F4609-C14C-48F9-85E3-9CFDCA3061D8}"/>
              </a:ext>
            </a:extLst>
          </p:cNvPr>
          <p:cNvSpPr txBox="1"/>
          <p:nvPr/>
        </p:nvSpPr>
        <p:spPr>
          <a:xfrm>
            <a:off x="1954924" y="1560106"/>
            <a:ext cx="2238704" cy="830997"/>
          </a:xfrm>
          <a:prstGeom prst="rect">
            <a:avLst/>
          </a:prstGeom>
          <a:solidFill>
            <a:srgbClr val="FCF8F2"/>
          </a:solidFill>
          <a:ln w="12700">
            <a:solidFill>
              <a:schemeClr val="tx1"/>
            </a:solidFill>
          </a:ln>
        </p:spPr>
        <p:txBody>
          <a:bodyPr wrap="square" rtlCol="0">
            <a:spAutoFit/>
          </a:bodyPr>
          <a:lstStyle/>
          <a:p>
            <a:pPr algn="ctr"/>
            <a:r>
              <a:rPr lang="en-US" sz="2400" i="1" dirty="0">
                <a:latin typeface="Cambria" panose="02040503050406030204" pitchFamily="18" charset="0"/>
              </a:rPr>
              <a:t>Average</a:t>
            </a:r>
            <a:r>
              <a:rPr lang="en-US" sz="2400" dirty="0">
                <a:latin typeface="Cambria" panose="02040503050406030204" pitchFamily="18" charset="0"/>
              </a:rPr>
              <a:t> size of MLB players</a:t>
            </a:r>
            <a:endParaRPr lang="en-US" sz="2400" i="1" dirty="0">
              <a:latin typeface="Cambria" panose="02040503050406030204" pitchFamily="18" charset="0"/>
            </a:endParaRPr>
          </a:p>
        </p:txBody>
      </p:sp>
    </p:spTree>
    <p:extLst>
      <p:ext uri="{BB962C8B-B14F-4D97-AF65-F5344CB8AC3E}">
        <p14:creationId xmlns:p14="http://schemas.microsoft.com/office/powerpoint/2010/main" val="15016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100"/>
                                        <p:tgtEl>
                                          <p:spTgt spid="2">
                                            <p:graphicEl>
                                              <a:chart seriesIdx="-3" categoryIdx="-3" bldStep="gridLegend"/>
                                            </p:graphicEl>
                                          </p:spTgt>
                                        </p:tgtEl>
                                      </p:cBhvr>
                                    </p:animEffect>
                                  </p:childTnLst>
                                </p:cTn>
                              </p:par>
                            </p:childTnLst>
                          </p:cTn>
                        </p:par>
                        <p:par>
                          <p:cTn id="8" fill="hold">
                            <p:stCondLst>
                              <p:cond delay="1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11" dur="100"/>
                                        <p:tgtEl>
                                          <p:spTgt spid="2">
                                            <p:graphicEl>
                                              <a:chart seriesIdx="-4" categoryIdx="0" bldStep="category"/>
                                            </p:graphicEl>
                                          </p:spTgt>
                                        </p:tgtEl>
                                      </p:cBhvr>
                                    </p:animEffect>
                                  </p:childTnLst>
                                </p:cTn>
                              </p:par>
                            </p:childTnLst>
                          </p:cTn>
                        </p:par>
                        <p:par>
                          <p:cTn id="12" fill="hold">
                            <p:stCondLst>
                              <p:cond delay="2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15" dur="100"/>
                                        <p:tgtEl>
                                          <p:spTgt spid="2">
                                            <p:graphicEl>
                                              <a:chart seriesIdx="-4" categoryIdx="1" bldStep="category"/>
                                            </p:graphicEl>
                                          </p:spTgt>
                                        </p:tgtEl>
                                      </p:cBhvr>
                                    </p:animEffect>
                                  </p:childTnLst>
                                </p:cTn>
                              </p:par>
                            </p:childTnLst>
                          </p:cTn>
                        </p:par>
                        <p:par>
                          <p:cTn id="16" fill="hold">
                            <p:stCondLst>
                              <p:cond delay="300"/>
                            </p:stCondLst>
                            <p:childTnLst>
                              <p:par>
                                <p:cTn id="17" presetID="22" presetClass="entr" presetSubtype="4" fill="hold" grpId="0" nodeType="afterEffect">
                                  <p:stCondLst>
                                    <p:cond delay="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19" dur="100"/>
                                        <p:tgtEl>
                                          <p:spTgt spid="2">
                                            <p:graphicEl>
                                              <a:chart seriesIdx="-4" categoryIdx="2" bldStep="category"/>
                                            </p:graphicEl>
                                          </p:spTgt>
                                        </p:tgtEl>
                                      </p:cBhvr>
                                    </p:animEffect>
                                  </p:childTnLst>
                                </p:cTn>
                              </p:par>
                            </p:childTnLst>
                          </p:cTn>
                        </p:par>
                        <p:par>
                          <p:cTn id="20" fill="hold">
                            <p:stCondLst>
                              <p:cond delay="400"/>
                            </p:stCondLst>
                            <p:childTnLst>
                              <p:par>
                                <p:cTn id="21" presetID="22" presetClass="entr" presetSubtype="4" fill="hold" grpId="0" nodeType="afterEffect">
                                  <p:stCondLst>
                                    <p:cond delay="0"/>
                                  </p:stCondLst>
                                  <p:childTnLst>
                                    <p:set>
                                      <p:cBhvr>
                                        <p:cTn id="22"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23" dur="100"/>
                                        <p:tgtEl>
                                          <p:spTgt spid="2">
                                            <p:graphicEl>
                                              <a:chart seriesIdx="-4" categoryIdx="3" bldStep="category"/>
                                            </p:graphic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wipe(down)">
                                      <p:cBhvr>
                                        <p:cTn id="27" dur="100"/>
                                        <p:tgtEl>
                                          <p:spTgt spid="2">
                                            <p:graphicEl>
                                              <a:chart seriesIdx="-4" categoryIdx="4" bldStep="category"/>
                                            </p:graphicEl>
                                          </p:spTgt>
                                        </p:tgtEl>
                                      </p:cBhvr>
                                    </p:animEffect>
                                  </p:childTnLst>
                                </p:cTn>
                              </p:par>
                            </p:childTnLst>
                          </p:cTn>
                        </p:par>
                        <p:par>
                          <p:cTn id="28" fill="hold">
                            <p:stCondLst>
                              <p:cond delay="600"/>
                            </p:stCondLst>
                            <p:childTnLst>
                              <p:par>
                                <p:cTn id="29" presetID="22" presetClass="entr" presetSubtype="4" fill="hold" grpId="0" nodeType="afterEffect">
                                  <p:stCondLst>
                                    <p:cond delay="0"/>
                                  </p:stCondLst>
                                  <p:childTnLst>
                                    <p:set>
                                      <p:cBhvr>
                                        <p:cTn id="30"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wipe(down)">
                                      <p:cBhvr>
                                        <p:cTn id="31" dur="100"/>
                                        <p:tgtEl>
                                          <p:spTgt spid="2">
                                            <p:graphicEl>
                                              <a:chart seriesIdx="-4" categoryIdx="5" bldStep="category"/>
                                            </p:graphicEl>
                                          </p:spTgt>
                                        </p:tgtEl>
                                      </p:cBhvr>
                                    </p:animEffect>
                                  </p:childTnLst>
                                </p:cTn>
                              </p:par>
                            </p:childTnLst>
                          </p:cTn>
                        </p:par>
                        <p:par>
                          <p:cTn id="32" fill="hold">
                            <p:stCondLst>
                              <p:cond delay="700"/>
                            </p:stCondLst>
                            <p:childTnLst>
                              <p:par>
                                <p:cTn id="33" presetID="22" presetClass="entr" presetSubtype="4" fill="hold" grpId="0" nodeType="afterEffect">
                                  <p:stCondLst>
                                    <p:cond delay="0"/>
                                  </p:stCondLst>
                                  <p:childTnLst>
                                    <p:set>
                                      <p:cBhvr>
                                        <p:cTn id="34" dur="1" fill="hold">
                                          <p:stCondLst>
                                            <p:cond delay="0"/>
                                          </p:stCondLst>
                                        </p:cTn>
                                        <p:tgtEl>
                                          <p:spTgt spid="2">
                                            <p:graphicEl>
                                              <a:chart seriesIdx="-4" categoryIdx="6" bldStep="category"/>
                                            </p:graphicEl>
                                          </p:spTgt>
                                        </p:tgtEl>
                                        <p:attrNameLst>
                                          <p:attrName>style.visibility</p:attrName>
                                        </p:attrNameLst>
                                      </p:cBhvr>
                                      <p:to>
                                        <p:strVal val="visible"/>
                                      </p:to>
                                    </p:set>
                                    <p:animEffect transition="in" filter="wipe(down)">
                                      <p:cBhvr>
                                        <p:cTn id="35" dur="100"/>
                                        <p:tgtEl>
                                          <p:spTgt spid="2">
                                            <p:graphicEl>
                                              <a:chart seriesIdx="-4" categoryIdx="6" bldStep="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par>
                          <p:cTn id="57" fill="hold">
                            <p:stCondLst>
                              <p:cond delay="1000"/>
                            </p:stCondLst>
                            <p:childTnLst>
                              <p:par>
                                <p:cTn id="58" presetID="10" presetClass="entr" presetSubtype="0" repeatCount="400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P spid="12" grpId="0" animBg="1"/>
      <p:bldP spid="16"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22207517-0B49-404A-8F07-ACAB40F86A18}"/>
                  </a:ext>
                </a:extLst>
              </p:cNvPr>
              <p:cNvGraphicFramePr/>
              <p:nvPr>
                <p:extLst>
                  <p:ext uri="{D42A27DB-BD31-4B8C-83A1-F6EECF244321}">
                    <p14:modId xmlns:p14="http://schemas.microsoft.com/office/powerpoint/2010/main" val="4245786117"/>
                  </p:ext>
                </p:extLst>
              </p:nvPr>
            </p:nvGraphicFramePr>
            <p:xfrm>
              <a:off x="975360" y="0"/>
              <a:ext cx="9784080" cy="68580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22207517-0B49-404A-8F07-ACAB40F86A18}"/>
                  </a:ext>
                </a:extLst>
              </p:cNvPr>
              <p:cNvPicPr>
                <a:picLocks noGrp="1" noRot="1" noChangeAspect="1" noMove="1" noResize="1" noEditPoints="1" noAdjustHandles="1" noChangeArrowheads="1" noChangeShapeType="1"/>
              </p:cNvPicPr>
              <p:nvPr/>
            </p:nvPicPr>
            <p:blipFill>
              <a:blip r:embed="rId4"/>
              <a:stretch>
                <a:fillRect/>
              </a:stretch>
            </p:blipFill>
            <p:spPr>
              <a:xfrm>
                <a:off x="975360" y="0"/>
                <a:ext cx="9784080" cy="6858000"/>
              </a:xfrm>
              <a:prstGeom prst="rect">
                <a:avLst/>
              </a:prstGeom>
            </p:spPr>
          </p:pic>
        </mc:Fallback>
      </mc:AlternateContent>
      <p:cxnSp>
        <p:nvCxnSpPr>
          <p:cNvPr id="3" name="Straight Arrow Connector 2">
            <a:extLst>
              <a:ext uri="{FF2B5EF4-FFF2-40B4-BE49-F238E27FC236}">
                <a16:creationId xmlns:a16="http://schemas.microsoft.com/office/drawing/2014/main" id="{6F7362B3-DFBD-4977-9723-BF417279EAE1}"/>
              </a:ext>
            </a:extLst>
          </p:cNvPr>
          <p:cNvCxnSpPr>
            <a:cxnSpLocks/>
          </p:cNvCxnSpPr>
          <p:nvPr/>
        </p:nvCxnSpPr>
        <p:spPr>
          <a:xfrm>
            <a:off x="2308485" y="3138032"/>
            <a:ext cx="815715" cy="1571128"/>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B9D1EAD-3AF7-412E-B827-FDED16AC12DB}"/>
              </a:ext>
            </a:extLst>
          </p:cNvPr>
          <p:cNvSpPr/>
          <p:nvPr/>
        </p:nvSpPr>
        <p:spPr>
          <a:xfrm>
            <a:off x="440811" y="1634711"/>
            <a:ext cx="2797063" cy="1631216"/>
          </a:xfrm>
          <a:prstGeom prst="rect">
            <a:avLst/>
          </a:prstGeom>
          <a:solidFill>
            <a:srgbClr val="FCF8F2"/>
          </a:solidFill>
          <a:ln w="12700">
            <a:solidFill>
              <a:schemeClr val="tx1"/>
            </a:solidFill>
          </a:ln>
        </p:spPr>
        <p:txBody>
          <a:bodyPr wrap="square">
            <a:spAutoFit/>
          </a:bodyPr>
          <a:lstStyle/>
          <a:p>
            <a:pPr algn="ctr"/>
            <a:r>
              <a:rPr lang="en-US" sz="2000" dirty="0">
                <a:latin typeface="Cambria" panose="02040503050406030204" pitchFamily="18" charset="0"/>
              </a:rPr>
              <a:t>95</a:t>
            </a:r>
            <a:r>
              <a:rPr lang="en-US" sz="2000" baseline="30000" dirty="0">
                <a:latin typeface="Cambria" panose="02040503050406030204" pitchFamily="18" charset="0"/>
              </a:rPr>
              <a:t>th</a:t>
            </a:r>
            <a:r>
              <a:rPr lang="en-US" sz="2000" dirty="0">
                <a:latin typeface="Cambria" panose="02040503050406030204" pitchFamily="18" charset="0"/>
              </a:rPr>
              <a:t>-percentile</a:t>
            </a:r>
          </a:p>
          <a:p>
            <a:pPr algn="ctr"/>
            <a:r>
              <a:rPr lang="en-US" sz="2000" dirty="0">
                <a:latin typeface="Cambria" panose="02040503050406030204" pitchFamily="18" charset="0"/>
              </a:rPr>
              <a:t> 16-year-old</a:t>
            </a:r>
          </a:p>
          <a:p>
            <a:pPr algn="ctr"/>
            <a:r>
              <a:rPr lang="en-US" sz="2000" dirty="0">
                <a:latin typeface="Cambria" panose="02040503050406030204" pitchFamily="18" charset="0"/>
              </a:rPr>
              <a:t>= </a:t>
            </a:r>
          </a:p>
          <a:p>
            <a:pPr algn="ctr"/>
            <a:r>
              <a:rPr lang="en-US" sz="2000" dirty="0">
                <a:latin typeface="Cambria" panose="02040503050406030204" pitchFamily="18" charset="0"/>
              </a:rPr>
              <a:t>9</a:t>
            </a:r>
            <a:r>
              <a:rPr lang="en-US" sz="2000" baseline="30000" dirty="0">
                <a:latin typeface="Cambria" panose="02040503050406030204" pitchFamily="18" charset="0"/>
              </a:rPr>
              <a:t>th</a:t>
            </a:r>
            <a:r>
              <a:rPr lang="en-US" sz="2000" dirty="0">
                <a:latin typeface="Cambria" panose="02040503050406030204" pitchFamily="18" charset="0"/>
              </a:rPr>
              <a:t> percentile </a:t>
            </a:r>
          </a:p>
          <a:p>
            <a:pPr algn="ctr"/>
            <a:r>
              <a:rPr lang="en-US" sz="2000" dirty="0">
                <a:latin typeface="Cambria" panose="02040503050406030204" pitchFamily="18" charset="0"/>
              </a:rPr>
              <a:t>major leaguer</a:t>
            </a:r>
          </a:p>
        </p:txBody>
      </p:sp>
    </p:spTree>
    <p:extLst>
      <p:ext uri="{BB962C8B-B14F-4D97-AF65-F5344CB8AC3E}">
        <p14:creationId xmlns:p14="http://schemas.microsoft.com/office/powerpoint/2010/main" val="98029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5"/>
            <a:ext cx="10515600" cy="4667250"/>
          </a:xfrm>
        </p:spPr>
        <p:txBody>
          <a:bodyPr>
            <a:normAutofit/>
          </a:bodyPr>
          <a:lstStyle/>
          <a:p>
            <a:r>
              <a:rPr lang="en-US" dirty="0">
                <a:latin typeface="Cambria" panose="02040503050406030204" pitchFamily="18" charset="0"/>
              </a:rPr>
              <a:t>They generally did not get regular playing time</a:t>
            </a:r>
          </a:p>
          <a:p>
            <a:r>
              <a:rPr lang="en-US" dirty="0">
                <a:latin typeface="Cambria" panose="02040503050406030204" pitchFamily="18" charset="0"/>
              </a:rPr>
              <a:t>They did not play against talent-appropriate competition</a:t>
            </a:r>
          </a:p>
          <a:p>
            <a:r>
              <a:rPr lang="en-US" dirty="0">
                <a:latin typeface="Cambria" panose="02040503050406030204" pitchFamily="18" charset="0"/>
              </a:rPr>
              <a:t>They may not have been accepted by their teammates</a:t>
            </a:r>
          </a:p>
          <a:p>
            <a:r>
              <a:rPr lang="en-US" dirty="0">
                <a:latin typeface="Cambria" panose="02040503050406030204" pitchFamily="18" charset="0"/>
              </a:rPr>
              <a:t>They may not have been able to withstand pressure to be in the major leagues</a:t>
            </a:r>
          </a:p>
          <a:p>
            <a:r>
              <a:rPr lang="en-US" dirty="0">
                <a:latin typeface="Cambria" panose="02040503050406030204" pitchFamily="18" charset="0"/>
              </a:rPr>
              <a:t>They were too little to play regularly</a:t>
            </a:r>
          </a:p>
          <a:p>
            <a:r>
              <a:rPr lang="en-US" dirty="0">
                <a:solidFill>
                  <a:srgbClr val="FF0000"/>
                </a:solidFill>
                <a:latin typeface="Cambria" panose="02040503050406030204" pitchFamily="18" charset="0"/>
              </a:rPr>
              <a:t>They missed their mommies</a:t>
            </a:r>
          </a:p>
        </p:txBody>
      </p:sp>
      <p:pic>
        <p:nvPicPr>
          <p:cNvPr id="4" name="Picture 3" descr="A group of people posing for a photo&#10;&#10;Description automatically generated">
            <a:extLst>
              <a:ext uri="{FF2B5EF4-FFF2-40B4-BE49-F238E27FC236}">
                <a16:creationId xmlns:a16="http://schemas.microsoft.com/office/drawing/2014/main" id="{54610CD7-FEBF-447F-BF84-C3A21917E1EA}"/>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1405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5"/>
            <a:ext cx="10515600" cy="4667250"/>
          </a:xfrm>
        </p:spPr>
        <p:txBody>
          <a:bodyPr>
            <a:normAutofit/>
          </a:bodyPr>
          <a:lstStyle/>
          <a:p>
            <a:r>
              <a:rPr lang="en-US" dirty="0">
                <a:latin typeface="Cambria" panose="02040503050406030204" pitchFamily="18" charset="0"/>
              </a:rPr>
              <a:t>They generally did not get regular playing time</a:t>
            </a:r>
          </a:p>
          <a:p>
            <a:r>
              <a:rPr lang="en-US" dirty="0">
                <a:latin typeface="Cambria" panose="02040503050406030204" pitchFamily="18" charset="0"/>
              </a:rPr>
              <a:t>They did not play against talent-appropriate competition</a:t>
            </a:r>
          </a:p>
          <a:p>
            <a:r>
              <a:rPr lang="en-US" dirty="0">
                <a:latin typeface="Cambria" panose="02040503050406030204" pitchFamily="18" charset="0"/>
              </a:rPr>
              <a:t>They may not have been accepted by their teammates</a:t>
            </a:r>
          </a:p>
          <a:p>
            <a:r>
              <a:rPr lang="en-US" dirty="0">
                <a:latin typeface="Cambria" panose="02040503050406030204" pitchFamily="18" charset="0"/>
              </a:rPr>
              <a:t>They may not have been able to withstand pressure to be in the major leagues</a:t>
            </a:r>
          </a:p>
          <a:p>
            <a:r>
              <a:rPr lang="en-US" dirty="0">
                <a:latin typeface="Cambria" panose="02040503050406030204" pitchFamily="18" charset="0"/>
              </a:rPr>
              <a:t>They were too little to play regularly</a:t>
            </a:r>
          </a:p>
          <a:p>
            <a:r>
              <a:rPr lang="en-US" dirty="0">
                <a:latin typeface="Cambria" panose="02040503050406030204" pitchFamily="18" charset="0"/>
              </a:rPr>
              <a:t>They missed their mommies</a:t>
            </a:r>
          </a:p>
        </p:txBody>
      </p:sp>
      <p:pic>
        <p:nvPicPr>
          <p:cNvPr id="4" name="Picture 3" descr="A group of people posing for a photo&#10;&#10;Description automatically generated">
            <a:extLst>
              <a:ext uri="{FF2B5EF4-FFF2-40B4-BE49-F238E27FC236}">
                <a16:creationId xmlns:a16="http://schemas.microsoft.com/office/drawing/2014/main" id="{DD7AE7E3-8124-4B44-B8FD-68EFC19C5834}"/>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2998421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561703" y="365125"/>
            <a:ext cx="10972800" cy="1325563"/>
          </a:xfrm>
        </p:spPr>
        <p:txBody>
          <a:bodyPr>
            <a:normAutofit fontScale="90000"/>
          </a:bodyPr>
          <a:lstStyle/>
          <a:p>
            <a:pPr algn="ctr"/>
            <a:r>
              <a:rPr lang="en-US" dirty="0">
                <a:latin typeface="Cambria" panose="02040503050406030204" pitchFamily="18" charset="0"/>
              </a:rPr>
              <a:t>How could a 16-year-old have ever been allowed to play major league baseball in the first place?</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p:txBody>
          <a:bodyPr/>
          <a:lstStyle/>
          <a:p>
            <a:pPr marL="514350" indent="-514350">
              <a:buFont typeface="+mj-lt"/>
              <a:buAutoNum type="arabicPeriod"/>
            </a:pPr>
            <a:r>
              <a:rPr lang="en-US" dirty="0">
                <a:solidFill>
                  <a:srgbClr val="FF0000"/>
                </a:solidFill>
                <a:latin typeface="Cambria" panose="02040503050406030204" pitchFamily="18" charset="0"/>
              </a:rPr>
              <a:t>In the 19</a:t>
            </a:r>
            <a:r>
              <a:rPr lang="en-US" baseline="30000" dirty="0">
                <a:solidFill>
                  <a:srgbClr val="FF0000"/>
                </a:solidFill>
                <a:latin typeface="Cambria" panose="02040503050406030204" pitchFamily="18" charset="0"/>
              </a:rPr>
              <a:t>th</a:t>
            </a:r>
            <a:r>
              <a:rPr lang="en-US" dirty="0">
                <a:solidFill>
                  <a:srgbClr val="FF0000"/>
                </a:solidFill>
                <a:latin typeface="Cambria" panose="02040503050406030204" pitchFamily="18" charset="0"/>
              </a:rPr>
              <a:t> Century, the game of baseball was so new, hardly anybody was an expert at playing it. </a:t>
            </a:r>
          </a:p>
        </p:txBody>
      </p:sp>
      <p:pic>
        <p:nvPicPr>
          <p:cNvPr id="4" name="Picture 3" descr="A group of people posing for a photo&#10;&#10;Description automatically generated">
            <a:extLst>
              <a:ext uri="{FF2B5EF4-FFF2-40B4-BE49-F238E27FC236}">
                <a16:creationId xmlns:a16="http://schemas.microsoft.com/office/drawing/2014/main" id="{CB478373-D25A-48AA-A09D-8432B30FE8A9}"/>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6333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lblogsourgame.files.wordpress.com/2016/04/091957_clipper_the-game-of-base-ball.jpg">
            <a:extLst>
              <a:ext uri="{FF2B5EF4-FFF2-40B4-BE49-F238E27FC236}">
                <a16:creationId xmlns:a16="http://schemas.microsoft.com/office/drawing/2014/main" id="{FDC1AF85-DAD9-4B2A-989B-8BD8195BE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2" y="414338"/>
            <a:ext cx="12143399"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1JSUT70YpL.jpg (350Ã500)">
            <a:extLst>
              <a:ext uri="{FF2B5EF4-FFF2-40B4-BE49-F238E27FC236}">
                <a16:creationId xmlns:a16="http://schemas.microsoft.com/office/drawing/2014/main" id="{23D4D903-D755-4B2B-8B84-80889BEA53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879" b="11528"/>
          <a:stretch/>
        </p:blipFill>
        <p:spPr bwMode="auto">
          <a:xfrm>
            <a:off x="2059704" y="0"/>
            <a:ext cx="8072591" cy="68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Jacob Doyle (age 16-146)</a:t>
            </a:r>
          </a:p>
          <a:p>
            <a:r>
              <a:rPr lang="en-US" sz="4000" dirty="0">
                <a:latin typeface="Cambria" panose="02040503050406030204" pitchFamily="18" charset="0"/>
              </a:rPr>
              <a:t>SS, 2B</a:t>
            </a:r>
          </a:p>
          <a:p>
            <a:r>
              <a:rPr lang="en-US" sz="4000" dirty="0">
                <a:latin typeface="Cambria" panose="02040503050406030204" pitchFamily="18" charset="0"/>
              </a:rPr>
              <a:t>Nationals of Washington</a:t>
            </a:r>
          </a:p>
          <a:p>
            <a:r>
              <a:rPr lang="en-US" sz="4000" dirty="0">
                <a:latin typeface="Cambria" panose="02040503050406030204" pitchFamily="18" charset="0"/>
              </a:rPr>
              <a:t>9 G, 11-for-41, .268 AVG</a:t>
            </a:r>
          </a:p>
        </p:txBody>
      </p:sp>
      <p:pic>
        <p:nvPicPr>
          <p:cNvPr id="9" name="Picture 8" descr="A close up of a mans face&#10;&#10;Description automatically generated">
            <a:extLst>
              <a:ext uri="{FF2B5EF4-FFF2-40B4-BE49-F238E27FC236}">
                <a16:creationId xmlns:a16="http://schemas.microsoft.com/office/drawing/2014/main" id="{77974F68-F331-43A1-B7E2-0822102C3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616" y="2075747"/>
            <a:ext cx="1851715" cy="2777573"/>
          </a:xfrm>
          <a:prstGeom prst="rect">
            <a:avLst/>
          </a:prstGeom>
        </p:spPr>
      </p:pic>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1872</a:t>
            </a:r>
          </a:p>
        </p:txBody>
      </p:sp>
    </p:spTree>
    <p:extLst>
      <p:ext uri="{BB962C8B-B14F-4D97-AF65-F5344CB8AC3E}">
        <p14:creationId xmlns:p14="http://schemas.microsoft.com/office/powerpoint/2010/main" val="41345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5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AE3D9D1-664B-4A7B-BDA0-70B5CBB3F670}"/>
              </a:ext>
            </a:extLst>
          </p:cNvPr>
          <p:cNvGraphicFramePr>
            <a:graphicFrameLocks/>
          </p:cNvGraphicFramePr>
          <p:nvPr>
            <p:extLst>
              <p:ext uri="{D42A27DB-BD31-4B8C-83A1-F6EECF244321}">
                <p14:modId xmlns:p14="http://schemas.microsoft.com/office/powerpoint/2010/main" val="2559072857"/>
              </p:ext>
            </p:extLst>
          </p:nvPr>
        </p:nvGraphicFramePr>
        <p:xfrm>
          <a:off x="814388" y="0"/>
          <a:ext cx="10501312"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9DB4FCAC-886F-46CF-ACB0-CAE1E1035906}"/>
              </a:ext>
            </a:extLst>
          </p:cNvPr>
          <p:cNvSpPr/>
          <p:nvPr/>
        </p:nvSpPr>
        <p:spPr>
          <a:xfrm>
            <a:off x="1540223" y="968102"/>
            <a:ext cx="599454" cy="34432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2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561703" y="365125"/>
            <a:ext cx="10972800" cy="1325563"/>
          </a:xfrm>
        </p:spPr>
        <p:txBody>
          <a:bodyPr>
            <a:normAutofit fontScale="90000"/>
          </a:bodyPr>
          <a:lstStyle/>
          <a:p>
            <a:pPr algn="ctr"/>
            <a:r>
              <a:rPr lang="en-US" dirty="0">
                <a:latin typeface="Cambria" panose="02040503050406030204" pitchFamily="18" charset="0"/>
              </a:rPr>
              <a:t>How could a 16-year-old have ever been allowed to play major league baseball in the first place?</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p:txBody>
          <a:bodyPr/>
          <a:lstStyle/>
          <a:p>
            <a:pPr marL="514350" indent="-514350">
              <a:buFont typeface="+mj-lt"/>
              <a:buAutoNum type="arabicPeriod"/>
            </a:pPr>
            <a:r>
              <a:rPr lang="en-US" sz="3200" dirty="0">
                <a:latin typeface="Cambria" panose="02040503050406030204" pitchFamily="18" charset="0"/>
              </a:rPr>
              <a:t>In the 19</a:t>
            </a:r>
            <a:r>
              <a:rPr lang="en-US" sz="3200" baseline="30000" dirty="0">
                <a:latin typeface="Cambria" panose="02040503050406030204" pitchFamily="18" charset="0"/>
              </a:rPr>
              <a:t>th</a:t>
            </a:r>
            <a:r>
              <a:rPr lang="en-US" sz="3200" dirty="0">
                <a:latin typeface="Cambria" panose="02040503050406030204" pitchFamily="18" charset="0"/>
              </a:rPr>
              <a:t> Century, the game of baseball was so new, hardly anybody was an expert at playing it. </a:t>
            </a:r>
          </a:p>
          <a:p>
            <a:pPr marL="514350" indent="-514350">
              <a:buFont typeface="+mj-lt"/>
              <a:buAutoNum type="arabicPeriod"/>
            </a:pPr>
            <a:r>
              <a:rPr lang="en-US" sz="3200" dirty="0">
                <a:solidFill>
                  <a:srgbClr val="FF0000"/>
                </a:solidFill>
                <a:latin typeface="Cambria" panose="02040503050406030204" pitchFamily="18" charset="0"/>
              </a:rPr>
              <a:t>World War II</a:t>
            </a:r>
          </a:p>
          <a:p>
            <a:pPr marL="457200" lvl="1" indent="0">
              <a:buNone/>
            </a:pPr>
            <a:endParaRPr lang="en-US" dirty="0">
              <a:latin typeface="Cambria" panose="02040503050406030204" pitchFamily="18" charset="0"/>
            </a:endParaRPr>
          </a:p>
        </p:txBody>
      </p:sp>
      <p:pic>
        <p:nvPicPr>
          <p:cNvPr id="4" name="Picture 3" descr="A group of people posing for a photo&#10;&#10;Description automatically generated">
            <a:extLst>
              <a:ext uri="{FF2B5EF4-FFF2-40B4-BE49-F238E27FC236}">
                <a16:creationId xmlns:a16="http://schemas.microsoft.com/office/drawing/2014/main" id="{227A0A7C-CB2C-4A5D-90C7-264B9BFBE20C}"/>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326419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posing for a photo&#10;&#10;Description automatically generated">
            <a:extLst>
              <a:ext uri="{FF2B5EF4-FFF2-40B4-BE49-F238E27FC236}">
                <a16:creationId xmlns:a16="http://schemas.microsoft.com/office/drawing/2014/main" id="{5631DCB7-3955-4C9C-949C-FAF7D11F7C42}"/>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aphicFrame>
        <p:nvGraphicFramePr>
          <p:cNvPr id="2" name="Chart 1">
            <a:extLst>
              <a:ext uri="{FF2B5EF4-FFF2-40B4-BE49-F238E27FC236}">
                <a16:creationId xmlns:a16="http://schemas.microsoft.com/office/drawing/2014/main" id="{6A08A578-A6BF-4F21-BB31-4C6EFFC64D8E}"/>
              </a:ext>
            </a:extLst>
          </p:cNvPr>
          <p:cNvGraphicFramePr>
            <a:graphicFrameLocks/>
          </p:cNvGraphicFramePr>
          <p:nvPr>
            <p:extLst>
              <p:ext uri="{D42A27DB-BD31-4B8C-83A1-F6EECF244321}">
                <p14:modId xmlns:p14="http://schemas.microsoft.com/office/powerpoint/2010/main" val="4159709136"/>
              </p:ext>
            </p:extLst>
          </p:nvPr>
        </p:nvGraphicFramePr>
        <p:xfrm>
          <a:off x="1420540" y="2104696"/>
          <a:ext cx="3703254" cy="4327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6D8E0833-E116-4CF0-8168-0170E69C3D28}"/>
              </a:ext>
            </a:extLst>
          </p:cNvPr>
          <p:cNvGraphicFramePr>
            <a:graphicFrameLocks/>
          </p:cNvGraphicFramePr>
          <p:nvPr>
            <p:extLst>
              <p:ext uri="{D42A27DB-BD31-4B8C-83A1-F6EECF244321}">
                <p14:modId xmlns:p14="http://schemas.microsoft.com/office/powerpoint/2010/main" val="2597717137"/>
              </p:ext>
            </p:extLst>
          </p:nvPr>
        </p:nvGraphicFramePr>
        <p:xfrm>
          <a:off x="5976936" y="362607"/>
          <a:ext cx="4254886" cy="60697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867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0" categoryIdx="0" bldStep="ptInCategory"/>
                                            </p:graphicEl>
                                          </p:spTgt>
                                        </p:tgtEl>
                                        <p:attrNameLst>
                                          <p:attrName>style.visibility</p:attrName>
                                        </p:attrNameLst>
                                      </p:cBhvr>
                                      <p:to>
                                        <p:strVal val="visible"/>
                                      </p:to>
                                    </p:set>
                                    <p:animEffect transition="in" filter="wipe(down)">
                                      <p:cBhvr>
                                        <p:cTn id="7" dur="500"/>
                                        <p:tgtEl>
                                          <p:spTgt spid="2">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chart seriesIdx="1" categoryIdx="0" bldStep="ptInCategory"/>
                                            </p:graphicEl>
                                          </p:spTgt>
                                        </p:tgtEl>
                                        <p:attrNameLst>
                                          <p:attrName>style.visibility</p:attrName>
                                        </p:attrNameLst>
                                      </p:cBhvr>
                                      <p:to>
                                        <p:strVal val="visible"/>
                                      </p:to>
                                    </p:set>
                                    <p:animEffect transition="in" filter="wipe(down)">
                                      <p:cBhvr>
                                        <p:cTn id="12" dur="500"/>
                                        <p:tgtEl>
                                          <p:spTgt spid="2">
                                            <p:graphicEl>
                                              <a:chart seriesIdx="1"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17" dur="500"/>
                                        <p:tgtEl>
                                          <p:spTgt spid="3">
                                            <p:graphicEl>
                                              <a:chart seriesIdx="-3" categoryIdx="-3" bldStep="gridLegend"/>
                                            </p:graphic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graphicEl>
                                              <a:chart seriesIdx="0" categoryIdx="0" bldStep="ptInCategory"/>
                                            </p:graphicEl>
                                          </p:spTgt>
                                        </p:tgtEl>
                                        <p:attrNameLst>
                                          <p:attrName>style.visibility</p:attrName>
                                        </p:attrNameLst>
                                      </p:cBhvr>
                                      <p:to>
                                        <p:strVal val="visible"/>
                                      </p:to>
                                    </p:set>
                                    <p:animEffect transition="in" filter="wipe(down)">
                                      <p:cBhvr>
                                        <p:cTn id="21" dur="500"/>
                                        <p:tgtEl>
                                          <p:spTgt spid="3">
                                            <p:graphicEl>
                                              <a:chart seriesIdx="0" categoryIdx="0" bldStep="ptInCategory"/>
                                            </p:graphicEl>
                                          </p:spTgt>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3">
                                            <p:graphicEl>
                                              <a:chart seriesIdx="1" categoryIdx="0" bldStep="ptInCategory"/>
                                            </p:graphicEl>
                                          </p:spTgt>
                                        </p:tgtEl>
                                        <p:attrNameLst>
                                          <p:attrName>style.visibility</p:attrName>
                                        </p:attrNameLst>
                                      </p:cBhvr>
                                      <p:to>
                                        <p:strVal val="visible"/>
                                      </p:to>
                                    </p:set>
                                    <p:animEffect transition="in" filter="wipe(down)">
                                      <p:cBhvr>
                                        <p:cTn id="25" dur="500"/>
                                        <p:tgtEl>
                                          <p:spTgt spid="3">
                                            <p:graphicEl>
                                              <a:chart seriesIdx="1"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El"/>
        </p:bldSub>
      </p:bldGraphic>
      <p:bldGraphic spid="3" grpId="0" uiExpand="1">
        <p:bldSub>
          <a:bldChart bld="categoryEl"/>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0618D0-CC14-4E31-9BA7-3769677BD263}"/>
              </a:ext>
            </a:extLst>
          </p:cNvPr>
          <p:cNvPicPr>
            <a:picLocks noChangeAspect="1"/>
          </p:cNvPicPr>
          <p:nvPr/>
        </p:nvPicPr>
        <p:blipFill rotWithShape="1">
          <a:blip r:embed="rId3"/>
          <a:srcRect t="7512"/>
          <a:stretch/>
        </p:blipFill>
        <p:spPr>
          <a:xfrm>
            <a:off x="832147" y="0"/>
            <a:ext cx="10527706" cy="6857999"/>
          </a:xfrm>
          <a:prstGeom prst="rect">
            <a:avLst/>
          </a:prstGeom>
        </p:spPr>
      </p:pic>
    </p:spTree>
    <p:extLst>
      <p:ext uri="{BB962C8B-B14F-4D97-AF65-F5344CB8AC3E}">
        <p14:creationId xmlns:p14="http://schemas.microsoft.com/office/powerpoint/2010/main" val="41779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3B2E3130-51DB-4F8E-8F73-A2EDB0AB2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855" y="0"/>
            <a:ext cx="7614289" cy="6858000"/>
          </a:xfrm>
          <a:prstGeom prst="rect">
            <a:avLst/>
          </a:prstGeom>
        </p:spPr>
      </p:pic>
    </p:spTree>
    <p:extLst>
      <p:ext uri="{BB962C8B-B14F-4D97-AF65-F5344CB8AC3E}">
        <p14:creationId xmlns:p14="http://schemas.microsoft.com/office/powerpoint/2010/main" val="270091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C1EF544-FAF7-499E-ABDF-2E19C38A4843}"/>
              </a:ext>
            </a:extLst>
          </p:cNvPr>
          <p:cNvGraphicFramePr>
            <a:graphicFrameLocks/>
          </p:cNvGraphicFramePr>
          <p:nvPr>
            <p:extLst>
              <p:ext uri="{D42A27DB-BD31-4B8C-83A1-F6EECF244321}">
                <p14:modId xmlns:p14="http://schemas.microsoft.com/office/powerpoint/2010/main" val="28553730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0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0" categoryIdx="71" bldStep="ptInCategory"/>
                                            </p:graphicEl>
                                          </p:spTgt>
                                        </p:tgtEl>
                                        <p:attrNameLst>
                                          <p:attrName>style.visibility</p:attrName>
                                        </p:attrNameLst>
                                      </p:cBhvr>
                                      <p:to>
                                        <p:strVal val="visible"/>
                                      </p:to>
                                    </p:set>
                                    <p:animEffect transition="in" filter="wipe(down)">
                                      <p:cBhvr>
                                        <p:cTn id="7" dur="500"/>
                                        <p:tgtEl>
                                          <p:spTgt spid="2">
                                            <p:graphicEl>
                                              <a:chart seriesIdx="0" categoryIdx="71" bldStep="ptInCategory"/>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graphicEl>
                                              <a:chart seriesIdx="0" categoryIdx="72" bldStep="ptInCategory"/>
                                            </p:graphicEl>
                                          </p:spTgt>
                                        </p:tgtEl>
                                        <p:attrNameLst>
                                          <p:attrName>style.visibility</p:attrName>
                                        </p:attrNameLst>
                                      </p:cBhvr>
                                      <p:to>
                                        <p:strVal val="visible"/>
                                      </p:to>
                                    </p:set>
                                    <p:animEffect transition="in" filter="wipe(down)">
                                      <p:cBhvr>
                                        <p:cTn id="10" dur="500"/>
                                        <p:tgtEl>
                                          <p:spTgt spid="2">
                                            <p:graphicEl>
                                              <a:chart seriesIdx="0" categoryIdx="72" bldStep="ptIn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graphicEl>
                                              <a:chart seriesIdx="0" categoryIdx="73" bldStep="ptInCategory"/>
                                            </p:graphicEl>
                                          </p:spTgt>
                                        </p:tgtEl>
                                        <p:attrNameLst>
                                          <p:attrName>style.visibility</p:attrName>
                                        </p:attrNameLst>
                                      </p:cBhvr>
                                      <p:to>
                                        <p:strVal val="visible"/>
                                      </p:to>
                                    </p:set>
                                    <p:animEffect transition="in" filter="wipe(down)">
                                      <p:cBhvr>
                                        <p:cTn id="13" dur="500"/>
                                        <p:tgtEl>
                                          <p:spTgt spid="2">
                                            <p:graphicEl>
                                              <a:chart seriesIdx="0" categoryIdx="73" bldStep="ptInCategory"/>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graphicEl>
                                              <a:chart seriesIdx="0" categoryIdx="74" bldStep="ptInCategory"/>
                                            </p:graphicEl>
                                          </p:spTgt>
                                        </p:tgtEl>
                                        <p:attrNameLst>
                                          <p:attrName>style.visibility</p:attrName>
                                        </p:attrNameLst>
                                      </p:cBhvr>
                                      <p:to>
                                        <p:strVal val="visible"/>
                                      </p:to>
                                    </p:set>
                                    <p:animEffect transition="in" filter="wipe(down)">
                                      <p:cBhvr>
                                        <p:cTn id="16" dur="500"/>
                                        <p:tgtEl>
                                          <p:spTgt spid="2">
                                            <p:graphicEl>
                                              <a:chart seriesIdx="0" categoryIdx="7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El"/>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561703" y="365125"/>
            <a:ext cx="10972800" cy="1325563"/>
          </a:xfrm>
        </p:spPr>
        <p:txBody>
          <a:bodyPr>
            <a:normAutofit fontScale="90000"/>
          </a:bodyPr>
          <a:lstStyle/>
          <a:p>
            <a:pPr algn="ctr"/>
            <a:r>
              <a:rPr lang="en-US" dirty="0">
                <a:latin typeface="Cambria" panose="02040503050406030204" pitchFamily="18" charset="0"/>
              </a:rPr>
              <a:t>How could a 16-year-old have ever been allowed to play major league baseball in the first place?</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p:txBody>
          <a:bodyPr/>
          <a:lstStyle/>
          <a:p>
            <a:pPr marL="514350" indent="-514350">
              <a:buFont typeface="+mj-lt"/>
              <a:buAutoNum type="arabicPeriod"/>
            </a:pPr>
            <a:r>
              <a:rPr lang="en-US" sz="3200" dirty="0">
                <a:latin typeface="Cambria" panose="02040503050406030204" pitchFamily="18" charset="0"/>
              </a:rPr>
              <a:t>In the 19</a:t>
            </a:r>
            <a:r>
              <a:rPr lang="en-US" sz="3200" baseline="30000" dirty="0">
                <a:latin typeface="Cambria" panose="02040503050406030204" pitchFamily="18" charset="0"/>
              </a:rPr>
              <a:t>th</a:t>
            </a:r>
            <a:r>
              <a:rPr lang="en-US" sz="3200" dirty="0">
                <a:latin typeface="Cambria" panose="02040503050406030204" pitchFamily="18" charset="0"/>
              </a:rPr>
              <a:t> Century, the game of baseball was so new, hardly anybody was an expert at playing it. </a:t>
            </a:r>
          </a:p>
          <a:p>
            <a:pPr marL="514350" indent="-514350">
              <a:buFont typeface="+mj-lt"/>
              <a:buAutoNum type="arabicPeriod"/>
            </a:pPr>
            <a:r>
              <a:rPr lang="en-US" sz="3200" dirty="0">
                <a:latin typeface="Cambria" panose="02040503050406030204" pitchFamily="18" charset="0"/>
              </a:rPr>
              <a:t>World War II</a:t>
            </a:r>
          </a:p>
          <a:p>
            <a:pPr marL="514350" indent="-514350">
              <a:buFont typeface="+mj-lt"/>
              <a:buAutoNum type="arabicPeriod"/>
            </a:pPr>
            <a:r>
              <a:rPr lang="en-US" sz="3200" dirty="0">
                <a:solidFill>
                  <a:srgbClr val="FF0000"/>
                </a:solidFill>
                <a:latin typeface="Cambria" panose="02040503050406030204" pitchFamily="18" charset="0"/>
              </a:rPr>
              <a:t>The Bonus Baby Rule</a:t>
            </a:r>
          </a:p>
          <a:p>
            <a:pPr marL="457200" lvl="1" indent="0">
              <a:buNone/>
            </a:pPr>
            <a:endParaRPr lang="en-US" dirty="0">
              <a:latin typeface="Cambria" panose="02040503050406030204" pitchFamily="18" charset="0"/>
            </a:endParaRPr>
          </a:p>
        </p:txBody>
      </p:sp>
      <p:pic>
        <p:nvPicPr>
          <p:cNvPr id="4" name="Picture 3" descr="A group of people posing for a photo&#10;&#10;Description automatically generated">
            <a:extLst>
              <a:ext uri="{FF2B5EF4-FFF2-40B4-BE49-F238E27FC236}">
                <a16:creationId xmlns:a16="http://schemas.microsoft.com/office/drawing/2014/main" id="{25D461EE-F705-4B40-9BDD-E65E88D13D0E}"/>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32448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4BCCE5-9F0C-4EAD-852F-ED699854B25D}"/>
              </a:ext>
            </a:extLst>
          </p:cNvPr>
          <p:cNvPicPr>
            <a:picLocks noChangeAspect="1"/>
          </p:cNvPicPr>
          <p:nvPr/>
        </p:nvPicPr>
        <p:blipFill>
          <a:blip r:embed="rId3"/>
          <a:stretch>
            <a:fillRect/>
          </a:stretch>
        </p:blipFill>
        <p:spPr>
          <a:xfrm>
            <a:off x="957702" y="1686579"/>
            <a:ext cx="2270564" cy="2270564"/>
          </a:xfrm>
          <a:prstGeom prst="rect">
            <a:avLst/>
          </a:prstGeom>
        </p:spPr>
      </p:pic>
      <p:pic>
        <p:nvPicPr>
          <p:cNvPr id="4" name="Picture 3">
            <a:extLst>
              <a:ext uri="{FF2B5EF4-FFF2-40B4-BE49-F238E27FC236}">
                <a16:creationId xmlns:a16="http://schemas.microsoft.com/office/drawing/2014/main" id="{7B85D5A3-FCE5-4D71-B025-C9AA9D331397}"/>
              </a:ext>
            </a:extLst>
          </p:cNvPr>
          <p:cNvPicPr>
            <a:picLocks noChangeAspect="1"/>
          </p:cNvPicPr>
          <p:nvPr/>
        </p:nvPicPr>
        <p:blipFill>
          <a:blip r:embed="rId4"/>
          <a:stretch>
            <a:fillRect/>
          </a:stretch>
        </p:blipFill>
        <p:spPr>
          <a:xfrm>
            <a:off x="4844941" y="1686579"/>
            <a:ext cx="2270564" cy="2270564"/>
          </a:xfrm>
          <a:prstGeom prst="rect">
            <a:avLst/>
          </a:prstGeom>
        </p:spPr>
      </p:pic>
      <p:pic>
        <p:nvPicPr>
          <p:cNvPr id="5" name="Picture 2" descr="1947 St. Louis Cardinals Logo">
            <a:extLst>
              <a:ext uri="{FF2B5EF4-FFF2-40B4-BE49-F238E27FC236}">
                <a16:creationId xmlns:a16="http://schemas.microsoft.com/office/drawing/2014/main" id="{FBEA755C-F397-41B4-8AAC-C6D35D793E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128" y="1686579"/>
            <a:ext cx="2270564" cy="22705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5698D48-ADE2-476D-927D-D0B18CECA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987" y="1077467"/>
            <a:ext cx="3265993" cy="3265993"/>
          </a:xfrm>
          <a:prstGeom prst="rect">
            <a:avLst/>
          </a:prstGeom>
        </p:spPr>
      </p:pic>
      <p:pic>
        <p:nvPicPr>
          <p:cNvPr id="23" name="Picture 22">
            <a:extLst>
              <a:ext uri="{FF2B5EF4-FFF2-40B4-BE49-F238E27FC236}">
                <a16:creationId xmlns:a16="http://schemas.microsoft.com/office/drawing/2014/main" id="{2A282D6D-BBDE-47A5-BFFC-B92BA33A13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9519" y="1077468"/>
            <a:ext cx="3265992" cy="3265992"/>
          </a:xfrm>
          <a:prstGeom prst="rect">
            <a:avLst/>
          </a:prstGeom>
        </p:spPr>
      </p:pic>
      <p:pic>
        <p:nvPicPr>
          <p:cNvPr id="24" name="Picture 23">
            <a:extLst>
              <a:ext uri="{FF2B5EF4-FFF2-40B4-BE49-F238E27FC236}">
                <a16:creationId xmlns:a16="http://schemas.microsoft.com/office/drawing/2014/main" id="{C0D095B6-614A-49A0-9059-9404FB3FB9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414" y="1077467"/>
            <a:ext cx="3265992" cy="3265992"/>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129C3020-9EDD-423E-AF7B-BF5909E2D943}"/>
              </a:ext>
            </a:extLst>
          </p:cNvPr>
          <p:cNvPicPr>
            <a:picLocks noChangeAspect="1"/>
          </p:cNvPicPr>
          <p:nvPr/>
        </p:nvPicPr>
        <p:blipFill>
          <a:blip r:embed="rId7">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1375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400"/>
                                  </p:stCondLst>
                                  <p:childTnLst>
                                    <p:set>
                                      <p:cBhvr>
                                        <p:cTn id="19" dur="1" fill="hold">
                                          <p:stCondLst>
                                            <p:cond delay="0"/>
                                          </p:stCondLst>
                                        </p:cTn>
                                        <p:tgtEl>
                                          <p:spTgt spid="23"/>
                                        </p:tgtEl>
                                        <p:attrNameLst>
                                          <p:attrName>style.visibility</p:attrName>
                                        </p:attrNameLst>
                                      </p:cBhvr>
                                      <p:to>
                                        <p:strVal val="visible"/>
                                      </p:to>
                                    </p:set>
                                  </p:childTnLst>
                                </p:cTn>
                              </p:par>
                            </p:childTnLst>
                          </p:cTn>
                        </p:par>
                        <p:par>
                          <p:cTn id="20" fill="hold">
                            <p:stCondLst>
                              <p:cond delay="400"/>
                            </p:stCondLst>
                            <p:childTnLst>
                              <p:par>
                                <p:cTn id="21" presetID="1" presetClass="entr" presetSubtype="0" fill="hold" nodeType="afterEffect">
                                  <p:stCondLst>
                                    <p:cond delay="30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 up of text on a black background&#10;&#10;Description automatically generated">
            <a:extLst>
              <a:ext uri="{FF2B5EF4-FFF2-40B4-BE49-F238E27FC236}">
                <a16:creationId xmlns:a16="http://schemas.microsoft.com/office/drawing/2014/main" id="{99B74CF7-3A91-408D-AEDC-631E24C87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850"/>
            <a:ext cx="4045575" cy="3923352"/>
          </a:xfrm>
          <a:prstGeom prst="rect">
            <a:avLst/>
          </a:prstGeom>
        </p:spPr>
      </p:pic>
      <p:pic>
        <p:nvPicPr>
          <p:cNvPr id="20" name="Picture 19" descr="A close up of text on a black background&#10;&#10;Description automatically generated">
            <a:extLst>
              <a:ext uri="{FF2B5EF4-FFF2-40B4-BE49-F238E27FC236}">
                <a16:creationId xmlns:a16="http://schemas.microsoft.com/office/drawing/2014/main" id="{AEE19C3B-2E3C-4728-95A7-07590D54A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52" y="724895"/>
            <a:ext cx="4045575" cy="3923352"/>
          </a:xfrm>
          <a:prstGeom prst="rect">
            <a:avLst/>
          </a:prstGeom>
        </p:spPr>
      </p:pic>
      <p:pic>
        <p:nvPicPr>
          <p:cNvPr id="21" name="Picture 20" descr="A close up of text on a black background&#10;&#10;Description automatically generated">
            <a:extLst>
              <a:ext uri="{FF2B5EF4-FFF2-40B4-BE49-F238E27FC236}">
                <a16:creationId xmlns:a16="http://schemas.microsoft.com/office/drawing/2014/main" id="{4D509E82-4E14-4C06-B648-C26957E90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425" y="1714500"/>
            <a:ext cx="4045575" cy="3923352"/>
          </a:xfrm>
          <a:prstGeom prst="rect">
            <a:avLst/>
          </a:prstGeom>
        </p:spPr>
      </p:pic>
      <p:pic>
        <p:nvPicPr>
          <p:cNvPr id="22" name="Picture 21" descr="A close up of text on a black background&#10;&#10;Description automatically generated">
            <a:extLst>
              <a:ext uri="{FF2B5EF4-FFF2-40B4-BE49-F238E27FC236}">
                <a16:creationId xmlns:a16="http://schemas.microsoft.com/office/drawing/2014/main" id="{2389D5CD-21CE-4241-83D1-5372DB20D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598" y="2686571"/>
            <a:ext cx="4045575" cy="3923352"/>
          </a:xfrm>
          <a:prstGeom prst="rect">
            <a:avLst/>
          </a:prstGeom>
        </p:spPr>
      </p:pic>
      <p:pic>
        <p:nvPicPr>
          <p:cNvPr id="2050" name="Picture 2">
            <a:extLst>
              <a:ext uri="{FF2B5EF4-FFF2-40B4-BE49-F238E27FC236}">
                <a16:creationId xmlns:a16="http://schemas.microsoft.com/office/drawing/2014/main" id="{58325F4A-D3EC-4D9C-85D4-0BB81F70D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052" y="43335"/>
            <a:ext cx="3345803"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A16ff+7AyqJeAAAAAElFTkSuQmCC (228Ã221)">
            <a:extLst>
              <a:ext uri="{FF2B5EF4-FFF2-40B4-BE49-F238E27FC236}">
                <a16:creationId xmlns:a16="http://schemas.microsoft.com/office/drawing/2014/main" id="{AF59A618-A985-47E2-A8FC-B88E8E5B5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2346" y="3520447"/>
            <a:ext cx="3345803" cy="32430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A group of people posing for a photo&#10;&#10;Description automatically generated">
            <a:extLst>
              <a:ext uri="{FF2B5EF4-FFF2-40B4-BE49-F238E27FC236}">
                <a16:creationId xmlns:a16="http://schemas.microsoft.com/office/drawing/2014/main" id="{002D6743-020B-4630-A412-F4B94F16BA7C}"/>
              </a:ext>
            </a:extLst>
          </p:cNvPr>
          <p:cNvPicPr>
            <a:picLocks noChangeAspect="1"/>
          </p:cNvPicPr>
          <p:nvPr/>
        </p:nvPicPr>
        <p:blipFill>
          <a:blip r:embed="rId6">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375710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
                                        <p:tgtEl>
                                          <p:spTgt spid="19"/>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
                                        <p:tgtEl>
                                          <p:spTgt spid="20"/>
                                        </p:tgtEl>
                                      </p:cBhvr>
                                    </p:animEffect>
                                  </p:childTnLst>
                                </p:cTn>
                              </p:par>
                            </p:childTnLst>
                          </p:cTn>
                        </p:par>
                        <p:par>
                          <p:cTn id="12" fill="hold">
                            <p:stCondLst>
                              <p:cond delay="2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
                                        <p:tgtEl>
                                          <p:spTgt spid="21"/>
                                        </p:tgtEl>
                                      </p:cBhvr>
                                    </p:animEffect>
                                  </p:childTnLst>
                                </p:cTn>
                              </p:par>
                            </p:childTnLst>
                          </p:cTn>
                        </p:par>
                        <p:par>
                          <p:cTn id="16" fill="hold">
                            <p:stCondLst>
                              <p:cond delay="3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up)">
                                      <p:cBhvr>
                                        <p:cTn id="24" dur="200"/>
                                        <p:tgtEl>
                                          <p:spTgt spid="2050"/>
                                        </p:tgtEl>
                                      </p:cBhvr>
                                    </p:animEffect>
                                  </p:childTnLst>
                                </p:cTn>
                              </p:par>
                            </p:childTnLst>
                          </p:cTn>
                        </p:par>
                        <p:par>
                          <p:cTn id="25" fill="hold">
                            <p:stCondLst>
                              <p:cond delay="200"/>
                            </p:stCondLst>
                            <p:childTnLst>
                              <p:par>
                                <p:cTn id="26" presetID="22" presetClass="entr" presetSubtype="1"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ipe(up)">
                                      <p:cBhvr>
                                        <p:cTn id="28" dur="2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0513DB4-E6FE-41BE-92F7-DF3B0B8B47C8}"/>
              </a:ext>
            </a:extLst>
          </p:cNvPr>
          <p:cNvGraphicFramePr>
            <a:graphicFrameLocks/>
          </p:cNvGraphicFramePr>
          <p:nvPr>
            <p:extLst>
              <p:ext uri="{D42A27DB-BD31-4B8C-83A1-F6EECF244321}">
                <p14:modId xmlns:p14="http://schemas.microsoft.com/office/powerpoint/2010/main" val="2822632259"/>
              </p:ext>
            </p:extLst>
          </p:nvPr>
        </p:nvGraphicFramePr>
        <p:xfrm>
          <a:off x="1069145" y="0"/>
          <a:ext cx="9861451"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39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wipe(down)">
                                      <p:cBhvr>
                                        <p:cTn id="7" dur="500"/>
                                        <p:tgtEl>
                                          <p:spTgt spid="8">
                                            <p:graphicEl>
                                              <a:chart seriesIdx="0" categoryIdx="0" bldStep="ptInSeries"/>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wipe(down)">
                                      <p:cBhvr>
                                        <p:cTn id="10" dur="500"/>
                                        <p:tgtEl>
                                          <p:spTgt spid="8">
                                            <p:graphicEl>
                                              <a:chart seriesIdx="0" categoryIdx="1" bldStep="ptIn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wipe(down)">
                                      <p:cBhvr>
                                        <p:cTn id="13" dur="500"/>
                                        <p:tgtEl>
                                          <p:spTgt spid="8">
                                            <p:graphicEl>
                                              <a:chart seriesIdx="0" categoryIdx="2" bldStep="ptIn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wipe(down)">
                                      <p:cBhvr>
                                        <p:cTn id="16" dur="500"/>
                                        <p:tgtEl>
                                          <p:spTgt spid="8">
                                            <p:graphicEl>
                                              <a:chart seriesIdx="0" categoryIdx="3" bldStep="ptInSeries"/>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graphicEl>
                                              <a:chart seriesIdx="0" categoryIdx="4" bldStep="ptInSeries"/>
                                            </p:graphicEl>
                                          </p:spTgt>
                                        </p:tgtEl>
                                        <p:attrNameLst>
                                          <p:attrName>style.visibility</p:attrName>
                                        </p:attrNameLst>
                                      </p:cBhvr>
                                      <p:to>
                                        <p:strVal val="visible"/>
                                      </p:to>
                                    </p:set>
                                    <p:animEffect transition="in" filter="wipe(down)">
                                      <p:cBhvr>
                                        <p:cTn id="19" dur="500"/>
                                        <p:tgtEl>
                                          <p:spTgt spid="8">
                                            <p:graphicEl>
                                              <a:chart seriesIdx="0" categoryIdx="4" bldStep="ptIn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graphicEl>
                                              <a:chart seriesIdx="0" categoryIdx="5" bldStep="ptInSeries"/>
                                            </p:graphicEl>
                                          </p:spTgt>
                                        </p:tgtEl>
                                        <p:attrNameLst>
                                          <p:attrName>style.visibility</p:attrName>
                                        </p:attrNameLst>
                                      </p:cBhvr>
                                      <p:to>
                                        <p:strVal val="visible"/>
                                      </p:to>
                                    </p:set>
                                    <p:animEffect transition="in" filter="wipe(down)">
                                      <p:cBhvr>
                                        <p:cTn id="22" dur="500"/>
                                        <p:tgtEl>
                                          <p:spTgt spid="8">
                                            <p:graphicEl>
                                              <a:chart seriesIdx="0" categoryIdx="5" bldStep="ptInSeries"/>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graphicEl>
                                              <a:chart seriesIdx="0" categoryIdx="6" bldStep="ptInSeries"/>
                                            </p:graphicEl>
                                          </p:spTgt>
                                        </p:tgtEl>
                                        <p:attrNameLst>
                                          <p:attrName>style.visibility</p:attrName>
                                        </p:attrNameLst>
                                      </p:cBhvr>
                                      <p:to>
                                        <p:strVal val="visible"/>
                                      </p:to>
                                    </p:set>
                                    <p:animEffect transition="in" filter="wipe(down)">
                                      <p:cBhvr>
                                        <p:cTn id="25" dur="500"/>
                                        <p:tgtEl>
                                          <p:spTgt spid="8">
                                            <p:graphicEl>
                                              <a:chart seriesIdx="0" categoryIdx="6" bldStep="ptIn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graphicEl>
                                              <a:chart seriesIdx="0" categoryIdx="7" bldStep="ptInSeries"/>
                                            </p:graphicEl>
                                          </p:spTgt>
                                        </p:tgtEl>
                                        <p:attrNameLst>
                                          <p:attrName>style.visibility</p:attrName>
                                        </p:attrNameLst>
                                      </p:cBhvr>
                                      <p:to>
                                        <p:strVal val="visible"/>
                                      </p:to>
                                    </p:set>
                                    <p:animEffect transition="in" filter="wipe(down)">
                                      <p:cBhvr>
                                        <p:cTn id="30" dur="500"/>
                                        <p:tgtEl>
                                          <p:spTgt spid="8">
                                            <p:graphicEl>
                                              <a:chart seriesIdx="0" categoryIdx="7" bldStep="ptIn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graphicEl>
                                              <a:chart seriesIdx="0" categoryIdx="8" bldStep="ptInSeries"/>
                                            </p:graphicEl>
                                          </p:spTgt>
                                        </p:tgtEl>
                                        <p:attrNameLst>
                                          <p:attrName>style.visibility</p:attrName>
                                        </p:attrNameLst>
                                      </p:cBhvr>
                                      <p:to>
                                        <p:strVal val="visible"/>
                                      </p:to>
                                    </p:set>
                                    <p:animEffect transition="in" filter="wipe(down)">
                                      <p:cBhvr>
                                        <p:cTn id="35" dur="500"/>
                                        <p:tgtEl>
                                          <p:spTgt spid="8">
                                            <p:graphicEl>
                                              <a:chart seriesIdx="0" categoryIdx="8" bldStep="ptInSeries"/>
                                            </p:graphic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8">
                                            <p:graphicEl>
                                              <a:chart seriesIdx="0" categoryIdx="9" bldStep="ptInSeries"/>
                                            </p:graphicEl>
                                          </p:spTgt>
                                        </p:tgtEl>
                                        <p:attrNameLst>
                                          <p:attrName>style.visibility</p:attrName>
                                        </p:attrNameLst>
                                      </p:cBhvr>
                                      <p:to>
                                        <p:strVal val="visible"/>
                                      </p:to>
                                    </p:set>
                                    <p:animEffect transition="in" filter="wipe(down)">
                                      <p:cBhvr>
                                        <p:cTn id="39" dur="500"/>
                                        <p:tgtEl>
                                          <p:spTgt spid="8">
                                            <p:graphicEl>
                                              <a:chart seriesIdx="0" categoryIdx="9" bldStep="ptIn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graphicEl>
                                              <a:chart seriesIdx="0" categoryIdx="10" bldStep="ptInSeries"/>
                                            </p:graphicEl>
                                          </p:spTgt>
                                        </p:tgtEl>
                                        <p:attrNameLst>
                                          <p:attrName>style.visibility</p:attrName>
                                        </p:attrNameLst>
                                      </p:cBhvr>
                                      <p:to>
                                        <p:strVal val="visible"/>
                                      </p:to>
                                    </p:set>
                                    <p:animEffect transition="in" filter="wipe(down)">
                                      <p:cBhvr>
                                        <p:cTn id="44" dur="500"/>
                                        <p:tgtEl>
                                          <p:spTgt spid="8">
                                            <p:graphicEl>
                                              <a:chart seriesIdx="0" categoryIdx="10" bldStep="ptInSeries"/>
                                            </p:graphicEl>
                                          </p:spTgt>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8">
                                            <p:graphicEl>
                                              <a:chart seriesIdx="0" categoryIdx="11" bldStep="ptInSeries"/>
                                            </p:graphicEl>
                                          </p:spTgt>
                                        </p:tgtEl>
                                        <p:attrNameLst>
                                          <p:attrName>style.visibility</p:attrName>
                                        </p:attrNameLst>
                                      </p:cBhvr>
                                      <p:to>
                                        <p:strVal val="visible"/>
                                      </p:to>
                                    </p:set>
                                    <p:animEffect transition="in" filter="wipe(down)">
                                      <p:cBhvr>
                                        <p:cTn id="48" dur="500"/>
                                        <p:tgtEl>
                                          <p:spTgt spid="8">
                                            <p:graphicEl>
                                              <a:chart seriesIdx="0" categoryIdx="11" bldStep="ptInSeries"/>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graphicEl>
                                              <a:chart seriesIdx="0" categoryIdx="12" bldStep="ptInSeries"/>
                                            </p:graphicEl>
                                          </p:spTgt>
                                        </p:tgtEl>
                                        <p:attrNameLst>
                                          <p:attrName>style.visibility</p:attrName>
                                        </p:attrNameLst>
                                      </p:cBhvr>
                                      <p:to>
                                        <p:strVal val="visible"/>
                                      </p:to>
                                    </p:set>
                                    <p:animEffect transition="in" filter="wipe(down)">
                                      <p:cBhvr>
                                        <p:cTn id="53" dur="150"/>
                                        <p:tgtEl>
                                          <p:spTgt spid="8">
                                            <p:graphicEl>
                                              <a:chart seriesIdx="0" categoryIdx="12" bldStep="ptInSeries"/>
                                            </p:graphicEl>
                                          </p:spTgt>
                                        </p:tgtEl>
                                      </p:cBhvr>
                                    </p:animEffect>
                                  </p:childTnLst>
                                </p:cTn>
                              </p:par>
                            </p:childTnLst>
                          </p:cTn>
                        </p:par>
                        <p:par>
                          <p:cTn id="54" fill="hold">
                            <p:stCondLst>
                              <p:cond delay="150"/>
                            </p:stCondLst>
                            <p:childTnLst>
                              <p:par>
                                <p:cTn id="55" presetID="22" presetClass="entr" presetSubtype="4" fill="hold" grpId="0" nodeType="afterEffect">
                                  <p:stCondLst>
                                    <p:cond delay="0"/>
                                  </p:stCondLst>
                                  <p:childTnLst>
                                    <p:set>
                                      <p:cBhvr>
                                        <p:cTn id="56" dur="1" fill="hold">
                                          <p:stCondLst>
                                            <p:cond delay="0"/>
                                          </p:stCondLst>
                                        </p:cTn>
                                        <p:tgtEl>
                                          <p:spTgt spid="8">
                                            <p:graphicEl>
                                              <a:chart seriesIdx="0" categoryIdx="13" bldStep="ptInSeries"/>
                                            </p:graphicEl>
                                          </p:spTgt>
                                        </p:tgtEl>
                                        <p:attrNameLst>
                                          <p:attrName>style.visibility</p:attrName>
                                        </p:attrNameLst>
                                      </p:cBhvr>
                                      <p:to>
                                        <p:strVal val="visible"/>
                                      </p:to>
                                    </p:set>
                                    <p:animEffect transition="in" filter="wipe(down)">
                                      <p:cBhvr>
                                        <p:cTn id="57" dur="150"/>
                                        <p:tgtEl>
                                          <p:spTgt spid="8">
                                            <p:graphicEl>
                                              <a:chart seriesIdx="0" categoryIdx="13" bldStep="ptInSeries"/>
                                            </p:graphicEl>
                                          </p:spTgt>
                                        </p:tgtEl>
                                      </p:cBhvr>
                                    </p:animEffect>
                                  </p:childTnLst>
                                </p:cTn>
                              </p:par>
                            </p:childTnLst>
                          </p:cTn>
                        </p:par>
                        <p:par>
                          <p:cTn id="58" fill="hold">
                            <p:stCondLst>
                              <p:cond delay="300"/>
                            </p:stCondLst>
                            <p:childTnLst>
                              <p:par>
                                <p:cTn id="59" presetID="22" presetClass="entr" presetSubtype="4" fill="hold" grpId="0" nodeType="afterEffect">
                                  <p:stCondLst>
                                    <p:cond delay="0"/>
                                  </p:stCondLst>
                                  <p:childTnLst>
                                    <p:set>
                                      <p:cBhvr>
                                        <p:cTn id="60" dur="1" fill="hold">
                                          <p:stCondLst>
                                            <p:cond delay="0"/>
                                          </p:stCondLst>
                                        </p:cTn>
                                        <p:tgtEl>
                                          <p:spTgt spid="8">
                                            <p:graphicEl>
                                              <a:chart seriesIdx="0" categoryIdx="14" bldStep="ptInSeries"/>
                                            </p:graphicEl>
                                          </p:spTgt>
                                        </p:tgtEl>
                                        <p:attrNameLst>
                                          <p:attrName>style.visibility</p:attrName>
                                        </p:attrNameLst>
                                      </p:cBhvr>
                                      <p:to>
                                        <p:strVal val="visible"/>
                                      </p:to>
                                    </p:set>
                                    <p:animEffect transition="in" filter="wipe(down)">
                                      <p:cBhvr>
                                        <p:cTn id="61" dur="150"/>
                                        <p:tgtEl>
                                          <p:spTgt spid="8">
                                            <p:graphicEl>
                                              <a:chart seriesIdx="0" categoryIdx="14" bldStep="ptInSeries"/>
                                            </p:graphicEl>
                                          </p:spTgt>
                                        </p:tgtEl>
                                      </p:cBhvr>
                                    </p:animEffect>
                                  </p:childTnLst>
                                </p:cTn>
                              </p:par>
                            </p:childTnLst>
                          </p:cTn>
                        </p:par>
                        <p:par>
                          <p:cTn id="62" fill="hold">
                            <p:stCondLst>
                              <p:cond delay="450"/>
                            </p:stCondLst>
                            <p:childTnLst>
                              <p:par>
                                <p:cTn id="63" presetID="22" presetClass="entr" presetSubtype="4" fill="hold" grpId="0" nodeType="afterEffect">
                                  <p:stCondLst>
                                    <p:cond delay="0"/>
                                  </p:stCondLst>
                                  <p:childTnLst>
                                    <p:set>
                                      <p:cBhvr>
                                        <p:cTn id="64" dur="1" fill="hold">
                                          <p:stCondLst>
                                            <p:cond delay="0"/>
                                          </p:stCondLst>
                                        </p:cTn>
                                        <p:tgtEl>
                                          <p:spTgt spid="8">
                                            <p:graphicEl>
                                              <a:chart seriesIdx="0" categoryIdx="15" bldStep="ptInSeries"/>
                                            </p:graphicEl>
                                          </p:spTgt>
                                        </p:tgtEl>
                                        <p:attrNameLst>
                                          <p:attrName>style.visibility</p:attrName>
                                        </p:attrNameLst>
                                      </p:cBhvr>
                                      <p:to>
                                        <p:strVal val="visible"/>
                                      </p:to>
                                    </p:set>
                                    <p:animEffect transition="in" filter="wipe(down)">
                                      <p:cBhvr>
                                        <p:cTn id="65" dur="150"/>
                                        <p:tgtEl>
                                          <p:spTgt spid="8">
                                            <p:graphicEl>
                                              <a:chart seriesIdx="0" categoryIdx="15" bldStep="ptInSeries"/>
                                            </p:graphicEl>
                                          </p:spTgt>
                                        </p:tgtEl>
                                      </p:cBhvr>
                                    </p:animEffect>
                                  </p:childTnLst>
                                </p:cTn>
                              </p:par>
                            </p:childTnLst>
                          </p:cTn>
                        </p:par>
                        <p:par>
                          <p:cTn id="66" fill="hold">
                            <p:stCondLst>
                              <p:cond delay="600"/>
                            </p:stCondLst>
                            <p:childTnLst>
                              <p:par>
                                <p:cTn id="67" presetID="22" presetClass="entr" presetSubtype="4" fill="hold" grpId="0" nodeType="afterEffect">
                                  <p:stCondLst>
                                    <p:cond delay="0"/>
                                  </p:stCondLst>
                                  <p:childTnLst>
                                    <p:set>
                                      <p:cBhvr>
                                        <p:cTn id="68" dur="1" fill="hold">
                                          <p:stCondLst>
                                            <p:cond delay="0"/>
                                          </p:stCondLst>
                                        </p:cTn>
                                        <p:tgtEl>
                                          <p:spTgt spid="8">
                                            <p:graphicEl>
                                              <a:chart seriesIdx="0" categoryIdx="16" bldStep="ptInSeries"/>
                                            </p:graphicEl>
                                          </p:spTgt>
                                        </p:tgtEl>
                                        <p:attrNameLst>
                                          <p:attrName>style.visibility</p:attrName>
                                        </p:attrNameLst>
                                      </p:cBhvr>
                                      <p:to>
                                        <p:strVal val="visible"/>
                                      </p:to>
                                    </p:set>
                                    <p:animEffect transition="in" filter="wipe(down)">
                                      <p:cBhvr>
                                        <p:cTn id="69" dur="150"/>
                                        <p:tgtEl>
                                          <p:spTgt spid="8">
                                            <p:graphicEl>
                                              <a:chart seriesIdx="0" categoryIdx="16" bldStep="ptInSeries"/>
                                            </p:graphicEl>
                                          </p:spTgt>
                                        </p:tgtEl>
                                      </p:cBhvr>
                                    </p:animEffect>
                                  </p:childTnLst>
                                </p:cTn>
                              </p:par>
                            </p:childTnLst>
                          </p:cTn>
                        </p:par>
                        <p:par>
                          <p:cTn id="70" fill="hold">
                            <p:stCondLst>
                              <p:cond delay="750"/>
                            </p:stCondLst>
                            <p:childTnLst>
                              <p:par>
                                <p:cTn id="71" presetID="22" presetClass="entr" presetSubtype="4" fill="hold" grpId="0" nodeType="afterEffect">
                                  <p:stCondLst>
                                    <p:cond delay="0"/>
                                  </p:stCondLst>
                                  <p:childTnLst>
                                    <p:set>
                                      <p:cBhvr>
                                        <p:cTn id="72" dur="1" fill="hold">
                                          <p:stCondLst>
                                            <p:cond delay="0"/>
                                          </p:stCondLst>
                                        </p:cTn>
                                        <p:tgtEl>
                                          <p:spTgt spid="8">
                                            <p:graphicEl>
                                              <a:chart seriesIdx="0" categoryIdx="17" bldStep="ptInSeries"/>
                                            </p:graphicEl>
                                          </p:spTgt>
                                        </p:tgtEl>
                                        <p:attrNameLst>
                                          <p:attrName>style.visibility</p:attrName>
                                        </p:attrNameLst>
                                      </p:cBhvr>
                                      <p:to>
                                        <p:strVal val="visible"/>
                                      </p:to>
                                    </p:set>
                                    <p:animEffect transition="in" filter="wipe(down)">
                                      <p:cBhvr>
                                        <p:cTn id="73" dur="150"/>
                                        <p:tgtEl>
                                          <p:spTgt spid="8">
                                            <p:graphicEl>
                                              <a:chart seriesIdx="0" categoryIdx="17" bldStep="ptInSeries"/>
                                            </p:graphicEl>
                                          </p:spTgt>
                                        </p:tgtEl>
                                      </p:cBhvr>
                                    </p:animEffect>
                                  </p:childTnLst>
                                </p:cTn>
                              </p:par>
                            </p:childTnLst>
                          </p:cTn>
                        </p:par>
                        <p:par>
                          <p:cTn id="74" fill="hold">
                            <p:stCondLst>
                              <p:cond delay="900"/>
                            </p:stCondLst>
                            <p:childTnLst>
                              <p:par>
                                <p:cTn id="75" presetID="22" presetClass="entr" presetSubtype="4" fill="hold" grpId="0" nodeType="afterEffect">
                                  <p:stCondLst>
                                    <p:cond delay="0"/>
                                  </p:stCondLst>
                                  <p:childTnLst>
                                    <p:set>
                                      <p:cBhvr>
                                        <p:cTn id="76" dur="1" fill="hold">
                                          <p:stCondLst>
                                            <p:cond delay="0"/>
                                          </p:stCondLst>
                                        </p:cTn>
                                        <p:tgtEl>
                                          <p:spTgt spid="8">
                                            <p:graphicEl>
                                              <a:chart seriesIdx="0" categoryIdx="18" bldStep="ptInSeries"/>
                                            </p:graphicEl>
                                          </p:spTgt>
                                        </p:tgtEl>
                                        <p:attrNameLst>
                                          <p:attrName>style.visibility</p:attrName>
                                        </p:attrNameLst>
                                      </p:cBhvr>
                                      <p:to>
                                        <p:strVal val="visible"/>
                                      </p:to>
                                    </p:set>
                                    <p:animEffect transition="in" filter="wipe(down)">
                                      <p:cBhvr>
                                        <p:cTn id="77" dur="150"/>
                                        <p:tgtEl>
                                          <p:spTgt spid="8">
                                            <p:graphicEl>
                                              <a:chart seriesIdx="0" categoryIdx="18" bldStep="ptInSeries"/>
                                            </p:graphicEl>
                                          </p:spTgt>
                                        </p:tgtEl>
                                      </p:cBhvr>
                                    </p:animEffect>
                                  </p:childTnLst>
                                </p:cTn>
                              </p:par>
                            </p:childTnLst>
                          </p:cTn>
                        </p:par>
                        <p:par>
                          <p:cTn id="78" fill="hold">
                            <p:stCondLst>
                              <p:cond delay="1050"/>
                            </p:stCondLst>
                            <p:childTnLst>
                              <p:par>
                                <p:cTn id="79" presetID="22" presetClass="entr" presetSubtype="4" fill="hold" grpId="0" nodeType="afterEffect">
                                  <p:stCondLst>
                                    <p:cond delay="0"/>
                                  </p:stCondLst>
                                  <p:childTnLst>
                                    <p:set>
                                      <p:cBhvr>
                                        <p:cTn id="80" dur="1" fill="hold">
                                          <p:stCondLst>
                                            <p:cond delay="0"/>
                                          </p:stCondLst>
                                        </p:cTn>
                                        <p:tgtEl>
                                          <p:spTgt spid="8">
                                            <p:graphicEl>
                                              <a:chart seriesIdx="0" categoryIdx="19" bldStep="ptInSeries"/>
                                            </p:graphicEl>
                                          </p:spTgt>
                                        </p:tgtEl>
                                        <p:attrNameLst>
                                          <p:attrName>style.visibility</p:attrName>
                                        </p:attrNameLst>
                                      </p:cBhvr>
                                      <p:to>
                                        <p:strVal val="visible"/>
                                      </p:to>
                                    </p:set>
                                    <p:animEffect transition="in" filter="wipe(down)">
                                      <p:cBhvr>
                                        <p:cTn id="81" dur="150"/>
                                        <p:tgtEl>
                                          <p:spTgt spid="8">
                                            <p:graphicEl>
                                              <a:chart seriesIdx="0" categoryIdx="19" bldStep="ptInSeries"/>
                                            </p:graphicEl>
                                          </p:spTgt>
                                        </p:tgtEl>
                                      </p:cBhvr>
                                    </p:animEffect>
                                  </p:childTnLst>
                                </p:cTn>
                              </p:par>
                            </p:childTnLst>
                          </p:cTn>
                        </p:par>
                        <p:par>
                          <p:cTn id="82" fill="hold">
                            <p:stCondLst>
                              <p:cond delay="1200"/>
                            </p:stCondLst>
                            <p:childTnLst>
                              <p:par>
                                <p:cTn id="83" presetID="22" presetClass="entr" presetSubtype="4" fill="hold" grpId="0" nodeType="afterEffect">
                                  <p:stCondLst>
                                    <p:cond delay="0"/>
                                  </p:stCondLst>
                                  <p:childTnLst>
                                    <p:set>
                                      <p:cBhvr>
                                        <p:cTn id="84" dur="1" fill="hold">
                                          <p:stCondLst>
                                            <p:cond delay="0"/>
                                          </p:stCondLst>
                                        </p:cTn>
                                        <p:tgtEl>
                                          <p:spTgt spid="8">
                                            <p:graphicEl>
                                              <a:chart seriesIdx="0" categoryIdx="20" bldStep="ptInSeries"/>
                                            </p:graphicEl>
                                          </p:spTgt>
                                        </p:tgtEl>
                                        <p:attrNameLst>
                                          <p:attrName>style.visibility</p:attrName>
                                        </p:attrNameLst>
                                      </p:cBhvr>
                                      <p:to>
                                        <p:strVal val="visible"/>
                                      </p:to>
                                    </p:set>
                                    <p:animEffect transition="in" filter="wipe(down)">
                                      <p:cBhvr>
                                        <p:cTn id="85" dur="150"/>
                                        <p:tgtEl>
                                          <p:spTgt spid="8">
                                            <p:graphicEl>
                                              <a:chart seriesIdx="0" categoryIdx="20" bldStep="ptInSeries"/>
                                            </p:graphicEl>
                                          </p:spTgt>
                                        </p:tgtEl>
                                      </p:cBhvr>
                                    </p:animEffect>
                                  </p:childTnLst>
                                </p:cTn>
                              </p:par>
                            </p:childTnLst>
                          </p:cTn>
                        </p:par>
                        <p:par>
                          <p:cTn id="86" fill="hold">
                            <p:stCondLst>
                              <p:cond delay="1350"/>
                            </p:stCondLst>
                            <p:childTnLst>
                              <p:par>
                                <p:cTn id="87" presetID="22" presetClass="entr" presetSubtype="4" fill="hold" grpId="0" nodeType="afterEffect">
                                  <p:stCondLst>
                                    <p:cond delay="0"/>
                                  </p:stCondLst>
                                  <p:childTnLst>
                                    <p:set>
                                      <p:cBhvr>
                                        <p:cTn id="88" dur="1" fill="hold">
                                          <p:stCondLst>
                                            <p:cond delay="0"/>
                                          </p:stCondLst>
                                        </p:cTn>
                                        <p:tgtEl>
                                          <p:spTgt spid="8">
                                            <p:graphicEl>
                                              <a:chart seriesIdx="0" categoryIdx="21" bldStep="ptInSeries"/>
                                            </p:graphicEl>
                                          </p:spTgt>
                                        </p:tgtEl>
                                        <p:attrNameLst>
                                          <p:attrName>style.visibility</p:attrName>
                                        </p:attrNameLst>
                                      </p:cBhvr>
                                      <p:to>
                                        <p:strVal val="visible"/>
                                      </p:to>
                                    </p:set>
                                    <p:animEffect transition="in" filter="wipe(down)">
                                      <p:cBhvr>
                                        <p:cTn id="89" dur="150"/>
                                        <p:tgtEl>
                                          <p:spTgt spid="8">
                                            <p:graphicEl>
                                              <a:chart seriesIdx="0" categoryIdx="21" bldStep="ptInSeries"/>
                                            </p:graphicEl>
                                          </p:spTgt>
                                        </p:tgtEl>
                                      </p:cBhvr>
                                    </p:animEffect>
                                  </p:childTnLst>
                                </p:cTn>
                              </p:par>
                            </p:childTnLst>
                          </p:cTn>
                        </p:par>
                        <p:par>
                          <p:cTn id="90" fill="hold">
                            <p:stCondLst>
                              <p:cond delay="1500"/>
                            </p:stCondLst>
                            <p:childTnLst>
                              <p:par>
                                <p:cTn id="91" presetID="22" presetClass="entr" presetSubtype="4" fill="hold" grpId="0" nodeType="afterEffect">
                                  <p:stCondLst>
                                    <p:cond delay="0"/>
                                  </p:stCondLst>
                                  <p:childTnLst>
                                    <p:set>
                                      <p:cBhvr>
                                        <p:cTn id="92" dur="1" fill="hold">
                                          <p:stCondLst>
                                            <p:cond delay="0"/>
                                          </p:stCondLst>
                                        </p:cTn>
                                        <p:tgtEl>
                                          <p:spTgt spid="8">
                                            <p:graphicEl>
                                              <a:chart seriesIdx="0" categoryIdx="22" bldStep="ptInSeries"/>
                                            </p:graphicEl>
                                          </p:spTgt>
                                        </p:tgtEl>
                                        <p:attrNameLst>
                                          <p:attrName>style.visibility</p:attrName>
                                        </p:attrNameLst>
                                      </p:cBhvr>
                                      <p:to>
                                        <p:strVal val="visible"/>
                                      </p:to>
                                    </p:set>
                                    <p:animEffect transition="in" filter="wipe(down)">
                                      <p:cBhvr>
                                        <p:cTn id="93" dur="150"/>
                                        <p:tgtEl>
                                          <p:spTgt spid="8">
                                            <p:graphicEl>
                                              <a:chart seriesIdx="0" categoryIdx="22" bldStep="ptInSeries"/>
                                            </p:graphicEl>
                                          </p:spTgt>
                                        </p:tgtEl>
                                      </p:cBhvr>
                                    </p:animEffect>
                                  </p:childTnLst>
                                </p:cTn>
                              </p:par>
                            </p:childTnLst>
                          </p:cTn>
                        </p:par>
                        <p:par>
                          <p:cTn id="94" fill="hold">
                            <p:stCondLst>
                              <p:cond delay="1650"/>
                            </p:stCondLst>
                            <p:childTnLst>
                              <p:par>
                                <p:cTn id="95" presetID="22" presetClass="entr" presetSubtype="4" fill="hold" grpId="0" nodeType="afterEffect">
                                  <p:stCondLst>
                                    <p:cond delay="0"/>
                                  </p:stCondLst>
                                  <p:childTnLst>
                                    <p:set>
                                      <p:cBhvr>
                                        <p:cTn id="96" dur="1" fill="hold">
                                          <p:stCondLst>
                                            <p:cond delay="0"/>
                                          </p:stCondLst>
                                        </p:cTn>
                                        <p:tgtEl>
                                          <p:spTgt spid="8">
                                            <p:graphicEl>
                                              <a:chart seriesIdx="0" categoryIdx="23" bldStep="ptInSeries"/>
                                            </p:graphicEl>
                                          </p:spTgt>
                                        </p:tgtEl>
                                        <p:attrNameLst>
                                          <p:attrName>style.visibility</p:attrName>
                                        </p:attrNameLst>
                                      </p:cBhvr>
                                      <p:to>
                                        <p:strVal val="visible"/>
                                      </p:to>
                                    </p:set>
                                    <p:animEffect transition="in" filter="wipe(down)">
                                      <p:cBhvr>
                                        <p:cTn id="97" dur="150"/>
                                        <p:tgtEl>
                                          <p:spTgt spid="8">
                                            <p:graphicEl>
                                              <a:chart seriesIdx="0" categoryIdx="23" bldStep="ptInSeries"/>
                                            </p:graphicEl>
                                          </p:spTgt>
                                        </p:tgtEl>
                                      </p:cBhvr>
                                    </p:animEffect>
                                  </p:childTnLst>
                                </p:cTn>
                              </p:par>
                            </p:childTnLst>
                          </p:cTn>
                        </p:par>
                        <p:par>
                          <p:cTn id="98" fill="hold">
                            <p:stCondLst>
                              <p:cond delay="1800"/>
                            </p:stCondLst>
                            <p:childTnLst>
                              <p:par>
                                <p:cTn id="99" presetID="22" presetClass="entr" presetSubtype="4" fill="hold" grpId="0" nodeType="afterEffect">
                                  <p:stCondLst>
                                    <p:cond delay="0"/>
                                  </p:stCondLst>
                                  <p:childTnLst>
                                    <p:set>
                                      <p:cBhvr>
                                        <p:cTn id="100" dur="1" fill="hold">
                                          <p:stCondLst>
                                            <p:cond delay="0"/>
                                          </p:stCondLst>
                                        </p:cTn>
                                        <p:tgtEl>
                                          <p:spTgt spid="8">
                                            <p:graphicEl>
                                              <a:chart seriesIdx="0" categoryIdx="25" bldStep="ptInSeries"/>
                                            </p:graphicEl>
                                          </p:spTgt>
                                        </p:tgtEl>
                                        <p:attrNameLst>
                                          <p:attrName>style.visibility</p:attrName>
                                        </p:attrNameLst>
                                      </p:cBhvr>
                                      <p:to>
                                        <p:strVal val="visible"/>
                                      </p:to>
                                    </p:set>
                                    <p:animEffect transition="in" filter="wipe(down)">
                                      <p:cBhvr>
                                        <p:cTn id="101" dur="150"/>
                                        <p:tgtEl>
                                          <p:spTgt spid="8">
                                            <p:graphicEl>
                                              <a:chart seriesIdx="0" categoryIdx="25" bldStep="ptInSeries"/>
                                            </p:graphicEl>
                                          </p:spTgt>
                                        </p:tgtEl>
                                      </p:cBhvr>
                                    </p:animEffect>
                                  </p:childTnLst>
                                </p:cTn>
                              </p:par>
                            </p:childTnLst>
                          </p:cTn>
                        </p:par>
                        <p:par>
                          <p:cTn id="102" fill="hold">
                            <p:stCondLst>
                              <p:cond delay="1950"/>
                            </p:stCondLst>
                            <p:childTnLst>
                              <p:par>
                                <p:cTn id="103" presetID="22" presetClass="entr" presetSubtype="4" fill="hold" grpId="0" nodeType="afterEffect">
                                  <p:stCondLst>
                                    <p:cond delay="0"/>
                                  </p:stCondLst>
                                  <p:childTnLst>
                                    <p:set>
                                      <p:cBhvr>
                                        <p:cTn id="104" dur="1" fill="hold">
                                          <p:stCondLst>
                                            <p:cond delay="0"/>
                                          </p:stCondLst>
                                        </p:cTn>
                                        <p:tgtEl>
                                          <p:spTgt spid="8">
                                            <p:graphicEl>
                                              <a:chart seriesIdx="0" categoryIdx="27" bldStep="ptInSeries"/>
                                            </p:graphicEl>
                                          </p:spTgt>
                                        </p:tgtEl>
                                        <p:attrNameLst>
                                          <p:attrName>style.visibility</p:attrName>
                                        </p:attrNameLst>
                                      </p:cBhvr>
                                      <p:to>
                                        <p:strVal val="visible"/>
                                      </p:to>
                                    </p:set>
                                    <p:animEffect transition="in" filter="wipe(down)">
                                      <p:cBhvr>
                                        <p:cTn id="105" dur="150"/>
                                        <p:tgtEl>
                                          <p:spTgt spid="8">
                                            <p:graphicEl>
                                              <a:chart seriesIdx="0" categoryIdx="27" bldStep="ptInSeries"/>
                                            </p:graphicEl>
                                          </p:spTgt>
                                        </p:tgtEl>
                                      </p:cBhvr>
                                    </p:animEffect>
                                  </p:childTnLst>
                                </p:cTn>
                              </p:par>
                            </p:childTnLst>
                          </p:cTn>
                        </p:par>
                        <p:par>
                          <p:cTn id="106" fill="hold">
                            <p:stCondLst>
                              <p:cond delay="2100"/>
                            </p:stCondLst>
                            <p:childTnLst>
                              <p:par>
                                <p:cTn id="107" presetID="22" presetClass="entr" presetSubtype="4" fill="hold" grpId="0" nodeType="afterEffect">
                                  <p:stCondLst>
                                    <p:cond delay="0"/>
                                  </p:stCondLst>
                                  <p:childTnLst>
                                    <p:set>
                                      <p:cBhvr>
                                        <p:cTn id="108" dur="1" fill="hold">
                                          <p:stCondLst>
                                            <p:cond delay="0"/>
                                          </p:stCondLst>
                                        </p:cTn>
                                        <p:tgtEl>
                                          <p:spTgt spid="8">
                                            <p:graphicEl>
                                              <a:chart seriesIdx="0" categoryIdx="28" bldStep="ptInSeries"/>
                                            </p:graphicEl>
                                          </p:spTgt>
                                        </p:tgtEl>
                                        <p:attrNameLst>
                                          <p:attrName>style.visibility</p:attrName>
                                        </p:attrNameLst>
                                      </p:cBhvr>
                                      <p:to>
                                        <p:strVal val="visible"/>
                                      </p:to>
                                    </p:set>
                                    <p:animEffect transition="in" filter="wipe(down)">
                                      <p:cBhvr>
                                        <p:cTn id="109" dur="150"/>
                                        <p:tgtEl>
                                          <p:spTgt spid="8">
                                            <p:graphicEl>
                                              <a:chart seriesIdx="0" categoryIdx="28" bldStep="ptInSeries"/>
                                            </p:graphicEl>
                                          </p:spTgt>
                                        </p:tgtEl>
                                      </p:cBhvr>
                                    </p:animEffect>
                                  </p:childTnLst>
                                </p:cTn>
                              </p:par>
                            </p:childTnLst>
                          </p:cTn>
                        </p:par>
                        <p:par>
                          <p:cTn id="110" fill="hold">
                            <p:stCondLst>
                              <p:cond delay="2250"/>
                            </p:stCondLst>
                            <p:childTnLst>
                              <p:par>
                                <p:cTn id="111" presetID="22" presetClass="entr" presetSubtype="4" fill="hold" grpId="0" nodeType="afterEffect">
                                  <p:stCondLst>
                                    <p:cond delay="0"/>
                                  </p:stCondLst>
                                  <p:childTnLst>
                                    <p:set>
                                      <p:cBhvr>
                                        <p:cTn id="112" dur="1" fill="hold">
                                          <p:stCondLst>
                                            <p:cond delay="0"/>
                                          </p:stCondLst>
                                        </p:cTn>
                                        <p:tgtEl>
                                          <p:spTgt spid="8">
                                            <p:graphicEl>
                                              <a:chart seriesIdx="0" categoryIdx="29" bldStep="ptInSeries"/>
                                            </p:graphicEl>
                                          </p:spTgt>
                                        </p:tgtEl>
                                        <p:attrNameLst>
                                          <p:attrName>style.visibility</p:attrName>
                                        </p:attrNameLst>
                                      </p:cBhvr>
                                      <p:to>
                                        <p:strVal val="visible"/>
                                      </p:to>
                                    </p:set>
                                    <p:animEffect transition="in" filter="wipe(down)">
                                      <p:cBhvr>
                                        <p:cTn id="113" dur="150"/>
                                        <p:tgtEl>
                                          <p:spTgt spid="8">
                                            <p:graphicEl>
                                              <a:chart seriesIdx="0" categoryIdx="29" bldStep="ptInSeries"/>
                                            </p:graphicEl>
                                          </p:spTgt>
                                        </p:tgtEl>
                                      </p:cBhvr>
                                    </p:animEffect>
                                  </p:childTnLst>
                                </p:cTn>
                              </p:par>
                            </p:childTnLst>
                          </p:cTn>
                        </p:par>
                        <p:par>
                          <p:cTn id="114" fill="hold">
                            <p:stCondLst>
                              <p:cond delay="2400"/>
                            </p:stCondLst>
                            <p:childTnLst>
                              <p:par>
                                <p:cTn id="115" presetID="22" presetClass="entr" presetSubtype="4" fill="hold" grpId="0" nodeType="afterEffect">
                                  <p:stCondLst>
                                    <p:cond delay="0"/>
                                  </p:stCondLst>
                                  <p:childTnLst>
                                    <p:set>
                                      <p:cBhvr>
                                        <p:cTn id="116" dur="1" fill="hold">
                                          <p:stCondLst>
                                            <p:cond delay="0"/>
                                          </p:stCondLst>
                                        </p:cTn>
                                        <p:tgtEl>
                                          <p:spTgt spid="8">
                                            <p:graphicEl>
                                              <a:chart seriesIdx="0" categoryIdx="30" bldStep="ptInSeries"/>
                                            </p:graphicEl>
                                          </p:spTgt>
                                        </p:tgtEl>
                                        <p:attrNameLst>
                                          <p:attrName>style.visibility</p:attrName>
                                        </p:attrNameLst>
                                      </p:cBhvr>
                                      <p:to>
                                        <p:strVal val="visible"/>
                                      </p:to>
                                    </p:set>
                                    <p:animEffect transition="in" filter="wipe(down)">
                                      <p:cBhvr>
                                        <p:cTn id="117" dur="150"/>
                                        <p:tgtEl>
                                          <p:spTgt spid="8">
                                            <p:graphicEl>
                                              <a:chart seriesIdx="0" categoryIdx="30" bldStep="ptInSeries"/>
                                            </p:graphicEl>
                                          </p:spTgt>
                                        </p:tgtEl>
                                      </p:cBhvr>
                                    </p:animEffect>
                                  </p:childTnLst>
                                </p:cTn>
                              </p:par>
                            </p:childTnLst>
                          </p:cTn>
                        </p:par>
                        <p:par>
                          <p:cTn id="118" fill="hold">
                            <p:stCondLst>
                              <p:cond delay="2550"/>
                            </p:stCondLst>
                            <p:childTnLst>
                              <p:par>
                                <p:cTn id="119" presetID="22" presetClass="entr" presetSubtype="4" fill="hold" grpId="0" nodeType="afterEffect">
                                  <p:stCondLst>
                                    <p:cond delay="0"/>
                                  </p:stCondLst>
                                  <p:childTnLst>
                                    <p:set>
                                      <p:cBhvr>
                                        <p:cTn id="120" dur="1" fill="hold">
                                          <p:stCondLst>
                                            <p:cond delay="0"/>
                                          </p:stCondLst>
                                        </p:cTn>
                                        <p:tgtEl>
                                          <p:spTgt spid="8">
                                            <p:graphicEl>
                                              <a:chart seriesIdx="0" categoryIdx="31" bldStep="ptInSeries"/>
                                            </p:graphicEl>
                                          </p:spTgt>
                                        </p:tgtEl>
                                        <p:attrNameLst>
                                          <p:attrName>style.visibility</p:attrName>
                                        </p:attrNameLst>
                                      </p:cBhvr>
                                      <p:to>
                                        <p:strVal val="visible"/>
                                      </p:to>
                                    </p:set>
                                    <p:animEffect transition="in" filter="wipe(down)">
                                      <p:cBhvr>
                                        <p:cTn id="121" dur="150"/>
                                        <p:tgtEl>
                                          <p:spTgt spid="8">
                                            <p:graphicEl>
                                              <a:chart seriesIdx="0" categoryIdx="31" bldStep="ptInSeries"/>
                                            </p:graphicEl>
                                          </p:spTgt>
                                        </p:tgtEl>
                                      </p:cBhvr>
                                    </p:animEffect>
                                  </p:childTnLst>
                                </p:cTn>
                              </p:par>
                            </p:childTnLst>
                          </p:cTn>
                        </p:par>
                        <p:par>
                          <p:cTn id="122" fill="hold">
                            <p:stCondLst>
                              <p:cond delay="2700"/>
                            </p:stCondLst>
                            <p:childTnLst>
                              <p:par>
                                <p:cTn id="123" presetID="22" presetClass="entr" presetSubtype="4" fill="hold" grpId="0" nodeType="afterEffect">
                                  <p:stCondLst>
                                    <p:cond delay="0"/>
                                  </p:stCondLst>
                                  <p:childTnLst>
                                    <p:set>
                                      <p:cBhvr>
                                        <p:cTn id="124" dur="1" fill="hold">
                                          <p:stCondLst>
                                            <p:cond delay="0"/>
                                          </p:stCondLst>
                                        </p:cTn>
                                        <p:tgtEl>
                                          <p:spTgt spid="8">
                                            <p:graphicEl>
                                              <a:chart seriesIdx="0" categoryIdx="32" bldStep="ptInSeries"/>
                                            </p:graphicEl>
                                          </p:spTgt>
                                        </p:tgtEl>
                                        <p:attrNameLst>
                                          <p:attrName>style.visibility</p:attrName>
                                        </p:attrNameLst>
                                      </p:cBhvr>
                                      <p:to>
                                        <p:strVal val="visible"/>
                                      </p:to>
                                    </p:set>
                                    <p:animEffect transition="in" filter="wipe(down)">
                                      <p:cBhvr>
                                        <p:cTn id="125" dur="150"/>
                                        <p:tgtEl>
                                          <p:spTgt spid="8">
                                            <p:graphicEl>
                                              <a:chart seriesIdx="0" categoryIdx="32" bldStep="ptInSeries"/>
                                            </p:graphicEl>
                                          </p:spTgt>
                                        </p:tgtEl>
                                      </p:cBhvr>
                                    </p:animEffect>
                                  </p:childTnLst>
                                </p:cTn>
                              </p:par>
                            </p:childTnLst>
                          </p:cTn>
                        </p:par>
                        <p:par>
                          <p:cTn id="126" fill="hold">
                            <p:stCondLst>
                              <p:cond delay="2850"/>
                            </p:stCondLst>
                            <p:childTnLst>
                              <p:par>
                                <p:cTn id="127" presetID="22" presetClass="entr" presetSubtype="4" fill="hold" grpId="0" nodeType="afterEffect">
                                  <p:stCondLst>
                                    <p:cond delay="0"/>
                                  </p:stCondLst>
                                  <p:childTnLst>
                                    <p:set>
                                      <p:cBhvr>
                                        <p:cTn id="128" dur="1" fill="hold">
                                          <p:stCondLst>
                                            <p:cond delay="0"/>
                                          </p:stCondLst>
                                        </p:cTn>
                                        <p:tgtEl>
                                          <p:spTgt spid="8">
                                            <p:graphicEl>
                                              <a:chart seriesIdx="0" categoryIdx="48" bldStep="ptInSeries"/>
                                            </p:graphicEl>
                                          </p:spTgt>
                                        </p:tgtEl>
                                        <p:attrNameLst>
                                          <p:attrName>style.visibility</p:attrName>
                                        </p:attrNameLst>
                                      </p:cBhvr>
                                      <p:to>
                                        <p:strVal val="visible"/>
                                      </p:to>
                                    </p:set>
                                    <p:animEffect transition="in" filter="wipe(down)">
                                      <p:cBhvr>
                                        <p:cTn id="129" dur="150"/>
                                        <p:tgtEl>
                                          <p:spTgt spid="8">
                                            <p:graphicEl>
                                              <a:chart seriesIdx="0" categoryIdx="48"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2</a:t>
            </a: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Jim Britt (age 16-067)</a:t>
            </a:r>
          </a:p>
          <a:p>
            <a:r>
              <a:rPr lang="en-US" sz="4000" dirty="0">
                <a:latin typeface="Cambria" panose="02040503050406030204" pitchFamily="18" charset="0"/>
              </a:rPr>
              <a:t>Pitcher</a:t>
            </a:r>
          </a:p>
          <a:p>
            <a:r>
              <a:rPr lang="en-US" sz="4000" dirty="0">
                <a:latin typeface="Cambria" panose="02040503050406030204" pitchFamily="18" charset="0"/>
              </a:rPr>
              <a:t>Atlantics of Brooklyn</a:t>
            </a:r>
          </a:p>
          <a:p>
            <a:r>
              <a:rPr lang="en-US" sz="4000" dirty="0">
                <a:latin typeface="Cambria" panose="02040503050406030204" pitchFamily="18" charset="0"/>
              </a:rPr>
              <a:t>37 G, 9-28, 5.06 ERA</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1872</a:t>
            </a:r>
          </a:p>
        </p:txBody>
      </p:sp>
      <p:pic>
        <p:nvPicPr>
          <p:cNvPr id="11" name="Picture 10">
            <a:extLst>
              <a:ext uri="{FF2B5EF4-FFF2-40B4-BE49-F238E27FC236}">
                <a16:creationId xmlns:a16="http://schemas.microsoft.com/office/drawing/2014/main" id="{7DA547FF-49B1-4410-932C-B8112DE64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24" y="2075747"/>
            <a:ext cx="1744896" cy="2617345"/>
          </a:xfrm>
          <a:prstGeom prst="rect">
            <a:avLst/>
          </a:prstGeom>
          <a:ln>
            <a:solidFill>
              <a:schemeClr val="accent1">
                <a:shade val="50000"/>
              </a:schemeClr>
            </a:solidFill>
          </a:ln>
        </p:spPr>
      </p:pic>
    </p:spTree>
    <p:extLst>
      <p:ext uri="{BB962C8B-B14F-4D97-AF65-F5344CB8AC3E}">
        <p14:creationId xmlns:p14="http://schemas.microsoft.com/office/powerpoint/2010/main" val="5326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2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lstStyle/>
          <a:p>
            <a:pPr algn="ctr"/>
            <a:r>
              <a:rPr lang="en-US" dirty="0">
                <a:latin typeface="Cambria" panose="02040503050406030204" pitchFamily="18" charset="0"/>
              </a:rPr>
              <a:t>Why Didn’t 16-Year-Old Big Leaguers</a:t>
            </a:r>
            <a:br>
              <a:rPr lang="en-US" dirty="0">
                <a:latin typeface="Cambria" panose="02040503050406030204" pitchFamily="18" charset="0"/>
              </a:rPr>
            </a:br>
            <a:r>
              <a:rPr lang="en-US" dirty="0">
                <a:latin typeface="Cambria" panose="02040503050406030204" pitchFamily="18" charset="0"/>
              </a:rPr>
              <a:t>Go On to Have Good Careers?</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838200" y="1825624"/>
            <a:ext cx="10515600" cy="5032375"/>
          </a:xfrm>
        </p:spPr>
        <p:txBody>
          <a:bodyPr>
            <a:normAutofit/>
          </a:bodyPr>
          <a:lstStyle/>
          <a:p>
            <a:r>
              <a:rPr lang="en-US" dirty="0">
                <a:latin typeface="Cambria" panose="02040503050406030204" pitchFamily="18" charset="0"/>
              </a:rPr>
              <a:t>They generally did not get regular playing time</a:t>
            </a:r>
          </a:p>
          <a:p>
            <a:r>
              <a:rPr lang="en-US" dirty="0">
                <a:latin typeface="Cambria" panose="02040503050406030204" pitchFamily="18" charset="0"/>
              </a:rPr>
              <a:t>Not against talent-appropriate competition</a:t>
            </a:r>
          </a:p>
          <a:p>
            <a:r>
              <a:rPr lang="en-US" dirty="0">
                <a:latin typeface="Cambria" panose="02040503050406030204" pitchFamily="18" charset="0"/>
              </a:rPr>
              <a:t>They may not have been accepted by their teammates</a:t>
            </a:r>
          </a:p>
          <a:p>
            <a:r>
              <a:rPr lang="en-US" dirty="0">
                <a:latin typeface="Cambria" panose="02040503050406030204" pitchFamily="18" charset="0"/>
              </a:rPr>
              <a:t>They may not have been able to withstand pressure to be in the major leagues</a:t>
            </a:r>
          </a:p>
          <a:p>
            <a:r>
              <a:rPr lang="en-US" dirty="0">
                <a:latin typeface="Cambria" panose="02040503050406030204" pitchFamily="18" charset="0"/>
              </a:rPr>
              <a:t>They were too little</a:t>
            </a:r>
          </a:p>
          <a:p>
            <a:r>
              <a:rPr lang="en-US" dirty="0">
                <a:latin typeface="Cambria" panose="02040503050406030204" pitchFamily="18" charset="0"/>
              </a:rPr>
              <a:t>They missed their mommies</a:t>
            </a:r>
          </a:p>
          <a:p>
            <a:r>
              <a:rPr lang="en-US" dirty="0">
                <a:solidFill>
                  <a:srgbClr val="FF0000"/>
                </a:solidFill>
                <a:latin typeface="Cambria" panose="02040503050406030204" pitchFamily="18" charset="0"/>
              </a:rPr>
              <a:t>They were chosen for ML rosters out of convenience, not for their major league level ability</a:t>
            </a:r>
          </a:p>
          <a:p>
            <a:endParaRPr lang="en-US" dirty="0">
              <a:latin typeface="Cambria" panose="02040503050406030204" pitchFamily="18" charset="0"/>
            </a:endParaRPr>
          </a:p>
        </p:txBody>
      </p:sp>
      <p:pic>
        <p:nvPicPr>
          <p:cNvPr id="4" name="Picture 3" descr="A group of people posing for a photo&#10;&#10;Description automatically generated">
            <a:extLst>
              <a:ext uri="{FF2B5EF4-FFF2-40B4-BE49-F238E27FC236}">
                <a16:creationId xmlns:a16="http://schemas.microsoft.com/office/drawing/2014/main" id="{E436134B-97D7-4836-8EAD-4B63DD208695}"/>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5793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AB5DABE-B50C-417E-973A-E36109DCCFD2}"/>
              </a:ext>
            </a:extLst>
          </p:cNvPr>
          <p:cNvSpPr txBox="1"/>
          <p:nvPr/>
        </p:nvSpPr>
        <p:spPr>
          <a:xfrm>
            <a:off x="1355834" y="5659821"/>
            <a:ext cx="3744033" cy="830997"/>
          </a:xfrm>
          <a:prstGeom prst="rect">
            <a:avLst/>
          </a:prstGeom>
          <a:noFill/>
        </p:spPr>
        <p:txBody>
          <a:bodyPr wrap="square" rtlCol="0">
            <a:spAutoFit/>
          </a:bodyPr>
          <a:lstStyle/>
          <a:p>
            <a:pPr algn="ctr"/>
            <a:r>
              <a:rPr lang="en-US" sz="2400" dirty="0">
                <a:latin typeface="Cambria" panose="02040503050406030204" pitchFamily="18" charset="0"/>
              </a:rPr>
              <a:t>Michael Chavis, 2014</a:t>
            </a:r>
          </a:p>
          <a:p>
            <a:pPr algn="ctr"/>
            <a:r>
              <a:rPr lang="en-US" sz="2400" dirty="0">
                <a:latin typeface="Cambria" panose="02040503050406030204" pitchFamily="18" charset="0"/>
              </a:rPr>
              <a:t>18-year-old minor leaguer</a:t>
            </a:r>
          </a:p>
        </p:txBody>
      </p:sp>
      <p:sp>
        <p:nvSpPr>
          <p:cNvPr id="30" name="TextBox 29">
            <a:extLst>
              <a:ext uri="{FF2B5EF4-FFF2-40B4-BE49-F238E27FC236}">
                <a16:creationId xmlns:a16="http://schemas.microsoft.com/office/drawing/2014/main" id="{22C1F635-8E1A-4F2F-A65F-5B096742113C}"/>
              </a:ext>
            </a:extLst>
          </p:cNvPr>
          <p:cNvSpPr txBox="1"/>
          <p:nvPr/>
        </p:nvSpPr>
        <p:spPr>
          <a:xfrm>
            <a:off x="5992358" y="5659821"/>
            <a:ext cx="4372303" cy="830997"/>
          </a:xfrm>
          <a:prstGeom prst="rect">
            <a:avLst/>
          </a:prstGeom>
          <a:noFill/>
        </p:spPr>
        <p:txBody>
          <a:bodyPr wrap="square" rtlCol="0">
            <a:spAutoFit/>
          </a:bodyPr>
          <a:lstStyle/>
          <a:p>
            <a:pPr algn="ctr"/>
            <a:r>
              <a:rPr lang="en-US" sz="2400" dirty="0">
                <a:latin typeface="Cambria" panose="02040503050406030204" pitchFamily="18" charset="0"/>
              </a:rPr>
              <a:t>Michael Chavis, 2019</a:t>
            </a:r>
          </a:p>
          <a:p>
            <a:pPr algn="ctr"/>
            <a:r>
              <a:rPr lang="en-US" sz="2400" dirty="0">
                <a:latin typeface="Cambria" panose="02040503050406030204" pitchFamily="18" charset="0"/>
              </a:rPr>
              <a:t>23-year-old major league rookie</a:t>
            </a:r>
          </a:p>
        </p:txBody>
      </p:sp>
      <p:pic>
        <p:nvPicPr>
          <p:cNvPr id="3" name="Picture 2" descr="A close up of a logo&#10;&#10;Description automatically generated">
            <a:extLst>
              <a:ext uri="{FF2B5EF4-FFF2-40B4-BE49-F238E27FC236}">
                <a16:creationId xmlns:a16="http://schemas.microsoft.com/office/drawing/2014/main" id="{C8F1DC84-F6E3-4EFE-BF99-65A5A970E810}"/>
              </a:ext>
            </a:extLst>
          </p:cNvPr>
          <p:cNvPicPr>
            <a:picLocks noChangeAspect="1"/>
          </p:cNvPicPr>
          <p:nvPr/>
        </p:nvPicPr>
        <p:blipFill>
          <a:blip r:embed="rId3"/>
          <a:stretch>
            <a:fillRect/>
          </a:stretch>
        </p:blipFill>
        <p:spPr>
          <a:xfrm>
            <a:off x="6091237" y="3424237"/>
            <a:ext cx="9525" cy="9525"/>
          </a:xfrm>
          <a:prstGeom prst="rect">
            <a:avLst/>
          </a:prstGeom>
        </p:spPr>
      </p:pic>
      <p:pic>
        <p:nvPicPr>
          <p:cNvPr id="7" name="Picture 6" descr="A person holding a tennis racket&#10;&#10;Description automatically generated">
            <a:extLst>
              <a:ext uri="{FF2B5EF4-FFF2-40B4-BE49-F238E27FC236}">
                <a16:creationId xmlns:a16="http://schemas.microsoft.com/office/drawing/2014/main" id="{9D6C05A0-E8BC-40EA-BB02-A0075DA01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376" y="631507"/>
            <a:ext cx="4185285" cy="4749348"/>
          </a:xfrm>
          <a:prstGeom prst="rect">
            <a:avLst/>
          </a:prstGeom>
        </p:spPr>
      </p:pic>
      <p:pic>
        <p:nvPicPr>
          <p:cNvPr id="11" name="Picture 10" descr="A baseball player throwing a ball on a field&#10;&#10;Description automatically generated">
            <a:extLst>
              <a:ext uri="{FF2B5EF4-FFF2-40B4-BE49-F238E27FC236}">
                <a16:creationId xmlns:a16="http://schemas.microsoft.com/office/drawing/2014/main" id="{BBD88FE1-E75C-4D24-8339-FC4F40A92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438" y="641031"/>
            <a:ext cx="3227751" cy="4755641"/>
          </a:xfrm>
          <a:prstGeom prst="rect">
            <a:avLst/>
          </a:prstGeom>
        </p:spPr>
      </p:pic>
      <p:pic>
        <p:nvPicPr>
          <p:cNvPr id="1026" name="Picture 2" descr="https://fourseamimages.photoshelter.com/img/pixel.gif">
            <a:extLst>
              <a:ext uri="{FF2B5EF4-FFF2-40B4-BE49-F238E27FC236}">
                <a16:creationId xmlns:a16="http://schemas.microsoft.com/office/drawing/2014/main" id="{EFE7FE56-C841-4F00-B952-6B198AB06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357663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baseball player swinging a bat at a ball&#10;&#10;Description automatically generated">
            <a:extLst>
              <a:ext uri="{FF2B5EF4-FFF2-40B4-BE49-F238E27FC236}">
                <a16:creationId xmlns:a16="http://schemas.microsoft.com/office/drawing/2014/main" id="{AC7D2A1D-7462-436D-9131-651024FA2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23" y="930164"/>
            <a:ext cx="5136658" cy="4619297"/>
          </a:xfrm>
          <a:prstGeom prst="rect">
            <a:avLst/>
          </a:prstGeom>
        </p:spPr>
      </p:pic>
      <p:pic>
        <p:nvPicPr>
          <p:cNvPr id="21" name="Picture 20" descr="A baseball player swinging a bat at a ball&#10;&#10;Description automatically generated">
            <a:extLst>
              <a:ext uri="{FF2B5EF4-FFF2-40B4-BE49-F238E27FC236}">
                <a16:creationId xmlns:a16="http://schemas.microsoft.com/office/drawing/2014/main" id="{75CFBCF7-0851-4A21-8EE6-0E3B98D5F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471" y="930163"/>
            <a:ext cx="5146952" cy="4619297"/>
          </a:xfrm>
          <a:prstGeom prst="rect">
            <a:avLst/>
          </a:prstGeom>
        </p:spPr>
      </p:pic>
      <p:sp>
        <p:nvSpPr>
          <p:cNvPr id="2" name="TextBox 1">
            <a:extLst>
              <a:ext uri="{FF2B5EF4-FFF2-40B4-BE49-F238E27FC236}">
                <a16:creationId xmlns:a16="http://schemas.microsoft.com/office/drawing/2014/main" id="{E922B614-77F3-41FD-9620-218755E657D0}"/>
              </a:ext>
            </a:extLst>
          </p:cNvPr>
          <p:cNvSpPr txBox="1"/>
          <p:nvPr/>
        </p:nvSpPr>
        <p:spPr>
          <a:xfrm>
            <a:off x="1384129" y="5790410"/>
            <a:ext cx="3909848" cy="461665"/>
          </a:xfrm>
          <a:prstGeom prst="rect">
            <a:avLst/>
          </a:prstGeom>
          <a:noFill/>
        </p:spPr>
        <p:txBody>
          <a:bodyPr wrap="square" rtlCol="0">
            <a:spAutoFit/>
          </a:bodyPr>
          <a:lstStyle/>
          <a:p>
            <a:r>
              <a:rPr lang="en-US" sz="2400" dirty="0">
                <a:latin typeface="Cambria" panose="02040503050406030204" pitchFamily="18" charset="0"/>
              </a:rPr>
              <a:t>16-year-old baseball player</a:t>
            </a:r>
          </a:p>
        </p:txBody>
      </p:sp>
      <p:sp>
        <p:nvSpPr>
          <p:cNvPr id="7" name="TextBox 6">
            <a:extLst>
              <a:ext uri="{FF2B5EF4-FFF2-40B4-BE49-F238E27FC236}">
                <a16:creationId xmlns:a16="http://schemas.microsoft.com/office/drawing/2014/main" id="{D63A85A1-C3E3-4E00-81A5-58C2A31F786D}"/>
              </a:ext>
            </a:extLst>
          </p:cNvPr>
          <p:cNvSpPr txBox="1"/>
          <p:nvPr/>
        </p:nvSpPr>
        <p:spPr>
          <a:xfrm>
            <a:off x="6898025" y="5783575"/>
            <a:ext cx="3909848" cy="461665"/>
          </a:xfrm>
          <a:prstGeom prst="rect">
            <a:avLst/>
          </a:prstGeom>
          <a:noFill/>
        </p:spPr>
        <p:txBody>
          <a:bodyPr wrap="square" rtlCol="0">
            <a:spAutoFit/>
          </a:bodyPr>
          <a:lstStyle/>
          <a:p>
            <a:r>
              <a:rPr lang="en-US" sz="2400" dirty="0">
                <a:latin typeface="Cambria" panose="02040503050406030204" pitchFamily="18" charset="0"/>
              </a:rPr>
              <a:t>11-year-old baseball player</a:t>
            </a:r>
          </a:p>
        </p:txBody>
      </p:sp>
    </p:spTree>
    <p:extLst>
      <p:ext uri="{BB962C8B-B14F-4D97-AF65-F5344CB8AC3E}">
        <p14:creationId xmlns:p14="http://schemas.microsoft.com/office/powerpoint/2010/main" val="41287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2321171" y="2486806"/>
            <a:ext cx="7216726" cy="2493157"/>
          </a:xfrm>
        </p:spPr>
        <p:txBody>
          <a:bodyPr>
            <a:normAutofit/>
          </a:bodyPr>
          <a:lstStyle/>
          <a:p>
            <a:r>
              <a:rPr lang="en-US" sz="3600" dirty="0">
                <a:latin typeface="Cambria" panose="02040503050406030204" pitchFamily="18" charset="0"/>
              </a:rPr>
              <a:t>Could it happen? Technically, yes.</a:t>
            </a:r>
          </a:p>
          <a:p>
            <a:r>
              <a:rPr lang="en-US" sz="3600" dirty="0">
                <a:latin typeface="Cambria" panose="02040503050406030204" pitchFamily="18" charset="0"/>
              </a:rPr>
              <a:t>Will it happen? </a:t>
            </a:r>
          </a:p>
        </p:txBody>
      </p:sp>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492369" y="365125"/>
            <a:ext cx="11549575" cy="1325563"/>
          </a:xfrm>
        </p:spPr>
        <p:txBody>
          <a:bodyPr>
            <a:noAutofit/>
          </a:bodyPr>
          <a:lstStyle/>
          <a:p>
            <a:pPr algn="ctr"/>
            <a:r>
              <a:rPr lang="en-US" sz="5400" dirty="0">
                <a:latin typeface="Cambria" panose="02040503050406030204" pitchFamily="18" charset="0"/>
              </a:rPr>
              <a:t>Is it possible that a 16-year-old could </a:t>
            </a:r>
            <a:br>
              <a:rPr lang="en-US" sz="5400" dirty="0">
                <a:latin typeface="Cambria" panose="02040503050406030204" pitchFamily="18" charset="0"/>
              </a:rPr>
            </a:br>
            <a:r>
              <a:rPr lang="en-US" sz="5400" dirty="0">
                <a:latin typeface="Cambria" panose="02040503050406030204" pitchFamily="18" charset="0"/>
              </a:rPr>
              <a:t>ever play in the major leagues again?</a:t>
            </a:r>
          </a:p>
        </p:txBody>
      </p:sp>
      <p:pic>
        <p:nvPicPr>
          <p:cNvPr id="8" name="Family feud-buzzer">
            <a:hlinkClick r:id="" action="ppaction://media"/>
            <a:extLst>
              <a:ext uri="{FF2B5EF4-FFF2-40B4-BE49-F238E27FC236}">
                <a16:creationId xmlns:a16="http://schemas.microsoft.com/office/drawing/2014/main" id="{30379AA9-2C6C-4921-9899-6964651D01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13" y="6248400"/>
            <a:ext cx="609600" cy="609600"/>
          </a:xfrm>
          <a:prstGeom prst="rect">
            <a:avLst/>
          </a:prstGeom>
        </p:spPr>
      </p:pic>
      <p:pic>
        <p:nvPicPr>
          <p:cNvPr id="5" name="Picture 4" descr="A picture containing monitor, train, small, object&#10;&#10;Description automatically generated">
            <a:extLst>
              <a:ext uri="{FF2B5EF4-FFF2-40B4-BE49-F238E27FC236}">
                <a16:creationId xmlns:a16="http://schemas.microsoft.com/office/drawing/2014/main" id="{CA18E271-A7A2-4126-9C23-BDC9775165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8006" y="431006"/>
            <a:ext cx="5995988" cy="5995988"/>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EBBC575E-58BC-4827-8F41-49248BF03971}"/>
              </a:ext>
            </a:extLst>
          </p:cNvPr>
          <p:cNvPicPr>
            <a:picLocks noChangeAspect="1"/>
          </p:cNvPicPr>
          <p:nvPr/>
        </p:nvPicPr>
        <p:blipFill>
          <a:blip r:embed="rId7">
            <a:alphaModFix amt="8000"/>
            <a:extLst>
              <a:ext uri="{28A0092B-C50C-407E-A947-70E740481C1C}">
                <a14:useLocalDpi xmlns:a14="http://schemas.microsoft.com/office/drawing/2010/main" val="0"/>
              </a:ext>
            </a:extLst>
          </a:blip>
          <a:stretch>
            <a:fillRect/>
          </a:stretch>
        </p:blipFill>
        <p:spPr>
          <a:xfrm>
            <a:off x="-11272" y="0"/>
            <a:ext cx="12203272" cy="6851671"/>
          </a:xfrm>
          <a:prstGeom prst="rect">
            <a:avLst/>
          </a:prstGeom>
        </p:spPr>
      </p:pic>
    </p:spTree>
    <p:extLst>
      <p:ext uri="{BB962C8B-B14F-4D97-AF65-F5344CB8AC3E}">
        <p14:creationId xmlns:p14="http://schemas.microsoft.com/office/powerpoint/2010/main" val="110313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859" fill="hold"/>
                                        <p:tgtEl>
                                          <p:spTgt spid="8"/>
                                        </p:tgtEl>
                                      </p:cBhvr>
                                    </p:cmd>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0"/>
            <a:ext cx="10515600" cy="1325563"/>
          </a:xfrm>
        </p:spPr>
        <p:txBody>
          <a:bodyPr>
            <a:normAutofit/>
          </a:bodyPr>
          <a:lstStyle/>
          <a:p>
            <a:pPr algn="ctr"/>
            <a:r>
              <a:rPr lang="en-US" dirty="0">
                <a:latin typeface="Cambria" panose="02040503050406030204" pitchFamily="18" charset="0"/>
              </a:rPr>
              <a:t>How Young Amateur Talent </a:t>
            </a:r>
            <a:br>
              <a:rPr lang="en-US" dirty="0">
                <a:latin typeface="Cambria" panose="02040503050406030204" pitchFamily="18" charset="0"/>
              </a:rPr>
            </a:br>
            <a:r>
              <a:rPr lang="en-US" dirty="0">
                <a:latin typeface="Cambria" panose="02040503050406030204" pitchFamily="18" charset="0"/>
              </a:rPr>
              <a:t>Enters Organized Baseball</a:t>
            </a:r>
          </a:p>
        </p:txBody>
      </p:sp>
      <p:sp>
        <p:nvSpPr>
          <p:cNvPr id="6" name="TextBox 5">
            <a:extLst>
              <a:ext uri="{FF2B5EF4-FFF2-40B4-BE49-F238E27FC236}">
                <a16:creationId xmlns:a16="http://schemas.microsoft.com/office/drawing/2014/main" id="{E8FF7004-2194-43D9-9D50-2CB31444EE1A}"/>
              </a:ext>
            </a:extLst>
          </p:cNvPr>
          <p:cNvSpPr txBox="1"/>
          <p:nvPr/>
        </p:nvSpPr>
        <p:spPr>
          <a:xfrm>
            <a:off x="1336869" y="5688899"/>
            <a:ext cx="3075843" cy="830997"/>
          </a:xfrm>
          <a:prstGeom prst="rect">
            <a:avLst/>
          </a:prstGeom>
          <a:noFill/>
        </p:spPr>
        <p:txBody>
          <a:bodyPr wrap="square" rtlCol="0">
            <a:spAutoFit/>
          </a:bodyPr>
          <a:lstStyle/>
          <a:p>
            <a:pPr algn="ctr"/>
            <a:r>
              <a:rPr lang="en-US" sz="2400" dirty="0">
                <a:latin typeface="Cambria" panose="02040503050406030204" pitchFamily="18" charset="0"/>
              </a:rPr>
              <a:t>MLB Rule 4 (Amateur) Draft</a:t>
            </a:r>
          </a:p>
        </p:txBody>
      </p:sp>
      <p:sp>
        <p:nvSpPr>
          <p:cNvPr id="7" name="TextBox 6">
            <a:extLst>
              <a:ext uri="{FF2B5EF4-FFF2-40B4-BE49-F238E27FC236}">
                <a16:creationId xmlns:a16="http://schemas.microsoft.com/office/drawing/2014/main" id="{828037AB-4CFE-4B64-B14D-4777932D1009}"/>
              </a:ext>
            </a:extLst>
          </p:cNvPr>
          <p:cNvSpPr txBox="1"/>
          <p:nvPr/>
        </p:nvSpPr>
        <p:spPr>
          <a:xfrm>
            <a:off x="7433389" y="5688899"/>
            <a:ext cx="2926080" cy="830997"/>
          </a:xfrm>
          <a:prstGeom prst="rect">
            <a:avLst/>
          </a:prstGeom>
          <a:noFill/>
        </p:spPr>
        <p:txBody>
          <a:bodyPr wrap="square" rtlCol="0">
            <a:spAutoFit/>
          </a:bodyPr>
          <a:lstStyle/>
          <a:p>
            <a:pPr algn="ctr"/>
            <a:r>
              <a:rPr lang="en-US" sz="2400" dirty="0">
                <a:latin typeface="Cambria" panose="02040503050406030204" pitchFamily="18" charset="0"/>
              </a:rPr>
              <a:t>Amateur Free Agency</a:t>
            </a:r>
          </a:p>
        </p:txBody>
      </p:sp>
      <p:pic>
        <p:nvPicPr>
          <p:cNvPr id="4098" name="Picture 2" descr="Image result for major league draft 2019">
            <a:extLst>
              <a:ext uri="{FF2B5EF4-FFF2-40B4-BE49-F238E27FC236}">
                <a16:creationId xmlns:a16="http://schemas.microsoft.com/office/drawing/2014/main" id="{132AC9C3-DCE0-4A5A-A161-4C3DB48CF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74" y="1746508"/>
            <a:ext cx="5476435" cy="36509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jipel.law.nyu.edu/wp-content/uploads/2015/04/Williamson-548x242.jpg">
            <a:extLst>
              <a:ext uri="{FF2B5EF4-FFF2-40B4-BE49-F238E27FC236}">
                <a16:creationId xmlns:a16="http://schemas.microsoft.com/office/drawing/2014/main" id="{4BADE76E-597B-4CB5-B156-34FD0F13D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455" y="2276475"/>
            <a:ext cx="6121948" cy="270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7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floor, indoor&#10;&#10;Description automatically generated">
            <a:extLst>
              <a:ext uri="{FF2B5EF4-FFF2-40B4-BE49-F238E27FC236}">
                <a16:creationId xmlns:a16="http://schemas.microsoft.com/office/drawing/2014/main" id="{6BF7E816-DA33-444C-96B2-B791FAEBBCE8}"/>
              </a:ext>
            </a:extLst>
          </p:cNvPr>
          <p:cNvPicPr>
            <a:picLocks noChangeAspect="1"/>
          </p:cNvPicPr>
          <p:nvPr/>
        </p:nvPicPr>
        <p:blipFill>
          <a:blip r:embed="rId3">
            <a:alphaModFix amt="6000"/>
            <a:extLst>
              <a:ext uri="{28A0092B-C50C-407E-A947-70E740481C1C}">
                <a14:useLocalDpi xmlns:a14="http://schemas.microsoft.com/office/drawing/2010/main" val="0"/>
              </a:ext>
            </a:extLst>
          </a:blip>
          <a:stretch>
            <a:fillRect/>
          </a:stretch>
        </p:blipFill>
        <p:spPr>
          <a:xfrm>
            <a:off x="0" y="-875"/>
            <a:ext cx="12192000" cy="6869927"/>
          </a:xfrm>
          <a:prstGeom prst="rect">
            <a:avLst/>
          </a:prstGeom>
        </p:spPr>
      </p:pic>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p:txBody>
          <a:bodyPr>
            <a:normAutofit/>
          </a:bodyPr>
          <a:lstStyle/>
          <a:p>
            <a:pPr algn="ctr"/>
            <a:r>
              <a:rPr lang="en-US" sz="4800" dirty="0">
                <a:latin typeface="Cambria" panose="02040503050406030204" pitchFamily="18" charset="0"/>
              </a:rPr>
              <a:t>Eligibility for the Amateur Draft</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393895" y="2217591"/>
            <a:ext cx="11296357" cy="2748304"/>
          </a:xfrm>
        </p:spPr>
        <p:txBody>
          <a:bodyPr>
            <a:normAutofit/>
          </a:bodyPr>
          <a:lstStyle/>
          <a:p>
            <a:r>
              <a:rPr lang="en-US" sz="3200" dirty="0">
                <a:latin typeface="Cambria" panose="02040503050406030204" pitchFamily="18" charset="0"/>
              </a:rPr>
              <a:t>US and Canadian players only</a:t>
            </a:r>
          </a:p>
          <a:p>
            <a:r>
              <a:rPr lang="en-US" sz="3200" dirty="0">
                <a:latin typeface="Cambria" panose="02040503050406030204" pitchFamily="18" charset="0"/>
              </a:rPr>
              <a:t>Completion of four years of high school OR one year of junior college</a:t>
            </a:r>
          </a:p>
          <a:p>
            <a:r>
              <a:rPr lang="en-US" sz="3200" dirty="0">
                <a:latin typeface="Cambria" panose="02040503050406030204" pitchFamily="18" charset="0"/>
              </a:rPr>
              <a:t>Also eligible: Three-year high school graduates</a:t>
            </a:r>
          </a:p>
          <a:p>
            <a:pPr lvl="1"/>
            <a:r>
              <a:rPr lang="en-US" sz="2800" dirty="0">
                <a:latin typeface="Cambria" panose="02040503050406030204" pitchFamily="18" charset="0"/>
              </a:rPr>
              <a:t>Must turn seventeen within 45 days after draft</a:t>
            </a:r>
          </a:p>
          <a:p>
            <a:pPr lvl="1"/>
            <a:endParaRPr lang="en-US" dirty="0">
              <a:latin typeface="Cambria" panose="02040503050406030204" pitchFamily="18" charset="0"/>
            </a:endParaRPr>
          </a:p>
          <a:p>
            <a:pPr lvl="1"/>
            <a:endParaRPr lang="en-US" dirty="0">
              <a:latin typeface="Cambria" panose="02040503050406030204" pitchFamily="18" charset="0"/>
            </a:endParaRPr>
          </a:p>
        </p:txBody>
      </p:sp>
    </p:spTree>
    <p:extLst>
      <p:ext uri="{BB962C8B-B14F-4D97-AF65-F5344CB8AC3E}">
        <p14:creationId xmlns:p14="http://schemas.microsoft.com/office/powerpoint/2010/main" val="16855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33A908-695E-490A-85BB-8CC4836457D3}"/>
              </a:ext>
            </a:extLst>
          </p:cNvPr>
          <p:cNvPicPr>
            <a:picLocks noChangeAspect="1"/>
          </p:cNvPicPr>
          <p:nvPr/>
        </p:nvPicPr>
        <p:blipFill>
          <a:blip r:embed="rId3"/>
          <a:stretch>
            <a:fillRect/>
          </a:stretch>
        </p:blipFill>
        <p:spPr>
          <a:xfrm>
            <a:off x="0" y="2829923"/>
            <a:ext cx="12192000" cy="4052695"/>
          </a:xfrm>
          <a:prstGeom prst="rect">
            <a:avLst/>
          </a:prstGeom>
        </p:spPr>
      </p:pic>
      <p:pic>
        <p:nvPicPr>
          <p:cNvPr id="5122" name="Picture 2" descr="Image result for johnny ruffin 1988">
            <a:extLst>
              <a:ext uri="{FF2B5EF4-FFF2-40B4-BE49-F238E27FC236}">
                <a16:creationId xmlns:a16="http://schemas.microsoft.com/office/drawing/2014/main" id="{1A7857B4-0E78-4479-A7D9-EB1643D6A4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08" r="16405"/>
          <a:stretch/>
        </p:blipFill>
        <p:spPr bwMode="auto">
          <a:xfrm>
            <a:off x="1491894" y="0"/>
            <a:ext cx="1884351" cy="2829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38F8CA-2C68-4AC0-B015-3A31503DD7C7}"/>
              </a:ext>
            </a:extLst>
          </p:cNvPr>
          <p:cNvSpPr txBox="1"/>
          <p:nvPr/>
        </p:nvSpPr>
        <p:spPr>
          <a:xfrm>
            <a:off x="3643531" y="630131"/>
            <a:ext cx="732926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Cambria" panose="02040503050406030204" pitchFamily="18" charset="0"/>
              </a:rPr>
              <a:t>Johnny Ruffin</a:t>
            </a:r>
          </a:p>
          <a:p>
            <a:pPr marL="285750" indent="-285750">
              <a:buFont typeface="Arial" panose="020B0604020202020204" pitchFamily="34" charset="0"/>
              <a:buChar char="•"/>
            </a:pPr>
            <a:r>
              <a:rPr lang="en-US" sz="3200" dirty="0">
                <a:latin typeface="Cambria" panose="02040503050406030204" pitchFamily="18" charset="0"/>
              </a:rPr>
              <a:t>Drafted 1988 by White Sox (4</a:t>
            </a:r>
            <a:r>
              <a:rPr lang="en-US" sz="3200" baseline="30000" dirty="0">
                <a:latin typeface="Cambria" panose="02040503050406030204" pitchFamily="18" charset="0"/>
              </a:rPr>
              <a:t>th</a:t>
            </a:r>
            <a:r>
              <a:rPr lang="en-US" sz="3200" dirty="0">
                <a:latin typeface="Cambria" panose="02040503050406030204" pitchFamily="18" charset="0"/>
              </a:rPr>
              <a:t> Round)</a:t>
            </a:r>
          </a:p>
          <a:p>
            <a:pPr marL="285750" indent="-285750">
              <a:buFont typeface="Arial" panose="020B0604020202020204" pitchFamily="34" charset="0"/>
              <a:buChar char="•"/>
            </a:pPr>
            <a:r>
              <a:rPr lang="en-US" sz="3200" dirty="0">
                <a:latin typeface="Cambria" panose="02040503050406030204" pitchFamily="18" charset="0"/>
              </a:rPr>
              <a:t>Age 16-308</a:t>
            </a:r>
          </a:p>
        </p:txBody>
      </p:sp>
    </p:spTree>
    <p:extLst>
      <p:ext uri="{BB962C8B-B14F-4D97-AF65-F5344CB8AC3E}">
        <p14:creationId xmlns:p14="http://schemas.microsoft.com/office/powerpoint/2010/main" val="33748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500"/>
                                        <p:tgtEl>
                                          <p:spTgt spid="3">
                                            <p:txEl>
                                              <p:pRg st="1" end="1"/>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7C81-96A9-43B0-8E7D-A82B00AADA77}"/>
              </a:ext>
            </a:extLst>
          </p:cNvPr>
          <p:cNvSpPr>
            <a:spLocks noGrp="1"/>
          </p:cNvSpPr>
          <p:nvPr>
            <p:ph type="title"/>
          </p:nvPr>
        </p:nvSpPr>
        <p:spPr>
          <a:xfrm>
            <a:off x="838200" y="365125"/>
            <a:ext cx="10515600" cy="1325563"/>
          </a:xfrm>
        </p:spPr>
        <p:txBody>
          <a:bodyPr/>
          <a:lstStyle/>
          <a:p>
            <a:pPr algn="ctr"/>
            <a:r>
              <a:rPr lang="en-US" dirty="0">
                <a:latin typeface="Cambria" panose="02040503050406030204" pitchFamily="18" charset="0"/>
              </a:rPr>
              <a:t>Every Player Drafted out of High School Who Has Gone Straight to the Majors</a:t>
            </a:r>
          </a:p>
        </p:txBody>
      </p:sp>
      <p:pic>
        <p:nvPicPr>
          <p:cNvPr id="6146" name="Picture 2" descr="Image result for david clyde 1974 baseball card">
            <a:extLst>
              <a:ext uri="{FF2B5EF4-FFF2-40B4-BE49-F238E27FC236}">
                <a16:creationId xmlns:a16="http://schemas.microsoft.com/office/drawing/2014/main" id="{EBF5FFF9-1485-4200-973D-1CF5EC6DD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11" y="2003696"/>
            <a:ext cx="2564656" cy="35671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tradingcarddb.com/Images/Cards/Baseball/107635/107635-7462571Fr.jpg">
            <a:extLst>
              <a:ext uri="{FF2B5EF4-FFF2-40B4-BE49-F238E27FC236}">
                <a16:creationId xmlns:a16="http://schemas.microsoft.com/office/drawing/2014/main" id="{3BC76847-7499-423B-90B5-26268B90E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072" y="2003697"/>
            <a:ext cx="2456211" cy="356711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brian milner 1978">
            <a:extLst>
              <a:ext uri="{FF2B5EF4-FFF2-40B4-BE49-F238E27FC236}">
                <a16:creationId xmlns:a16="http://schemas.microsoft.com/office/drawing/2014/main" id="{F4AA73A0-3E27-4F0D-85A1-002934020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788" y="1981200"/>
            <a:ext cx="2537965" cy="358960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1979 TCMA - Mike Morgan">
            <a:extLst>
              <a:ext uri="{FF2B5EF4-FFF2-40B4-BE49-F238E27FC236}">
                <a16:creationId xmlns:a16="http://schemas.microsoft.com/office/drawing/2014/main" id="{1C324848-1502-451E-A728-D03923A3CC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2380" y="2003697"/>
            <a:ext cx="2546521" cy="3567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0D510B-5F0A-4ED3-B9D8-BCE0256E0DBF}"/>
              </a:ext>
            </a:extLst>
          </p:cNvPr>
          <p:cNvSpPr txBox="1"/>
          <p:nvPr/>
        </p:nvSpPr>
        <p:spPr>
          <a:xfrm>
            <a:off x="838200" y="5852160"/>
            <a:ext cx="1426698" cy="461665"/>
          </a:xfrm>
          <a:prstGeom prst="rect">
            <a:avLst/>
          </a:prstGeom>
          <a:noFill/>
        </p:spPr>
        <p:txBody>
          <a:bodyPr wrap="square" rtlCol="0">
            <a:spAutoFit/>
          </a:bodyPr>
          <a:lstStyle/>
          <a:p>
            <a:pPr algn="ctr"/>
            <a:r>
              <a:rPr lang="en-US" sz="2400" dirty="0">
                <a:latin typeface="Cambria" panose="02040503050406030204" pitchFamily="18" charset="0"/>
              </a:rPr>
              <a:t>1973</a:t>
            </a:r>
          </a:p>
        </p:txBody>
      </p:sp>
      <p:sp>
        <p:nvSpPr>
          <p:cNvPr id="10" name="TextBox 9">
            <a:extLst>
              <a:ext uri="{FF2B5EF4-FFF2-40B4-BE49-F238E27FC236}">
                <a16:creationId xmlns:a16="http://schemas.microsoft.com/office/drawing/2014/main" id="{50A633C1-85B0-4D54-99A0-4CDE9AA35318}"/>
              </a:ext>
            </a:extLst>
          </p:cNvPr>
          <p:cNvSpPr txBox="1"/>
          <p:nvPr/>
        </p:nvSpPr>
        <p:spPr>
          <a:xfrm>
            <a:off x="3989828" y="5852159"/>
            <a:ext cx="1426698" cy="461665"/>
          </a:xfrm>
          <a:prstGeom prst="rect">
            <a:avLst/>
          </a:prstGeom>
          <a:noFill/>
        </p:spPr>
        <p:txBody>
          <a:bodyPr wrap="square" rtlCol="0">
            <a:spAutoFit/>
          </a:bodyPr>
          <a:lstStyle/>
          <a:p>
            <a:pPr algn="ctr"/>
            <a:r>
              <a:rPr lang="en-US" sz="2400" dirty="0">
                <a:latin typeface="Cambria" panose="02040503050406030204" pitchFamily="18" charset="0"/>
              </a:rPr>
              <a:t>1978</a:t>
            </a:r>
          </a:p>
        </p:txBody>
      </p:sp>
      <p:sp>
        <p:nvSpPr>
          <p:cNvPr id="13" name="TextBox 12">
            <a:extLst>
              <a:ext uri="{FF2B5EF4-FFF2-40B4-BE49-F238E27FC236}">
                <a16:creationId xmlns:a16="http://schemas.microsoft.com/office/drawing/2014/main" id="{B1DF80C1-8762-4A36-A50E-A2483AA65869}"/>
              </a:ext>
            </a:extLst>
          </p:cNvPr>
          <p:cNvSpPr txBox="1"/>
          <p:nvPr/>
        </p:nvSpPr>
        <p:spPr>
          <a:xfrm>
            <a:off x="10002291" y="5852157"/>
            <a:ext cx="1426698" cy="461665"/>
          </a:xfrm>
          <a:prstGeom prst="rect">
            <a:avLst/>
          </a:prstGeom>
          <a:noFill/>
        </p:spPr>
        <p:txBody>
          <a:bodyPr wrap="square" rtlCol="0">
            <a:spAutoFit/>
          </a:bodyPr>
          <a:lstStyle/>
          <a:p>
            <a:pPr algn="ctr"/>
            <a:r>
              <a:rPr lang="en-US" sz="2400" dirty="0">
                <a:latin typeface="Cambria" panose="02040503050406030204" pitchFamily="18" charset="0"/>
              </a:rPr>
              <a:t>1978</a:t>
            </a:r>
          </a:p>
        </p:txBody>
      </p:sp>
      <p:sp>
        <p:nvSpPr>
          <p:cNvPr id="14" name="TextBox 13">
            <a:extLst>
              <a:ext uri="{FF2B5EF4-FFF2-40B4-BE49-F238E27FC236}">
                <a16:creationId xmlns:a16="http://schemas.microsoft.com/office/drawing/2014/main" id="{F41B6524-AE23-400A-8DC9-28DF1B1BEB87}"/>
              </a:ext>
            </a:extLst>
          </p:cNvPr>
          <p:cNvSpPr txBox="1"/>
          <p:nvPr/>
        </p:nvSpPr>
        <p:spPr>
          <a:xfrm>
            <a:off x="7022421" y="5852158"/>
            <a:ext cx="1426698" cy="461665"/>
          </a:xfrm>
          <a:prstGeom prst="rect">
            <a:avLst/>
          </a:prstGeom>
          <a:noFill/>
        </p:spPr>
        <p:txBody>
          <a:bodyPr wrap="square" rtlCol="0">
            <a:spAutoFit/>
          </a:bodyPr>
          <a:lstStyle/>
          <a:p>
            <a:pPr algn="ctr"/>
            <a:r>
              <a:rPr lang="en-US" sz="2400" dirty="0">
                <a:latin typeface="Cambria" panose="02040503050406030204" pitchFamily="18" charset="0"/>
              </a:rPr>
              <a:t>1978</a:t>
            </a:r>
          </a:p>
        </p:txBody>
      </p:sp>
    </p:spTree>
    <p:extLst>
      <p:ext uri="{BB962C8B-B14F-4D97-AF65-F5344CB8AC3E}">
        <p14:creationId xmlns:p14="http://schemas.microsoft.com/office/powerpoint/2010/main" val="10804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fade">
                                      <p:cBhvr>
                                        <p:cTn id="16" dur="600"/>
                                        <p:tgtEl>
                                          <p:spTgt spid="6150"/>
                                        </p:tgtEl>
                                      </p:cBhvr>
                                    </p:animEffect>
                                  </p:childTnLst>
                                </p:cTn>
                              </p:par>
                            </p:childTnLst>
                          </p:cTn>
                        </p:par>
                        <p:par>
                          <p:cTn id="17" fill="hold">
                            <p:stCondLst>
                              <p:cond delay="600"/>
                            </p:stCondLst>
                            <p:childTnLst>
                              <p:par>
                                <p:cTn id="18" presetID="10" presetClass="entr" presetSubtype="0" fill="hold" nodeType="afterEffect">
                                  <p:stCondLst>
                                    <p:cond delay="200"/>
                                  </p:stCondLst>
                                  <p:childTnLst>
                                    <p:set>
                                      <p:cBhvr>
                                        <p:cTn id="19" dur="1" fill="hold">
                                          <p:stCondLst>
                                            <p:cond delay="0"/>
                                          </p:stCondLst>
                                        </p:cTn>
                                        <p:tgtEl>
                                          <p:spTgt spid="6152"/>
                                        </p:tgtEl>
                                        <p:attrNameLst>
                                          <p:attrName>style.visibility</p:attrName>
                                        </p:attrNameLst>
                                      </p:cBhvr>
                                      <p:to>
                                        <p:strVal val="visible"/>
                                      </p:to>
                                    </p:set>
                                    <p:animEffect transition="in" filter="fade">
                                      <p:cBhvr>
                                        <p:cTn id="20" dur="600"/>
                                        <p:tgtEl>
                                          <p:spTgt spid="6152"/>
                                        </p:tgtEl>
                                      </p:cBhvr>
                                    </p:animEffect>
                                  </p:childTnLst>
                                </p:cTn>
                              </p:par>
                            </p:childTnLst>
                          </p:cTn>
                        </p:par>
                        <p:par>
                          <p:cTn id="21" fill="hold">
                            <p:stCondLst>
                              <p:cond delay="1400"/>
                            </p:stCondLst>
                            <p:childTnLst>
                              <p:par>
                                <p:cTn id="22" presetID="10" presetClass="entr" presetSubtype="0" fill="hold" nodeType="afterEffect">
                                  <p:stCondLst>
                                    <p:cond delay="200"/>
                                  </p:stCondLst>
                                  <p:childTnLst>
                                    <p:set>
                                      <p:cBhvr>
                                        <p:cTn id="23" dur="1" fill="hold">
                                          <p:stCondLst>
                                            <p:cond delay="0"/>
                                          </p:stCondLst>
                                        </p:cTn>
                                        <p:tgtEl>
                                          <p:spTgt spid="6154"/>
                                        </p:tgtEl>
                                        <p:attrNameLst>
                                          <p:attrName>style.visibility</p:attrName>
                                        </p:attrNameLst>
                                      </p:cBhvr>
                                      <p:to>
                                        <p:strVal val="visible"/>
                                      </p:to>
                                    </p:set>
                                    <p:animEffect transition="in" filter="fade">
                                      <p:cBhvr>
                                        <p:cTn id="24" dur="600"/>
                                        <p:tgtEl>
                                          <p:spTgt spid="6154"/>
                                        </p:tgtEl>
                                      </p:cBhvr>
                                    </p:animEffect>
                                  </p:childTnLst>
                                </p:cTn>
                              </p:par>
                            </p:childTnLst>
                          </p:cTn>
                        </p:par>
                        <p:par>
                          <p:cTn id="25" fill="hold">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around each other&#10;&#10;Description automatically generated">
            <a:extLst>
              <a:ext uri="{FF2B5EF4-FFF2-40B4-BE49-F238E27FC236}">
                <a16:creationId xmlns:a16="http://schemas.microsoft.com/office/drawing/2014/main" id="{58920AD4-8819-4EBE-A554-FC1307E1222F}"/>
              </a:ext>
            </a:extLst>
          </p:cNvPr>
          <p:cNvPicPr>
            <a:picLocks noChangeAspect="1"/>
          </p:cNvPicPr>
          <p:nvPr/>
        </p:nvPicPr>
        <p:blipFill>
          <a:blip r:embed="rId3">
            <a:alphaModFix amt="8000"/>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365126"/>
            <a:ext cx="10515600" cy="858764"/>
          </a:xfrm>
        </p:spPr>
        <p:txBody>
          <a:bodyPr/>
          <a:lstStyle/>
          <a:p>
            <a:pPr algn="ctr"/>
            <a:r>
              <a:rPr lang="en-US" dirty="0">
                <a:latin typeface="Cambria" panose="02040503050406030204" pitchFamily="18" charset="0"/>
              </a:rPr>
              <a:t>Amateur Free Agency</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p:txBody>
          <a:bodyPr>
            <a:normAutofit/>
          </a:bodyPr>
          <a:lstStyle/>
          <a:p>
            <a:r>
              <a:rPr lang="en-US" dirty="0">
                <a:latin typeface="Cambria" panose="02040503050406030204" pitchFamily="18" charset="0"/>
              </a:rPr>
              <a:t>Undrafted US/Canadian players can go this route, but ... you know ... they didn’t get drafted ... so ... no chance</a:t>
            </a:r>
          </a:p>
          <a:p>
            <a:r>
              <a:rPr lang="en-US" dirty="0">
                <a:latin typeface="Cambria" panose="02040503050406030204" pitchFamily="18" charset="0"/>
              </a:rPr>
              <a:t>International Amateur Free Agent: all “foreign” (non-US/Canada) players</a:t>
            </a:r>
          </a:p>
          <a:p>
            <a:pPr lvl="1"/>
            <a:r>
              <a:rPr lang="en-US" dirty="0">
                <a:latin typeface="Cambria" panose="02040503050406030204" pitchFamily="18" charset="0"/>
              </a:rPr>
              <a:t>Can be signed and play professionally at 16, but must turn 17 by September 1 of first season under contract</a:t>
            </a:r>
          </a:p>
          <a:p>
            <a:pPr lvl="1"/>
            <a:r>
              <a:rPr lang="en-US" dirty="0">
                <a:latin typeface="Cambria" panose="02040503050406030204" pitchFamily="18" charset="0"/>
              </a:rPr>
              <a:t>HOWEVER: Almost all 16-year-old AFAs play exclusively in Latin American summer leagues</a:t>
            </a:r>
          </a:p>
          <a:p>
            <a:pPr marL="457200" lvl="1"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235901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B361F58-DE8F-4B59-9B81-FB67B1E1B9E9}"/>
              </a:ext>
            </a:extLst>
          </p:cNvPr>
          <p:cNvGraphicFramePr>
            <a:graphicFrameLocks/>
          </p:cNvGraphicFramePr>
          <p:nvPr>
            <p:extLst>
              <p:ext uri="{D42A27DB-BD31-4B8C-83A1-F6EECF244321}">
                <p14:modId xmlns:p14="http://schemas.microsoft.com/office/powerpoint/2010/main" val="1863784085"/>
              </p:ext>
            </p:extLst>
          </p:nvPr>
        </p:nvGraphicFramePr>
        <p:xfrm>
          <a:off x="-98474" y="0"/>
          <a:ext cx="12290474" cy="685799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baseball player throwing a ball&#10;&#10;Description automatically generated">
            <a:extLst>
              <a:ext uri="{FF2B5EF4-FFF2-40B4-BE49-F238E27FC236}">
                <a16:creationId xmlns:a16="http://schemas.microsoft.com/office/drawing/2014/main" id="{4091F3A4-E45D-48FA-AA71-EFE3FAA8B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736" y="0"/>
            <a:ext cx="4406264" cy="6857999"/>
          </a:xfrm>
          <a:prstGeom prst="rect">
            <a:avLst/>
          </a:prstGeom>
        </p:spPr>
      </p:pic>
      <p:cxnSp>
        <p:nvCxnSpPr>
          <p:cNvPr id="5" name="Straight Arrow Connector 4">
            <a:extLst>
              <a:ext uri="{FF2B5EF4-FFF2-40B4-BE49-F238E27FC236}">
                <a16:creationId xmlns:a16="http://schemas.microsoft.com/office/drawing/2014/main" id="{D1691499-2EF7-45E0-BE18-ACF3CA826B26}"/>
              </a:ext>
            </a:extLst>
          </p:cNvPr>
          <p:cNvCxnSpPr>
            <a:cxnSpLocks/>
          </p:cNvCxnSpPr>
          <p:nvPr/>
        </p:nvCxnSpPr>
        <p:spPr>
          <a:xfrm>
            <a:off x="5097294" y="680936"/>
            <a:ext cx="2688442" cy="1210926"/>
          </a:xfrm>
          <a:prstGeom prst="straightConnector1">
            <a:avLst/>
          </a:prstGeom>
          <a:ln w="635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6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3</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4000" dirty="0">
                <a:latin typeface="Cambria" panose="02040503050406030204" pitchFamily="18" charset="0"/>
              </a:rPr>
              <a:t>Frank Pearce (age 16-188)</a:t>
            </a:r>
          </a:p>
          <a:p>
            <a:pPr>
              <a:spcBef>
                <a:spcPts val="400"/>
              </a:spcBef>
            </a:pPr>
            <a:r>
              <a:rPr lang="en-US" sz="4000" dirty="0">
                <a:latin typeface="Cambria" panose="02040503050406030204" pitchFamily="18" charset="0"/>
              </a:rPr>
              <a:t>Pitcher</a:t>
            </a:r>
          </a:p>
          <a:p>
            <a:pPr>
              <a:spcBef>
                <a:spcPts val="400"/>
              </a:spcBef>
            </a:pPr>
            <a:r>
              <a:rPr lang="en-US" sz="4000" dirty="0">
                <a:latin typeface="Cambria" panose="02040503050406030204" pitchFamily="18" charset="0"/>
              </a:rPr>
              <a:t>Louisville Grays</a:t>
            </a:r>
          </a:p>
          <a:p>
            <a:pPr>
              <a:spcBef>
                <a:spcPts val="400"/>
              </a:spcBef>
            </a:pPr>
            <a:r>
              <a:rPr lang="en-US" sz="4000" dirty="0">
                <a:latin typeface="Cambria" panose="02040503050406030204" pitchFamily="18" charset="0"/>
              </a:rPr>
              <a:t>1 G, 4.0 IP, 5 H, 4 R, 2 ER</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1876</a:t>
            </a:r>
          </a:p>
        </p:txBody>
      </p:sp>
      <p:pic>
        <p:nvPicPr>
          <p:cNvPr id="11" name="Picture 10">
            <a:extLst>
              <a:ext uri="{FF2B5EF4-FFF2-40B4-BE49-F238E27FC236}">
                <a16:creationId xmlns:a16="http://schemas.microsoft.com/office/drawing/2014/main" id="{9DFB8BC9-B3B0-4576-B04F-FB974DD81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322" y="2075747"/>
            <a:ext cx="1738407" cy="2777572"/>
          </a:xfrm>
          <a:prstGeom prst="rect">
            <a:avLst/>
          </a:prstGeom>
          <a:ln>
            <a:solidFill>
              <a:schemeClr val="accent1">
                <a:shade val="50000"/>
              </a:schemeClr>
            </a:solidFill>
          </a:ln>
        </p:spPr>
      </p:pic>
    </p:spTree>
    <p:extLst>
      <p:ext uri="{BB962C8B-B14F-4D97-AF65-F5344CB8AC3E}">
        <p14:creationId xmlns:p14="http://schemas.microsoft.com/office/powerpoint/2010/main" val="334024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0" y="-220896"/>
            <a:ext cx="12192000" cy="1325563"/>
          </a:xfrm>
        </p:spPr>
        <p:txBody>
          <a:bodyPr/>
          <a:lstStyle/>
          <a:p>
            <a:pPr algn="ctr"/>
            <a:r>
              <a:rPr lang="en-US" dirty="0">
                <a:latin typeface="Cambria" panose="02040503050406030204" pitchFamily="18" charset="0"/>
              </a:rPr>
              <a:t>Youngest International Big Leaguer in the DSL Era</a:t>
            </a:r>
          </a:p>
        </p:txBody>
      </p:sp>
      <p:pic>
        <p:nvPicPr>
          <p:cNvPr id="7170" name="Picture 2" descr="1997 Bowman #194 Adrian Beltre Front">
            <a:extLst>
              <a:ext uri="{FF2B5EF4-FFF2-40B4-BE49-F238E27FC236}">
                <a16:creationId xmlns:a16="http://schemas.microsoft.com/office/drawing/2014/main" id="{E17D9568-8259-4A8C-8FA6-6DAC64E4E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753" y="1104666"/>
            <a:ext cx="3616491" cy="5042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62A961-071F-42E1-9D39-096102A09B14}"/>
              </a:ext>
            </a:extLst>
          </p:cNvPr>
          <p:cNvSpPr txBox="1"/>
          <p:nvPr/>
        </p:nvSpPr>
        <p:spPr>
          <a:xfrm>
            <a:off x="3655253" y="6147582"/>
            <a:ext cx="4881489" cy="523220"/>
          </a:xfrm>
          <a:prstGeom prst="rect">
            <a:avLst/>
          </a:prstGeom>
          <a:noFill/>
        </p:spPr>
        <p:txBody>
          <a:bodyPr wrap="square" rtlCol="0">
            <a:spAutoFit/>
          </a:bodyPr>
          <a:lstStyle/>
          <a:p>
            <a:pPr algn="ctr"/>
            <a:r>
              <a:rPr lang="en-US" sz="2800" dirty="0">
                <a:latin typeface="Cambria" panose="02040503050406030204" pitchFamily="18" charset="0"/>
              </a:rPr>
              <a:t>Debut Age: 19 years, 78 days</a:t>
            </a:r>
          </a:p>
        </p:txBody>
      </p:sp>
    </p:spTree>
    <p:extLst>
      <p:ext uri="{BB962C8B-B14F-4D97-AF65-F5344CB8AC3E}">
        <p14:creationId xmlns:p14="http://schemas.microsoft.com/office/powerpoint/2010/main" val="29642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117887"/>
            <a:ext cx="10515600" cy="732155"/>
          </a:xfrm>
        </p:spPr>
        <p:txBody>
          <a:bodyPr/>
          <a:lstStyle/>
          <a:p>
            <a:pPr algn="ctr"/>
            <a:r>
              <a:rPr lang="en-US" dirty="0">
                <a:latin typeface="Cambria" panose="02040503050406030204" pitchFamily="18" charset="0"/>
              </a:rPr>
              <a:t>The Case of Bryce Harper</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4874621" y="1059046"/>
            <a:ext cx="6672945" cy="5477639"/>
          </a:xfrm>
        </p:spPr>
        <p:txBody>
          <a:bodyPr>
            <a:normAutofit/>
          </a:bodyPr>
          <a:lstStyle/>
          <a:p>
            <a:r>
              <a:rPr lang="en-US" dirty="0">
                <a:latin typeface="Cambria" panose="02040503050406030204" pitchFamily="18" charset="0"/>
              </a:rPr>
              <a:t>SI Cover Boy at age 16 in June, 2009 as greatest teenage hitter in recent memory</a:t>
            </a:r>
          </a:p>
          <a:p>
            <a:r>
              <a:rPr lang="en-US" dirty="0">
                <a:latin typeface="Cambria" panose="02040503050406030204" pitchFamily="18" charset="0"/>
              </a:rPr>
              <a:t>Got high school GED as a </a:t>
            </a:r>
            <a:r>
              <a:rPr lang="en-US" dirty="0" err="1">
                <a:latin typeface="Cambria" panose="02040503050406030204" pitchFamily="18" charset="0"/>
              </a:rPr>
              <a:t>soph</a:t>
            </a:r>
            <a:r>
              <a:rPr lang="en-US" dirty="0">
                <a:latin typeface="Cambria" panose="02040503050406030204" pitchFamily="18" charset="0"/>
              </a:rPr>
              <a:t>, enrolled in JC to accelerate arrival in the majors</a:t>
            </a:r>
          </a:p>
          <a:p>
            <a:r>
              <a:rPr lang="en-US" dirty="0">
                <a:latin typeface="Cambria" panose="02040503050406030204" pitchFamily="18" charset="0"/>
              </a:rPr>
              <a:t>Slashed .443/.526/.987 in 272 PAs</a:t>
            </a:r>
          </a:p>
          <a:p>
            <a:r>
              <a:rPr lang="en-US" dirty="0">
                <a:latin typeface="Cambria" panose="02040503050406030204" pitchFamily="18" charset="0"/>
              </a:rPr>
              <a:t>Drafted #1 overall in 2010</a:t>
            </a:r>
          </a:p>
          <a:p>
            <a:pPr lvl="1"/>
            <a:r>
              <a:rPr lang="en-US" dirty="0">
                <a:latin typeface="Cambria" panose="02040503050406030204" pitchFamily="18" charset="0"/>
              </a:rPr>
              <a:t>Age: 17 years, 224 days</a:t>
            </a:r>
          </a:p>
          <a:p>
            <a:r>
              <a:rPr lang="en-US" dirty="0">
                <a:latin typeface="Cambria" panose="02040503050406030204" pitchFamily="18" charset="0"/>
              </a:rPr>
              <a:t>Still, the Nationals sent him to the minors for 164 games</a:t>
            </a:r>
          </a:p>
          <a:p>
            <a:r>
              <a:rPr lang="en-US" dirty="0">
                <a:latin typeface="Cambria" panose="02040503050406030204" pitchFamily="18" charset="0"/>
              </a:rPr>
              <a:t>Debuted in 2012 at age 19 years, 195 days</a:t>
            </a:r>
          </a:p>
        </p:txBody>
      </p:sp>
      <p:pic>
        <p:nvPicPr>
          <p:cNvPr id="6" name="Picture 5" descr="A picture containing person, baseball, outdoor, ground&#10;&#10;Description automatically generated">
            <a:extLst>
              <a:ext uri="{FF2B5EF4-FFF2-40B4-BE49-F238E27FC236}">
                <a16:creationId xmlns:a16="http://schemas.microsoft.com/office/drawing/2014/main" id="{154CAB32-31DE-48C5-A16C-0B1ACDBF4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9" y="1059046"/>
            <a:ext cx="4210638" cy="5477639"/>
          </a:xfrm>
          <a:prstGeom prst="rect">
            <a:avLst/>
          </a:prstGeom>
        </p:spPr>
      </p:pic>
    </p:spTree>
    <p:extLst>
      <p:ext uri="{BB962C8B-B14F-4D97-AF65-F5344CB8AC3E}">
        <p14:creationId xmlns:p14="http://schemas.microsoft.com/office/powerpoint/2010/main" val="3733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left)">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117887"/>
            <a:ext cx="10515600" cy="732155"/>
          </a:xfrm>
        </p:spPr>
        <p:txBody>
          <a:bodyPr/>
          <a:lstStyle/>
          <a:p>
            <a:pPr algn="ctr"/>
            <a:r>
              <a:rPr lang="en-US" dirty="0">
                <a:latin typeface="Cambria" panose="02040503050406030204" pitchFamily="18" charset="0"/>
              </a:rPr>
              <a:t>The Case of Bryce Harper</a:t>
            </a:r>
          </a:p>
        </p:txBody>
      </p:sp>
      <p:sp>
        <p:nvSpPr>
          <p:cNvPr id="3" name="Content Placeholder 2">
            <a:extLst>
              <a:ext uri="{FF2B5EF4-FFF2-40B4-BE49-F238E27FC236}">
                <a16:creationId xmlns:a16="http://schemas.microsoft.com/office/drawing/2014/main" id="{7303C9BF-68C1-4BCE-B77A-511BEFCD95F2}"/>
              </a:ext>
            </a:extLst>
          </p:cNvPr>
          <p:cNvSpPr>
            <a:spLocks noGrp="1"/>
          </p:cNvSpPr>
          <p:nvPr>
            <p:ph idx="1"/>
          </p:nvPr>
        </p:nvSpPr>
        <p:spPr>
          <a:xfrm>
            <a:off x="4874621" y="1059046"/>
            <a:ext cx="6672945" cy="5477639"/>
          </a:xfrm>
        </p:spPr>
        <p:txBody>
          <a:bodyPr>
            <a:normAutofit/>
          </a:bodyPr>
          <a:lstStyle/>
          <a:p>
            <a:r>
              <a:rPr lang="en-US" dirty="0">
                <a:latin typeface="Cambria" panose="02040503050406030204" pitchFamily="18" charset="0"/>
              </a:rPr>
              <a:t>SI Cover Boy at age 16 in June, 2009 as greatest teenage hitter in recent memory</a:t>
            </a:r>
          </a:p>
          <a:p>
            <a:r>
              <a:rPr lang="en-US" dirty="0">
                <a:latin typeface="Cambria" panose="02040503050406030204" pitchFamily="18" charset="0"/>
              </a:rPr>
              <a:t>Got high school GED as a </a:t>
            </a:r>
            <a:r>
              <a:rPr lang="en-US" dirty="0" err="1">
                <a:latin typeface="Cambria" panose="02040503050406030204" pitchFamily="18" charset="0"/>
              </a:rPr>
              <a:t>soph</a:t>
            </a:r>
            <a:r>
              <a:rPr lang="en-US" dirty="0">
                <a:latin typeface="Cambria" panose="02040503050406030204" pitchFamily="18" charset="0"/>
              </a:rPr>
              <a:t>, enrolled in JC to accelerate arrival in the majors</a:t>
            </a:r>
          </a:p>
          <a:p>
            <a:r>
              <a:rPr lang="en-US" dirty="0">
                <a:latin typeface="Cambria" panose="02040503050406030204" pitchFamily="18" charset="0"/>
              </a:rPr>
              <a:t>Slashed .443/.526/.987 in 272 PAs</a:t>
            </a:r>
          </a:p>
          <a:p>
            <a:r>
              <a:rPr lang="en-US" dirty="0">
                <a:latin typeface="Cambria" panose="02040503050406030204" pitchFamily="18" charset="0"/>
              </a:rPr>
              <a:t>Drafted #1 overall in 2010</a:t>
            </a:r>
          </a:p>
          <a:p>
            <a:pPr lvl="1"/>
            <a:r>
              <a:rPr lang="en-US" dirty="0">
                <a:latin typeface="Cambria" panose="02040503050406030204" pitchFamily="18" charset="0"/>
              </a:rPr>
              <a:t>Age: 17 years, 224 days</a:t>
            </a:r>
          </a:p>
          <a:p>
            <a:r>
              <a:rPr lang="en-US" dirty="0">
                <a:latin typeface="Cambria" panose="02040503050406030204" pitchFamily="18" charset="0"/>
              </a:rPr>
              <a:t>Still, the Nationals sent him to the minors for 164 games</a:t>
            </a:r>
          </a:p>
          <a:p>
            <a:r>
              <a:rPr lang="en-US" dirty="0">
                <a:latin typeface="Cambria" panose="02040503050406030204" pitchFamily="18" charset="0"/>
              </a:rPr>
              <a:t>Debuted in 2012 at age 19 years, 195 days</a:t>
            </a:r>
          </a:p>
        </p:txBody>
      </p:sp>
      <p:pic>
        <p:nvPicPr>
          <p:cNvPr id="6" name="Picture 5" descr="A picture containing person, baseball, outdoor, ground&#10;&#10;Description automatically generated">
            <a:extLst>
              <a:ext uri="{FF2B5EF4-FFF2-40B4-BE49-F238E27FC236}">
                <a16:creationId xmlns:a16="http://schemas.microsoft.com/office/drawing/2014/main" id="{154CAB32-31DE-48C5-A16C-0B1ACDBF4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9" y="1059046"/>
            <a:ext cx="4210638" cy="5477639"/>
          </a:xfrm>
          <a:prstGeom prst="rect">
            <a:avLst/>
          </a:prstGeom>
        </p:spPr>
      </p:pic>
    </p:spTree>
    <p:extLst>
      <p:ext uri="{BB962C8B-B14F-4D97-AF65-F5344CB8AC3E}">
        <p14:creationId xmlns:p14="http://schemas.microsoft.com/office/powerpoint/2010/main" val="2312695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243114"/>
            <a:ext cx="10515600" cy="875846"/>
          </a:xfrm>
        </p:spPr>
        <p:txBody>
          <a:bodyPr/>
          <a:lstStyle/>
          <a:p>
            <a:pPr algn="ctr"/>
            <a:r>
              <a:rPr lang="en-US" dirty="0">
                <a:latin typeface="Cambria" panose="02040503050406030204" pitchFamily="18" charset="0"/>
              </a:rPr>
              <a:t>Most Recent Players at </a:t>
            </a:r>
            <a:r>
              <a:rPr lang="en-US" i="1" dirty="0" err="1">
                <a:latin typeface="Cambria" panose="02040503050406030204" pitchFamily="18" charset="0"/>
              </a:rPr>
              <a:t>X</a:t>
            </a:r>
            <a:r>
              <a:rPr lang="en-US" dirty="0" err="1">
                <a:latin typeface="Cambria" panose="02040503050406030204" pitchFamily="18" charset="0"/>
              </a:rPr>
              <a:t>teen</a:t>
            </a:r>
            <a:endParaRPr lang="en-US" dirty="0">
              <a:latin typeface="Cambria" panose="02040503050406030204" pitchFamily="18" charset="0"/>
            </a:endParaRPr>
          </a:p>
        </p:txBody>
      </p:sp>
      <p:pic>
        <p:nvPicPr>
          <p:cNvPr id="5" name="Picture 4" descr="A picture containing person, man, outdoor, ground&#10;&#10;Description automatically generated">
            <a:extLst>
              <a:ext uri="{FF2B5EF4-FFF2-40B4-BE49-F238E27FC236}">
                <a16:creationId xmlns:a16="http://schemas.microsoft.com/office/drawing/2014/main" id="{FD656EED-5C94-47BA-B17A-BD23AFA17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52" y="1118960"/>
            <a:ext cx="2724830" cy="3918857"/>
          </a:xfrm>
          <a:prstGeom prst="rect">
            <a:avLst/>
          </a:prstGeom>
          <a:ln>
            <a:solidFill>
              <a:schemeClr val="accent1">
                <a:shade val="50000"/>
              </a:schemeClr>
            </a:solidFill>
          </a:ln>
        </p:spPr>
      </p:pic>
      <p:pic>
        <p:nvPicPr>
          <p:cNvPr id="7" name="Picture 6" descr="A person holding a sign&#10;&#10;Description automatically generated">
            <a:extLst>
              <a:ext uri="{FF2B5EF4-FFF2-40B4-BE49-F238E27FC236}">
                <a16:creationId xmlns:a16="http://schemas.microsoft.com/office/drawing/2014/main" id="{9D0AC022-A9E1-4497-9424-1AD0A0DC1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416" y="1118960"/>
            <a:ext cx="2885360" cy="3962918"/>
          </a:xfrm>
          <a:prstGeom prst="rect">
            <a:avLst/>
          </a:prstGeom>
        </p:spPr>
      </p:pic>
      <p:sp>
        <p:nvSpPr>
          <p:cNvPr id="3" name="TextBox 2">
            <a:extLst>
              <a:ext uri="{FF2B5EF4-FFF2-40B4-BE49-F238E27FC236}">
                <a16:creationId xmlns:a16="http://schemas.microsoft.com/office/drawing/2014/main" id="{62ADB9D1-18AD-4F70-A343-5AC5089D1305}"/>
              </a:ext>
            </a:extLst>
          </p:cNvPr>
          <p:cNvSpPr txBox="1"/>
          <p:nvPr/>
        </p:nvSpPr>
        <p:spPr>
          <a:xfrm>
            <a:off x="269552" y="5315121"/>
            <a:ext cx="2724830" cy="1107996"/>
          </a:xfrm>
          <a:prstGeom prst="rect">
            <a:avLst/>
          </a:prstGeom>
          <a:noFill/>
        </p:spPr>
        <p:txBody>
          <a:bodyPr wrap="square" rtlCol="0">
            <a:spAutoFit/>
          </a:bodyPr>
          <a:lstStyle/>
          <a:p>
            <a:pPr algn="ctr"/>
            <a:r>
              <a:rPr lang="en-US" sz="2200" dirty="0">
                <a:latin typeface="Cambria" panose="02040503050406030204" pitchFamily="18" charset="0"/>
              </a:rPr>
              <a:t>Joe Nuxhall</a:t>
            </a:r>
          </a:p>
          <a:p>
            <a:pPr algn="ctr"/>
            <a:r>
              <a:rPr lang="en-US" sz="2200" dirty="0">
                <a:latin typeface="Cambria" panose="02040503050406030204" pitchFamily="18" charset="0"/>
              </a:rPr>
              <a:t>Age: 15-316</a:t>
            </a:r>
          </a:p>
          <a:p>
            <a:pPr algn="ctr"/>
            <a:r>
              <a:rPr lang="en-US" sz="2200" dirty="0">
                <a:latin typeface="Cambria" panose="02040503050406030204" pitchFamily="18" charset="0"/>
              </a:rPr>
              <a:t>Debut: 6/10/44</a:t>
            </a:r>
          </a:p>
        </p:txBody>
      </p:sp>
      <p:sp>
        <p:nvSpPr>
          <p:cNvPr id="6" name="TextBox 5">
            <a:extLst>
              <a:ext uri="{FF2B5EF4-FFF2-40B4-BE49-F238E27FC236}">
                <a16:creationId xmlns:a16="http://schemas.microsoft.com/office/drawing/2014/main" id="{D5143DD3-C64A-47E6-BC49-7EC1FCEF023C}"/>
              </a:ext>
            </a:extLst>
          </p:cNvPr>
          <p:cNvSpPr txBox="1"/>
          <p:nvPr/>
        </p:nvSpPr>
        <p:spPr>
          <a:xfrm>
            <a:off x="3175416" y="5315121"/>
            <a:ext cx="2920584" cy="1107996"/>
          </a:xfrm>
          <a:prstGeom prst="rect">
            <a:avLst/>
          </a:prstGeom>
          <a:noFill/>
        </p:spPr>
        <p:txBody>
          <a:bodyPr wrap="square" rtlCol="0">
            <a:spAutoFit/>
          </a:bodyPr>
          <a:lstStyle/>
          <a:p>
            <a:pPr algn="ctr"/>
            <a:r>
              <a:rPr lang="en-US" sz="2200" dirty="0">
                <a:latin typeface="Cambria" panose="02040503050406030204" pitchFamily="18" charset="0"/>
              </a:rPr>
              <a:t>Jim </a:t>
            </a:r>
            <a:r>
              <a:rPr lang="en-US" sz="2200" dirty="0" err="1">
                <a:latin typeface="Cambria" panose="02040503050406030204" pitchFamily="18" charset="0"/>
              </a:rPr>
              <a:t>Derrington</a:t>
            </a:r>
            <a:endParaRPr lang="en-US" sz="2200" dirty="0">
              <a:latin typeface="Cambria" panose="02040503050406030204" pitchFamily="18" charset="0"/>
            </a:endParaRPr>
          </a:p>
          <a:p>
            <a:pPr algn="ctr"/>
            <a:r>
              <a:rPr lang="en-US" sz="2200" dirty="0">
                <a:latin typeface="Cambria" panose="02040503050406030204" pitchFamily="18" charset="0"/>
              </a:rPr>
              <a:t>Age: 16-306</a:t>
            </a:r>
          </a:p>
          <a:p>
            <a:pPr algn="ctr"/>
            <a:r>
              <a:rPr lang="en-US" sz="2200" dirty="0">
                <a:latin typeface="Cambria" panose="02040503050406030204" pitchFamily="18" charset="0"/>
              </a:rPr>
              <a:t>Debut: 9/30/56</a:t>
            </a:r>
          </a:p>
        </p:txBody>
      </p:sp>
    </p:spTree>
    <p:extLst>
      <p:ext uri="{BB962C8B-B14F-4D97-AF65-F5344CB8AC3E}">
        <p14:creationId xmlns:p14="http://schemas.microsoft.com/office/powerpoint/2010/main" val="27662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243114"/>
            <a:ext cx="10515600" cy="875846"/>
          </a:xfrm>
        </p:spPr>
        <p:txBody>
          <a:bodyPr/>
          <a:lstStyle/>
          <a:p>
            <a:pPr algn="ctr"/>
            <a:r>
              <a:rPr lang="en-US" dirty="0">
                <a:latin typeface="Cambria" panose="02040503050406030204" pitchFamily="18" charset="0"/>
              </a:rPr>
              <a:t>Most Recent Players at </a:t>
            </a:r>
            <a:r>
              <a:rPr lang="en-US" i="1" dirty="0" err="1">
                <a:latin typeface="Cambria" panose="02040503050406030204" pitchFamily="18" charset="0"/>
              </a:rPr>
              <a:t>X</a:t>
            </a:r>
            <a:r>
              <a:rPr lang="en-US" dirty="0" err="1">
                <a:latin typeface="Cambria" panose="02040503050406030204" pitchFamily="18" charset="0"/>
              </a:rPr>
              <a:t>teen</a:t>
            </a:r>
            <a:endParaRPr lang="en-US" dirty="0">
              <a:latin typeface="Cambria" panose="02040503050406030204" pitchFamily="18" charset="0"/>
            </a:endParaRPr>
          </a:p>
        </p:txBody>
      </p:sp>
      <p:pic>
        <p:nvPicPr>
          <p:cNvPr id="5" name="Picture 4" descr="A picture containing person, man, outdoor, ground&#10;&#10;Description automatically generated">
            <a:extLst>
              <a:ext uri="{FF2B5EF4-FFF2-40B4-BE49-F238E27FC236}">
                <a16:creationId xmlns:a16="http://schemas.microsoft.com/office/drawing/2014/main" id="{FD656EED-5C94-47BA-B17A-BD23AFA17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52" y="1163021"/>
            <a:ext cx="2724830" cy="3918857"/>
          </a:xfrm>
          <a:prstGeom prst="rect">
            <a:avLst/>
          </a:prstGeom>
          <a:ln>
            <a:solidFill>
              <a:schemeClr val="accent1">
                <a:shade val="50000"/>
              </a:schemeClr>
            </a:solidFill>
          </a:ln>
        </p:spPr>
      </p:pic>
      <p:pic>
        <p:nvPicPr>
          <p:cNvPr id="7" name="Picture 6" descr="A person holding a sign&#10;&#10;Description automatically generated">
            <a:extLst>
              <a:ext uri="{FF2B5EF4-FFF2-40B4-BE49-F238E27FC236}">
                <a16:creationId xmlns:a16="http://schemas.microsoft.com/office/drawing/2014/main" id="{9D0AC022-A9E1-4497-9424-1AD0A0DC1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416" y="1118960"/>
            <a:ext cx="2885360" cy="3962918"/>
          </a:xfrm>
          <a:prstGeom prst="rect">
            <a:avLst/>
          </a:prstGeom>
        </p:spPr>
      </p:pic>
      <p:pic>
        <p:nvPicPr>
          <p:cNvPr id="11" name="Picture 10" descr="A black and white photo of a person&#10;&#10;Description automatically generated">
            <a:extLst>
              <a:ext uri="{FF2B5EF4-FFF2-40B4-BE49-F238E27FC236}">
                <a16:creationId xmlns:a16="http://schemas.microsoft.com/office/drawing/2014/main" id="{372442D5-05D4-4285-A3DB-4E9E9407D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730" y="1147714"/>
            <a:ext cx="2724830" cy="3949472"/>
          </a:xfrm>
          <a:prstGeom prst="rect">
            <a:avLst/>
          </a:prstGeom>
        </p:spPr>
      </p:pic>
      <p:sp>
        <p:nvSpPr>
          <p:cNvPr id="9" name="TextBox 8">
            <a:extLst>
              <a:ext uri="{FF2B5EF4-FFF2-40B4-BE49-F238E27FC236}">
                <a16:creationId xmlns:a16="http://schemas.microsoft.com/office/drawing/2014/main" id="{CC2C7B06-FA97-4879-897E-DD21449E8A6B}"/>
              </a:ext>
            </a:extLst>
          </p:cNvPr>
          <p:cNvSpPr txBox="1"/>
          <p:nvPr/>
        </p:nvSpPr>
        <p:spPr>
          <a:xfrm>
            <a:off x="6209730" y="5315121"/>
            <a:ext cx="2724830" cy="1107996"/>
          </a:xfrm>
          <a:prstGeom prst="rect">
            <a:avLst/>
          </a:prstGeom>
          <a:noFill/>
        </p:spPr>
        <p:txBody>
          <a:bodyPr wrap="square" rtlCol="0">
            <a:spAutoFit/>
          </a:bodyPr>
          <a:lstStyle/>
          <a:p>
            <a:pPr algn="ctr"/>
            <a:r>
              <a:rPr lang="en-US" sz="2200" dirty="0">
                <a:latin typeface="Cambria" panose="02040503050406030204" pitchFamily="18" charset="0"/>
              </a:rPr>
              <a:t>Jay Dahl</a:t>
            </a:r>
          </a:p>
          <a:p>
            <a:pPr algn="ctr"/>
            <a:r>
              <a:rPr lang="en-US" sz="2200" dirty="0">
                <a:latin typeface="Cambria" panose="02040503050406030204" pitchFamily="18" charset="0"/>
              </a:rPr>
              <a:t>Age: 17-295</a:t>
            </a:r>
          </a:p>
          <a:p>
            <a:pPr algn="ctr"/>
            <a:r>
              <a:rPr lang="en-US" sz="2200" dirty="0">
                <a:latin typeface="Cambria" panose="02040503050406030204" pitchFamily="18" charset="0"/>
              </a:rPr>
              <a:t>Debut: 9/27/63</a:t>
            </a:r>
          </a:p>
        </p:txBody>
      </p:sp>
      <p:sp>
        <p:nvSpPr>
          <p:cNvPr id="13" name="TextBox 12">
            <a:extLst>
              <a:ext uri="{FF2B5EF4-FFF2-40B4-BE49-F238E27FC236}">
                <a16:creationId xmlns:a16="http://schemas.microsoft.com/office/drawing/2014/main" id="{03C753B7-06B5-48E1-A8CC-C08D325C8156}"/>
              </a:ext>
            </a:extLst>
          </p:cNvPr>
          <p:cNvSpPr txBox="1"/>
          <p:nvPr/>
        </p:nvSpPr>
        <p:spPr>
          <a:xfrm>
            <a:off x="269552" y="5315121"/>
            <a:ext cx="2724830" cy="1107996"/>
          </a:xfrm>
          <a:prstGeom prst="rect">
            <a:avLst/>
          </a:prstGeom>
          <a:noFill/>
        </p:spPr>
        <p:txBody>
          <a:bodyPr wrap="square" rtlCol="0">
            <a:spAutoFit/>
          </a:bodyPr>
          <a:lstStyle/>
          <a:p>
            <a:pPr algn="ctr"/>
            <a:r>
              <a:rPr lang="en-US" sz="2200" dirty="0">
                <a:latin typeface="Cambria" panose="02040503050406030204" pitchFamily="18" charset="0"/>
              </a:rPr>
              <a:t>Joe Nuxhall</a:t>
            </a:r>
          </a:p>
          <a:p>
            <a:pPr algn="ctr"/>
            <a:r>
              <a:rPr lang="en-US" sz="2200" dirty="0">
                <a:latin typeface="Cambria" panose="02040503050406030204" pitchFamily="18" charset="0"/>
              </a:rPr>
              <a:t>Age: 15-316</a:t>
            </a:r>
          </a:p>
          <a:p>
            <a:pPr algn="ctr"/>
            <a:r>
              <a:rPr lang="en-US" sz="2200" dirty="0">
                <a:latin typeface="Cambria" panose="02040503050406030204" pitchFamily="18" charset="0"/>
              </a:rPr>
              <a:t>Debut: 6/10/44</a:t>
            </a:r>
          </a:p>
        </p:txBody>
      </p:sp>
      <p:sp>
        <p:nvSpPr>
          <p:cNvPr id="14" name="TextBox 13">
            <a:extLst>
              <a:ext uri="{FF2B5EF4-FFF2-40B4-BE49-F238E27FC236}">
                <a16:creationId xmlns:a16="http://schemas.microsoft.com/office/drawing/2014/main" id="{5CA980AF-F3A5-44FF-B06F-62AB3460CFE2}"/>
              </a:ext>
            </a:extLst>
          </p:cNvPr>
          <p:cNvSpPr txBox="1"/>
          <p:nvPr/>
        </p:nvSpPr>
        <p:spPr>
          <a:xfrm>
            <a:off x="3175416" y="5315121"/>
            <a:ext cx="2920584" cy="1107996"/>
          </a:xfrm>
          <a:prstGeom prst="rect">
            <a:avLst/>
          </a:prstGeom>
          <a:noFill/>
        </p:spPr>
        <p:txBody>
          <a:bodyPr wrap="square" rtlCol="0">
            <a:spAutoFit/>
          </a:bodyPr>
          <a:lstStyle/>
          <a:p>
            <a:pPr algn="ctr"/>
            <a:r>
              <a:rPr lang="en-US" sz="2200" dirty="0">
                <a:latin typeface="Cambria" panose="02040503050406030204" pitchFamily="18" charset="0"/>
              </a:rPr>
              <a:t>Jim </a:t>
            </a:r>
            <a:r>
              <a:rPr lang="en-US" sz="2200" dirty="0" err="1">
                <a:latin typeface="Cambria" panose="02040503050406030204" pitchFamily="18" charset="0"/>
              </a:rPr>
              <a:t>Derrington</a:t>
            </a:r>
            <a:endParaRPr lang="en-US" sz="2200" dirty="0">
              <a:latin typeface="Cambria" panose="02040503050406030204" pitchFamily="18" charset="0"/>
            </a:endParaRPr>
          </a:p>
          <a:p>
            <a:pPr algn="ctr"/>
            <a:r>
              <a:rPr lang="en-US" sz="2200" dirty="0">
                <a:latin typeface="Cambria" panose="02040503050406030204" pitchFamily="18" charset="0"/>
              </a:rPr>
              <a:t>Age: 16-306</a:t>
            </a:r>
          </a:p>
          <a:p>
            <a:pPr algn="ctr"/>
            <a:r>
              <a:rPr lang="en-US" sz="2200" dirty="0">
                <a:latin typeface="Cambria" panose="02040503050406030204" pitchFamily="18" charset="0"/>
              </a:rPr>
              <a:t>Debut: 9/30/56</a:t>
            </a:r>
          </a:p>
        </p:txBody>
      </p:sp>
    </p:spTree>
    <p:extLst>
      <p:ext uri="{BB962C8B-B14F-4D97-AF65-F5344CB8AC3E}">
        <p14:creationId xmlns:p14="http://schemas.microsoft.com/office/powerpoint/2010/main" val="99357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337D-4F02-4FC0-A045-011390018AEA}"/>
              </a:ext>
            </a:extLst>
          </p:cNvPr>
          <p:cNvSpPr>
            <a:spLocks noGrp="1"/>
          </p:cNvSpPr>
          <p:nvPr>
            <p:ph type="title"/>
          </p:nvPr>
        </p:nvSpPr>
        <p:spPr>
          <a:xfrm>
            <a:off x="838200" y="243114"/>
            <a:ext cx="10515600" cy="875846"/>
          </a:xfrm>
        </p:spPr>
        <p:txBody>
          <a:bodyPr/>
          <a:lstStyle/>
          <a:p>
            <a:pPr algn="ctr"/>
            <a:r>
              <a:rPr lang="en-US" dirty="0">
                <a:latin typeface="Cambria" panose="02040503050406030204" pitchFamily="18" charset="0"/>
              </a:rPr>
              <a:t>Most Recent Players at </a:t>
            </a:r>
            <a:r>
              <a:rPr lang="en-US" i="1" dirty="0" err="1">
                <a:latin typeface="Cambria" panose="02040503050406030204" pitchFamily="18" charset="0"/>
              </a:rPr>
              <a:t>X</a:t>
            </a:r>
            <a:r>
              <a:rPr lang="en-US" dirty="0" err="1">
                <a:latin typeface="Cambria" panose="02040503050406030204" pitchFamily="18" charset="0"/>
              </a:rPr>
              <a:t>teen</a:t>
            </a:r>
            <a:endParaRPr lang="en-US" dirty="0">
              <a:latin typeface="Cambria" panose="02040503050406030204" pitchFamily="18" charset="0"/>
            </a:endParaRPr>
          </a:p>
        </p:txBody>
      </p:sp>
      <p:pic>
        <p:nvPicPr>
          <p:cNvPr id="5" name="Picture 4" descr="A picture containing person, man, outdoor, ground&#10;&#10;Description automatically generated">
            <a:extLst>
              <a:ext uri="{FF2B5EF4-FFF2-40B4-BE49-F238E27FC236}">
                <a16:creationId xmlns:a16="http://schemas.microsoft.com/office/drawing/2014/main" id="{FD656EED-5C94-47BA-B17A-BD23AFA17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52" y="1163021"/>
            <a:ext cx="2724830" cy="3918857"/>
          </a:xfrm>
          <a:prstGeom prst="rect">
            <a:avLst/>
          </a:prstGeom>
          <a:ln>
            <a:solidFill>
              <a:schemeClr val="accent1">
                <a:shade val="50000"/>
              </a:schemeClr>
            </a:solidFill>
          </a:ln>
        </p:spPr>
      </p:pic>
      <p:pic>
        <p:nvPicPr>
          <p:cNvPr id="7" name="Picture 6" descr="A person holding a sign&#10;&#10;Description automatically generated">
            <a:extLst>
              <a:ext uri="{FF2B5EF4-FFF2-40B4-BE49-F238E27FC236}">
                <a16:creationId xmlns:a16="http://schemas.microsoft.com/office/drawing/2014/main" id="{9D0AC022-A9E1-4497-9424-1AD0A0DC1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416" y="1118960"/>
            <a:ext cx="2885360" cy="3962918"/>
          </a:xfrm>
          <a:prstGeom prst="rect">
            <a:avLst/>
          </a:prstGeom>
        </p:spPr>
      </p:pic>
      <p:pic>
        <p:nvPicPr>
          <p:cNvPr id="11" name="Picture 10" descr="A black and white photo of a person&#10;&#10;Description automatically generated">
            <a:extLst>
              <a:ext uri="{FF2B5EF4-FFF2-40B4-BE49-F238E27FC236}">
                <a16:creationId xmlns:a16="http://schemas.microsoft.com/office/drawing/2014/main" id="{372442D5-05D4-4285-A3DB-4E9E9407D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730" y="1147714"/>
            <a:ext cx="2724830" cy="3949472"/>
          </a:xfrm>
          <a:prstGeom prst="rect">
            <a:avLst/>
          </a:prstGeom>
        </p:spPr>
      </p:pic>
      <p:pic>
        <p:nvPicPr>
          <p:cNvPr id="13" name="Picture 12" descr="A baseball player holding a bat&#10;&#10;Description automatically generated">
            <a:extLst>
              <a:ext uri="{FF2B5EF4-FFF2-40B4-BE49-F238E27FC236}">
                <a16:creationId xmlns:a16="http://schemas.microsoft.com/office/drawing/2014/main" id="{5E4EB5C5-82A8-4C60-817B-0BEC4F520A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5752" y="1118960"/>
            <a:ext cx="2703708" cy="4006980"/>
          </a:xfrm>
          <a:prstGeom prst="rect">
            <a:avLst/>
          </a:prstGeom>
        </p:spPr>
      </p:pic>
      <p:sp>
        <p:nvSpPr>
          <p:cNvPr id="10" name="TextBox 9">
            <a:extLst>
              <a:ext uri="{FF2B5EF4-FFF2-40B4-BE49-F238E27FC236}">
                <a16:creationId xmlns:a16="http://schemas.microsoft.com/office/drawing/2014/main" id="{358604CA-7AC6-4BED-BCFB-F77A985AE4EC}"/>
              </a:ext>
            </a:extLst>
          </p:cNvPr>
          <p:cNvSpPr txBox="1"/>
          <p:nvPr/>
        </p:nvSpPr>
        <p:spPr>
          <a:xfrm>
            <a:off x="269552" y="5315121"/>
            <a:ext cx="2724830" cy="1107996"/>
          </a:xfrm>
          <a:prstGeom prst="rect">
            <a:avLst/>
          </a:prstGeom>
          <a:noFill/>
        </p:spPr>
        <p:txBody>
          <a:bodyPr wrap="square" rtlCol="0">
            <a:spAutoFit/>
          </a:bodyPr>
          <a:lstStyle/>
          <a:p>
            <a:pPr algn="ctr"/>
            <a:r>
              <a:rPr lang="en-US" sz="2200" dirty="0">
                <a:latin typeface="Cambria" panose="02040503050406030204" pitchFamily="18" charset="0"/>
              </a:rPr>
              <a:t>Joe Nuxhall</a:t>
            </a:r>
          </a:p>
          <a:p>
            <a:pPr algn="ctr"/>
            <a:r>
              <a:rPr lang="en-US" sz="2200" dirty="0">
                <a:latin typeface="Cambria" panose="02040503050406030204" pitchFamily="18" charset="0"/>
              </a:rPr>
              <a:t>Age: 15-316</a:t>
            </a:r>
          </a:p>
          <a:p>
            <a:pPr algn="ctr"/>
            <a:r>
              <a:rPr lang="en-US" sz="2200" dirty="0">
                <a:latin typeface="Cambria" panose="02040503050406030204" pitchFamily="18" charset="0"/>
              </a:rPr>
              <a:t>Debut: 6/10/44</a:t>
            </a:r>
          </a:p>
        </p:txBody>
      </p:sp>
      <p:sp>
        <p:nvSpPr>
          <p:cNvPr id="12" name="TextBox 11">
            <a:extLst>
              <a:ext uri="{FF2B5EF4-FFF2-40B4-BE49-F238E27FC236}">
                <a16:creationId xmlns:a16="http://schemas.microsoft.com/office/drawing/2014/main" id="{41916E47-7C43-4B99-AAC4-E9D6200608AE}"/>
              </a:ext>
            </a:extLst>
          </p:cNvPr>
          <p:cNvSpPr txBox="1"/>
          <p:nvPr/>
        </p:nvSpPr>
        <p:spPr>
          <a:xfrm>
            <a:off x="3175416" y="5315121"/>
            <a:ext cx="2920584" cy="1107996"/>
          </a:xfrm>
          <a:prstGeom prst="rect">
            <a:avLst/>
          </a:prstGeom>
          <a:noFill/>
        </p:spPr>
        <p:txBody>
          <a:bodyPr wrap="square" rtlCol="0">
            <a:spAutoFit/>
          </a:bodyPr>
          <a:lstStyle/>
          <a:p>
            <a:pPr algn="ctr"/>
            <a:r>
              <a:rPr lang="en-US" sz="2200" dirty="0">
                <a:latin typeface="Cambria" panose="02040503050406030204" pitchFamily="18" charset="0"/>
              </a:rPr>
              <a:t>Jim </a:t>
            </a:r>
            <a:r>
              <a:rPr lang="en-US" sz="2200" dirty="0" err="1">
                <a:latin typeface="Cambria" panose="02040503050406030204" pitchFamily="18" charset="0"/>
              </a:rPr>
              <a:t>Derrington</a:t>
            </a:r>
            <a:endParaRPr lang="en-US" sz="2200" dirty="0">
              <a:latin typeface="Cambria" panose="02040503050406030204" pitchFamily="18" charset="0"/>
            </a:endParaRPr>
          </a:p>
          <a:p>
            <a:pPr algn="ctr"/>
            <a:r>
              <a:rPr lang="en-US" sz="2200" dirty="0">
                <a:latin typeface="Cambria" panose="02040503050406030204" pitchFamily="18" charset="0"/>
              </a:rPr>
              <a:t>Age: 16-306</a:t>
            </a:r>
          </a:p>
          <a:p>
            <a:pPr algn="ctr"/>
            <a:r>
              <a:rPr lang="en-US" sz="2200" dirty="0">
                <a:latin typeface="Cambria" panose="02040503050406030204" pitchFamily="18" charset="0"/>
              </a:rPr>
              <a:t>Debut: 9/30/56</a:t>
            </a:r>
          </a:p>
        </p:txBody>
      </p:sp>
      <p:sp>
        <p:nvSpPr>
          <p:cNvPr id="14" name="TextBox 13">
            <a:extLst>
              <a:ext uri="{FF2B5EF4-FFF2-40B4-BE49-F238E27FC236}">
                <a16:creationId xmlns:a16="http://schemas.microsoft.com/office/drawing/2014/main" id="{91438EBA-B747-4A9A-863D-6B4E9DC034AC}"/>
              </a:ext>
            </a:extLst>
          </p:cNvPr>
          <p:cNvSpPr txBox="1"/>
          <p:nvPr/>
        </p:nvSpPr>
        <p:spPr>
          <a:xfrm>
            <a:off x="6209730" y="5315121"/>
            <a:ext cx="2724830" cy="1107996"/>
          </a:xfrm>
          <a:prstGeom prst="rect">
            <a:avLst/>
          </a:prstGeom>
          <a:noFill/>
        </p:spPr>
        <p:txBody>
          <a:bodyPr wrap="square" rtlCol="0">
            <a:spAutoFit/>
          </a:bodyPr>
          <a:lstStyle/>
          <a:p>
            <a:pPr algn="ctr"/>
            <a:r>
              <a:rPr lang="en-US" sz="2200" dirty="0">
                <a:latin typeface="Cambria" panose="02040503050406030204" pitchFamily="18" charset="0"/>
              </a:rPr>
              <a:t>Jay Dahl</a:t>
            </a:r>
          </a:p>
          <a:p>
            <a:pPr algn="ctr"/>
            <a:r>
              <a:rPr lang="en-US" sz="2200" dirty="0">
                <a:latin typeface="Cambria" panose="02040503050406030204" pitchFamily="18" charset="0"/>
              </a:rPr>
              <a:t>Age: 17-295</a:t>
            </a:r>
          </a:p>
          <a:p>
            <a:pPr algn="ctr"/>
            <a:r>
              <a:rPr lang="en-US" sz="2200" dirty="0">
                <a:latin typeface="Cambria" panose="02040503050406030204" pitchFamily="18" charset="0"/>
              </a:rPr>
              <a:t>Debut: 9/27/63</a:t>
            </a:r>
          </a:p>
        </p:txBody>
      </p:sp>
      <p:sp>
        <p:nvSpPr>
          <p:cNvPr id="15" name="TextBox 14">
            <a:extLst>
              <a:ext uri="{FF2B5EF4-FFF2-40B4-BE49-F238E27FC236}">
                <a16:creationId xmlns:a16="http://schemas.microsoft.com/office/drawing/2014/main" id="{926F150A-6A65-4F97-9185-782633C31A67}"/>
              </a:ext>
            </a:extLst>
          </p:cNvPr>
          <p:cNvSpPr txBox="1"/>
          <p:nvPr/>
        </p:nvSpPr>
        <p:spPr>
          <a:xfrm>
            <a:off x="9164630" y="5315121"/>
            <a:ext cx="2724830" cy="1107996"/>
          </a:xfrm>
          <a:prstGeom prst="rect">
            <a:avLst/>
          </a:prstGeom>
          <a:noFill/>
        </p:spPr>
        <p:txBody>
          <a:bodyPr wrap="square" rtlCol="0">
            <a:spAutoFit/>
          </a:bodyPr>
          <a:lstStyle/>
          <a:p>
            <a:pPr algn="ctr"/>
            <a:r>
              <a:rPr lang="en-US" sz="2200" dirty="0">
                <a:latin typeface="Cambria" panose="02040503050406030204" pitchFamily="18" charset="0"/>
              </a:rPr>
              <a:t>Alex Rodriguez</a:t>
            </a:r>
          </a:p>
          <a:p>
            <a:pPr algn="ctr"/>
            <a:r>
              <a:rPr lang="en-US" sz="2200" dirty="0">
                <a:latin typeface="Cambria" panose="02040503050406030204" pitchFamily="18" charset="0"/>
              </a:rPr>
              <a:t>Age: 18-346</a:t>
            </a:r>
          </a:p>
          <a:p>
            <a:pPr algn="ctr"/>
            <a:r>
              <a:rPr lang="en-US" sz="2200" dirty="0">
                <a:latin typeface="Cambria" panose="02040503050406030204" pitchFamily="18" charset="0"/>
              </a:rPr>
              <a:t>Debut: 7/8/94</a:t>
            </a:r>
          </a:p>
        </p:txBody>
      </p:sp>
    </p:spTree>
    <p:extLst>
      <p:ext uri="{BB962C8B-B14F-4D97-AF65-F5344CB8AC3E}">
        <p14:creationId xmlns:p14="http://schemas.microsoft.com/office/powerpoint/2010/main" val="10820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4</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610455" y="2075748"/>
            <a:ext cx="667458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Leonidas “Lee” (age 16-216)</a:t>
            </a:r>
          </a:p>
          <a:p>
            <a:r>
              <a:rPr lang="en-US" sz="4000" dirty="0">
                <a:latin typeface="Cambria" panose="02040503050406030204" pitchFamily="18" charset="0"/>
              </a:rPr>
              <a:t>St. Louis Brown Stockings</a:t>
            </a:r>
          </a:p>
          <a:p>
            <a:r>
              <a:rPr lang="en-US" sz="4000" dirty="0">
                <a:latin typeface="Cambria" panose="02040503050406030204" pitchFamily="18" charset="0"/>
              </a:rPr>
              <a:t>OF, SS</a:t>
            </a:r>
          </a:p>
          <a:p>
            <a:r>
              <a:rPr lang="en-US" sz="4000" dirty="0">
                <a:latin typeface="Cambria" panose="02040503050406030204" pitchFamily="18" charset="0"/>
              </a:rPr>
              <a:t>4 G, 5-for-18, .278 AVG</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492004" y="4853321"/>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1877</a:t>
            </a:r>
          </a:p>
        </p:txBody>
      </p:sp>
      <p:pic>
        <p:nvPicPr>
          <p:cNvPr id="11" name="Picture 10">
            <a:extLst>
              <a:ext uri="{FF2B5EF4-FFF2-40B4-BE49-F238E27FC236}">
                <a16:creationId xmlns:a16="http://schemas.microsoft.com/office/drawing/2014/main" id="{D8948BFC-609B-47A9-BFC3-51786FB79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28" y="1984829"/>
            <a:ext cx="1807735" cy="2888342"/>
          </a:xfrm>
          <a:prstGeom prst="rect">
            <a:avLst/>
          </a:prstGeom>
        </p:spPr>
      </p:pic>
    </p:spTree>
    <p:extLst>
      <p:ext uri="{BB962C8B-B14F-4D97-AF65-F5344CB8AC3E}">
        <p14:creationId xmlns:p14="http://schemas.microsoft.com/office/powerpoint/2010/main" val="311232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5</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6289233"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Piggy Ward (age 16-057)</a:t>
            </a:r>
          </a:p>
          <a:p>
            <a:r>
              <a:rPr lang="en-US" sz="4000" dirty="0">
                <a:latin typeface="Cambria" panose="02040503050406030204" pitchFamily="18" charset="0"/>
              </a:rPr>
              <a:t>Philadelphia Quakers</a:t>
            </a:r>
          </a:p>
          <a:p>
            <a:r>
              <a:rPr lang="en-US" sz="4000" dirty="0">
                <a:latin typeface="Cambria" panose="02040503050406030204" pitchFamily="18" charset="0"/>
              </a:rPr>
              <a:t>3B</a:t>
            </a:r>
          </a:p>
          <a:p>
            <a:r>
              <a:rPr lang="en-US" sz="4000" dirty="0">
                <a:latin typeface="Cambria" panose="02040503050406030204" pitchFamily="18" charset="0"/>
              </a:rPr>
              <a:t>1 G, 0-for-5 with 2 K</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1883</a:t>
            </a:r>
          </a:p>
        </p:txBody>
      </p:sp>
      <p:pic>
        <p:nvPicPr>
          <p:cNvPr id="11" name="Picture 10" descr="A blurry photo of a dog&#10;&#10;Description automatically generated">
            <a:extLst>
              <a:ext uri="{FF2B5EF4-FFF2-40B4-BE49-F238E27FC236}">
                <a16:creationId xmlns:a16="http://schemas.microsoft.com/office/drawing/2014/main" id="{C6608B1A-A2FB-438E-AF4C-E44806C26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24" y="2069890"/>
            <a:ext cx="1851715" cy="2777572"/>
          </a:xfrm>
          <a:prstGeom prst="rect">
            <a:avLst/>
          </a:prstGeom>
        </p:spPr>
      </p:pic>
    </p:spTree>
    <p:extLst>
      <p:ext uri="{BB962C8B-B14F-4D97-AF65-F5344CB8AC3E}">
        <p14:creationId xmlns:p14="http://schemas.microsoft.com/office/powerpoint/2010/main" val="24933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63150-96B1-4CE7-ACB0-A16B034947AA}"/>
              </a:ext>
            </a:extLst>
          </p:cNvPr>
          <p:cNvSpPr txBox="1"/>
          <p:nvPr/>
        </p:nvSpPr>
        <p:spPr>
          <a:xfrm>
            <a:off x="563879" y="255574"/>
            <a:ext cx="11064240" cy="646331"/>
          </a:xfrm>
          <a:prstGeom prst="rect">
            <a:avLst/>
          </a:prstGeom>
          <a:noFill/>
        </p:spPr>
        <p:txBody>
          <a:bodyPr wrap="square" rtlCol="0">
            <a:spAutoFit/>
          </a:bodyPr>
          <a:lstStyle/>
          <a:p>
            <a:pPr algn="ctr"/>
            <a:r>
              <a:rPr lang="en-US" sz="3600" b="1" dirty="0">
                <a:latin typeface="Cambria" panose="02040503050406030204" pitchFamily="18" charset="0"/>
              </a:rPr>
              <a:t>The 16-Year-Old Major Leaguers: Roll Call</a:t>
            </a:r>
          </a:p>
        </p:txBody>
      </p:sp>
      <p:sp>
        <p:nvSpPr>
          <p:cNvPr id="7" name="Flowchart: Connector 6">
            <a:extLst>
              <a:ext uri="{FF2B5EF4-FFF2-40B4-BE49-F238E27FC236}">
                <a16:creationId xmlns:a16="http://schemas.microsoft.com/office/drawing/2014/main" id="{303477EC-90B3-42A6-86C7-09943222E765}"/>
              </a:ext>
            </a:extLst>
          </p:cNvPr>
          <p:cNvSpPr/>
          <p:nvPr/>
        </p:nvSpPr>
        <p:spPr>
          <a:xfrm>
            <a:off x="742724" y="2585547"/>
            <a:ext cx="990012" cy="1861006"/>
          </a:xfrm>
          <a:prstGeom prst="flowChartConnector">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6</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5A3660CC-AD11-48AB-9BD0-289A780581C1}"/>
              </a:ext>
            </a:extLst>
          </p:cNvPr>
          <p:cNvSpPr/>
          <p:nvPr/>
        </p:nvSpPr>
        <p:spPr>
          <a:xfrm>
            <a:off x="582887" y="2943304"/>
            <a:ext cx="1309687" cy="127180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57BF939-55EB-4A32-8B9E-B19D38B7D644}"/>
              </a:ext>
            </a:extLst>
          </p:cNvPr>
          <p:cNvSpPr txBox="1">
            <a:spLocks/>
          </p:cNvSpPr>
          <p:nvPr/>
        </p:nvSpPr>
        <p:spPr>
          <a:xfrm>
            <a:off x="4771381" y="2075748"/>
            <a:ext cx="7054859" cy="277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mbria" panose="02040503050406030204" pitchFamily="18" charset="0"/>
              </a:rPr>
              <a:t>Willie McGill (age 16-179)</a:t>
            </a:r>
          </a:p>
          <a:p>
            <a:r>
              <a:rPr lang="en-US" sz="4000" dirty="0">
                <a:latin typeface="Cambria" panose="02040503050406030204" pitchFamily="18" charset="0"/>
              </a:rPr>
              <a:t>Cleveland Infants</a:t>
            </a:r>
          </a:p>
          <a:p>
            <a:r>
              <a:rPr lang="en-US" sz="4000" dirty="0">
                <a:latin typeface="Cambria" panose="02040503050406030204" pitchFamily="18" charset="0"/>
              </a:rPr>
              <a:t>P</a:t>
            </a:r>
          </a:p>
          <a:p>
            <a:r>
              <a:rPr lang="en-US" sz="4000" dirty="0">
                <a:latin typeface="Cambria" panose="02040503050406030204" pitchFamily="18" charset="0"/>
              </a:rPr>
              <a:t>24 G, 11-9, 4.12 ERA, 1.5 fWAR</a:t>
            </a:r>
          </a:p>
        </p:txBody>
      </p:sp>
      <p:sp>
        <p:nvSpPr>
          <p:cNvPr id="10" name="Content Placeholder 2">
            <a:extLst>
              <a:ext uri="{FF2B5EF4-FFF2-40B4-BE49-F238E27FC236}">
                <a16:creationId xmlns:a16="http://schemas.microsoft.com/office/drawing/2014/main" id="{65CE64B5-792D-4897-B7A2-10B0EA967D22}"/>
              </a:ext>
            </a:extLst>
          </p:cNvPr>
          <p:cNvSpPr txBox="1">
            <a:spLocks/>
          </p:cNvSpPr>
          <p:nvPr/>
        </p:nvSpPr>
        <p:spPr>
          <a:xfrm>
            <a:off x="2642882" y="4853320"/>
            <a:ext cx="1359181"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Cambria" panose="02040503050406030204" pitchFamily="18" charset="0"/>
              </a:rPr>
              <a:t>1890</a:t>
            </a:r>
          </a:p>
        </p:txBody>
      </p:sp>
      <p:pic>
        <p:nvPicPr>
          <p:cNvPr id="11" name="Picture 10" descr="A blurry image of a person&#10;&#10;Description automatically generated">
            <a:extLst>
              <a:ext uri="{FF2B5EF4-FFF2-40B4-BE49-F238E27FC236}">
                <a16:creationId xmlns:a16="http://schemas.microsoft.com/office/drawing/2014/main" id="{27C5CBB4-6A7A-4413-AF5C-C357CCF5B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24" y="2069889"/>
            <a:ext cx="1836336" cy="2754505"/>
          </a:xfrm>
          <a:prstGeom prst="rect">
            <a:avLst/>
          </a:prstGeom>
        </p:spPr>
      </p:pic>
    </p:spTree>
    <p:extLst>
      <p:ext uri="{BB962C8B-B14F-4D97-AF65-F5344CB8AC3E}">
        <p14:creationId xmlns:p14="http://schemas.microsoft.com/office/powerpoint/2010/main" val="35716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
                                        <p:tgtEl>
                                          <p:spTgt spid="4"/>
                                        </p:tgtEl>
                                      </p:cBhvr>
                                    </p:animEffect>
                                  </p:childTnLst>
                                </p:cTn>
                              </p:par>
                            </p:childTnLst>
                          </p:cTn>
                        </p:par>
                        <p:par>
                          <p:cTn id="11" fill="hold">
                            <p:stCondLst>
                              <p:cond delay="15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5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50"/>
                                        <p:tgtEl>
                                          <p:spTgt spid="10"/>
                                        </p:tgtEl>
                                      </p:cBhvr>
                                    </p:animEffect>
                                  </p:childTnLst>
                                </p:cTn>
                              </p:par>
                            </p:childTnLst>
                          </p:cTn>
                        </p:par>
                        <p:par>
                          <p:cTn id="18" fill="hold">
                            <p:stCondLst>
                              <p:cond delay="3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0F0F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50480AB0-2453-4904-A0C8-BC653DCCA63D}" vid="{E95CC626-410A-4E0F-AE11-FCE5BCFAF4C0}"/>
    </a:ext>
  </a:extLst>
</a:theme>
</file>

<file path=ppt/theme/theme2.xml><?xml version="1.0" encoding="utf-8"?>
<a:theme xmlns:a="http://schemas.openxmlformats.org/drawingml/2006/main" name="Office Theme">
  <a:themeElements>
    <a:clrScheme name="Office">
      <a:dk1>
        <a:sysClr val="windowText" lastClr="000000"/>
      </a:dk1>
      <a:lt1>
        <a:sysClr val="window" lastClr="F0F0F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5304</TotalTime>
  <Words>5767</Words>
  <Application>Microsoft Office PowerPoint</Application>
  <PresentationFormat>Widescreen</PresentationFormat>
  <Paragraphs>458</Paragraphs>
  <Slides>65</Slides>
  <Notes>65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Cambria</vt:lpstr>
      <vt:lpstr>Office Theme</vt:lpstr>
      <vt:lpstr>Sweet! 16-Year-Old Players in Major League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Career WAR by Debut Age</vt:lpstr>
      <vt:lpstr>Average Career WAR by Debut Age</vt:lpstr>
      <vt:lpstr>Average Career WAR by Debut Age</vt:lpstr>
      <vt:lpstr>Average Career WAR by Debut Age</vt:lpstr>
      <vt:lpstr>Average Career WAR by Debut Age</vt:lpstr>
      <vt:lpstr>Average Career WAR by Debut Age</vt:lpstr>
      <vt:lpstr>Average Career WAR by Debut Age</vt:lpstr>
      <vt:lpstr>Why Didn’t 16-Year-Old Big Leaguers Go On to Have Good Careers?</vt:lpstr>
      <vt:lpstr>Why Didn’t 16-Year-Old Big Leaguers Go On to Have Good Careers?</vt:lpstr>
      <vt:lpstr>Why Didn’t 16-Year-Old Big Leaguers Go On to Have Good Careers?</vt:lpstr>
      <vt:lpstr>Why Didn’t 16-Year-Old Big Leaguers Go On to Have Good Careers?</vt:lpstr>
      <vt:lpstr>Why Didn’t 16-Year-Old Big Leaguers Go On to Have Good Careers?</vt:lpstr>
      <vt:lpstr>Why Didn’t 16-Year-Old Big Leaguers Go On to Have Good Careers?</vt:lpstr>
      <vt:lpstr>PowerPoint Presentation</vt:lpstr>
      <vt:lpstr>PowerPoint Presentation</vt:lpstr>
      <vt:lpstr>Why Didn’t 16-Year-Old Big Leaguers Go On to Have Good Careers?</vt:lpstr>
      <vt:lpstr>Why Didn’t 16-Year-Old Big Leaguers Go On to Have Good Careers?</vt:lpstr>
      <vt:lpstr>How could a 16-year-old have ever been allowed to play major league baseball in the first place?</vt:lpstr>
      <vt:lpstr>PowerPoint Presentation</vt:lpstr>
      <vt:lpstr>PowerPoint Presentation</vt:lpstr>
      <vt:lpstr>PowerPoint Presentation</vt:lpstr>
      <vt:lpstr>How could a 16-year-old have ever been allowed to play major league baseball in the first place?</vt:lpstr>
      <vt:lpstr>PowerPoint Presentation</vt:lpstr>
      <vt:lpstr>PowerPoint Presentation</vt:lpstr>
      <vt:lpstr>PowerPoint Presentation</vt:lpstr>
      <vt:lpstr>PowerPoint Presentation</vt:lpstr>
      <vt:lpstr>How could a 16-year-old have ever been allowed to play major league baseball in the first place?</vt:lpstr>
      <vt:lpstr>PowerPoint Presentation</vt:lpstr>
      <vt:lpstr>PowerPoint Presentation</vt:lpstr>
      <vt:lpstr>PowerPoint Presentation</vt:lpstr>
      <vt:lpstr>Why Didn’t 16-Year-Old Big Leaguers Go On to Have Good Careers?</vt:lpstr>
      <vt:lpstr>PowerPoint Presentation</vt:lpstr>
      <vt:lpstr>PowerPoint Presentation</vt:lpstr>
      <vt:lpstr>Is it possible that a 16-year-old could  ever play in the major leagues again?</vt:lpstr>
      <vt:lpstr>How Young Amateur Talent  Enters Organized Baseball</vt:lpstr>
      <vt:lpstr>Eligibility for the Amateur Draft</vt:lpstr>
      <vt:lpstr>PowerPoint Presentation</vt:lpstr>
      <vt:lpstr>Every Player Drafted out of High School Who Has Gone Straight to the Majors</vt:lpstr>
      <vt:lpstr>Amateur Free Agency</vt:lpstr>
      <vt:lpstr>PowerPoint Presentation</vt:lpstr>
      <vt:lpstr>Youngest International Big Leaguer in the DSL Era</vt:lpstr>
      <vt:lpstr>The Case of Bryce Harper</vt:lpstr>
      <vt:lpstr>The Case of Bryce Harper</vt:lpstr>
      <vt:lpstr>Most Recent Players at Xteen</vt:lpstr>
      <vt:lpstr>Most Recent Players at Xteen</vt:lpstr>
      <vt:lpstr>Most Recent Players at Xteen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 16-Year-Old Players in Major League History</dc:title>
  <dc:subject>Baseball</dc:subject>
  <dc:creator>Chuck Hildebrandt</dc:creator>
  <cp:lastModifiedBy>Chuck H</cp:lastModifiedBy>
  <cp:revision>330</cp:revision>
  <cp:lastPrinted>2019-06-05T21:03:17Z</cp:lastPrinted>
  <dcterms:created xsi:type="dcterms:W3CDTF">2019-05-15T21:21:51Z</dcterms:created>
  <dcterms:modified xsi:type="dcterms:W3CDTF">2019-12-21T22:41:14Z</dcterms:modified>
</cp:coreProperties>
</file>